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1"/>
    <p:sldMasterId id="2147483658" r:id="rId2"/>
    <p:sldMasterId id="2147484141" r:id="rId3"/>
  </p:sldMasterIdLst>
  <p:notesMasterIdLst>
    <p:notesMasterId r:id="rId130"/>
  </p:notesMasterIdLst>
  <p:handoutMasterIdLst>
    <p:handoutMasterId r:id="rId131"/>
  </p:handoutMasterIdLst>
  <p:sldIdLst>
    <p:sldId id="963" r:id="rId4"/>
    <p:sldId id="1197" r:id="rId5"/>
    <p:sldId id="1333" r:id="rId6"/>
    <p:sldId id="1334" r:id="rId7"/>
    <p:sldId id="1335" r:id="rId8"/>
    <p:sldId id="1336" r:id="rId9"/>
    <p:sldId id="1337" r:id="rId10"/>
    <p:sldId id="1350" r:id="rId11"/>
    <p:sldId id="1200" r:id="rId12"/>
    <p:sldId id="1253" r:id="rId13"/>
    <p:sldId id="1242" r:id="rId14"/>
    <p:sldId id="1243" r:id="rId15"/>
    <p:sldId id="1244" r:id="rId16"/>
    <p:sldId id="1352" r:id="rId17"/>
    <p:sldId id="1258" r:id="rId18"/>
    <p:sldId id="1259" r:id="rId19"/>
    <p:sldId id="1361" r:id="rId20"/>
    <p:sldId id="1362" r:id="rId21"/>
    <p:sldId id="1262" r:id="rId22"/>
    <p:sldId id="1363" r:id="rId23"/>
    <p:sldId id="1263" r:id="rId24"/>
    <p:sldId id="1264" r:id="rId25"/>
    <p:sldId id="1265" r:id="rId26"/>
    <p:sldId id="1266" r:id="rId27"/>
    <p:sldId id="1267" r:id="rId28"/>
    <p:sldId id="1268" r:id="rId29"/>
    <p:sldId id="1269" r:id="rId30"/>
    <p:sldId id="1364" r:id="rId31"/>
    <p:sldId id="1365" r:id="rId32"/>
    <p:sldId id="1366" r:id="rId33"/>
    <p:sldId id="1273" r:id="rId34"/>
    <p:sldId id="1367" r:id="rId35"/>
    <p:sldId id="1368" r:id="rId36"/>
    <p:sldId id="1369" r:id="rId37"/>
    <p:sldId id="1370" r:id="rId38"/>
    <p:sldId id="1353" r:id="rId39"/>
    <p:sldId id="1245" r:id="rId40"/>
    <p:sldId id="1285" r:id="rId41"/>
    <p:sldId id="1286" r:id="rId42"/>
    <p:sldId id="1248" r:id="rId43"/>
    <p:sldId id="1249" r:id="rId44"/>
    <p:sldId id="1250" r:id="rId45"/>
    <p:sldId id="1371" r:id="rId46"/>
    <p:sldId id="1372" r:id="rId47"/>
    <p:sldId id="1294" r:id="rId48"/>
    <p:sldId id="1355" r:id="rId49"/>
    <p:sldId id="1356" r:id="rId50"/>
    <p:sldId id="1357" r:id="rId51"/>
    <p:sldId id="1354" r:id="rId52"/>
    <p:sldId id="1339" r:id="rId53"/>
    <p:sldId id="1229" r:id="rId54"/>
    <p:sldId id="1373" r:id="rId55"/>
    <p:sldId id="1374" r:id="rId56"/>
    <p:sldId id="1375" r:id="rId57"/>
    <p:sldId id="1376" r:id="rId58"/>
    <p:sldId id="1377" r:id="rId59"/>
    <p:sldId id="1378" r:id="rId60"/>
    <p:sldId id="1207" r:id="rId61"/>
    <p:sldId id="1379" r:id="rId62"/>
    <p:sldId id="1209" r:id="rId63"/>
    <p:sldId id="1210" r:id="rId64"/>
    <p:sldId id="1211" r:id="rId65"/>
    <p:sldId id="1212" r:id="rId66"/>
    <p:sldId id="1213" r:id="rId67"/>
    <p:sldId id="1214" r:id="rId68"/>
    <p:sldId id="1309" r:id="rId69"/>
    <p:sldId id="1215" r:id="rId70"/>
    <p:sldId id="1216" r:id="rId71"/>
    <p:sldId id="1217" r:id="rId72"/>
    <p:sldId id="1218" r:id="rId73"/>
    <p:sldId id="1219" r:id="rId74"/>
    <p:sldId id="1220" r:id="rId75"/>
    <p:sldId id="1221" r:id="rId76"/>
    <p:sldId id="1230" r:id="rId77"/>
    <p:sldId id="1222" r:id="rId78"/>
    <p:sldId id="1223" r:id="rId79"/>
    <p:sldId id="1224" r:id="rId80"/>
    <p:sldId id="1226" r:id="rId81"/>
    <p:sldId id="1349" r:id="rId82"/>
    <p:sldId id="1386" r:id="rId83"/>
    <p:sldId id="1347" r:id="rId84"/>
    <p:sldId id="1348" r:id="rId85"/>
    <p:sldId id="1381" r:id="rId86"/>
    <p:sldId id="1346" r:id="rId87"/>
    <p:sldId id="1387" r:id="rId88"/>
    <p:sldId id="1343" r:id="rId89"/>
    <p:sldId id="1384" r:id="rId90"/>
    <p:sldId id="1382" r:id="rId91"/>
    <p:sldId id="1383" r:id="rId92"/>
    <p:sldId id="1234" r:id="rId93"/>
    <p:sldId id="1332" r:id="rId94"/>
    <p:sldId id="1236" r:id="rId95"/>
    <p:sldId id="1315" r:id="rId96"/>
    <p:sldId id="1240" r:id="rId97"/>
    <p:sldId id="1237" r:id="rId98"/>
    <p:sldId id="1388" r:id="rId99"/>
    <p:sldId id="1327" r:id="rId100"/>
    <p:sldId id="1328" r:id="rId101"/>
    <p:sldId id="1389" r:id="rId102"/>
    <p:sldId id="1331" r:id="rId103"/>
    <p:sldId id="1385" r:id="rId104"/>
    <p:sldId id="1394" r:id="rId105"/>
    <p:sldId id="1395" r:id="rId106"/>
    <p:sldId id="1393" r:id="rId107"/>
    <p:sldId id="1323" r:id="rId108"/>
    <p:sldId id="1324" r:id="rId109"/>
    <p:sldId id="1325" r:id="rId110"/>
    <p:sldId id="1358" r:id="rId111"/>
    <p:sldId id="1390" r:id="rId112"/>
    <p:sldId id="1391" r:id="rId113"/>
    <p:sldId id="1392" r:id="rId114"/>
    <p:sldId id="1198" r:id="rId115"/>
    <p:sldId id="1330" r:id="rId116"/>
    <p:sldId id="1295" r:id="rId117"/>
    <p:sldId id="1319" r:id="rId118"/>
    <p:sldId id="1320" r:id="rId119"/>
    <p:sldId id="1321" r:id="rId120"/>
    <p:sldId id="1298" r:id="rId121"/>
    <p:sldId id="1299" r:id="rId122"/>
    <p:sldId id="1300" r:id="rId123"/>
    <p:sldId id="1302" r:id="rId124"/>
    <p:sldId id="1303" r:id="rId125"/>
    <p:sldId id="1304" r:id="rId126"/>
    <p:sldId id="1307" r:id="rId127"/>
    <p:sldId id="1192" r:id="rId128"/>
    <p:sldId id="1127" r:id="rId129"/>
  </p:sldIdLst>
  <p:sldSz cx="9144000" cy="6858000" type="letter"/>
  <p:notesSz cx="6980238" cy="9236075"/>
  <p:defaultTextStyle>
    <a:defPPr>
      <a:defRPr lang="en-US"/>
    </a:defPPr>
    <a:lvl1pPr algn="ctr" rtl="0" fontAlgn="base">
      <a:spcBef>
        <a:spcPct val="0"/>
      </a:spcBef>
      <a:spcAft>
        <a:spcPct val="0"/>
      </a:spcAft>
      <a:defRPr sz="1600" kern="1200">
        <a:solidFill>
          <a:schemeClr val="bg2"/>
        </a:solidFill>
        <a:latin typeface="Arial" charset="0"/>
        <a:ea typeface="標楷體" pitchFamily="65" charset="-120"/>
        <a:cs typeface="+mn-cs"/>
      </a:defRPr>
    </a:lvl1pPr>
    <a:lvl2pPr marL="457200" algn="ctr" rtl="0" fontAlgn="base">
      <a:spcBef>
        <a:spcPct val="0"/>
      </a:spcBef>
      <a:spcAft>
        <a:spcPct val="0"/>
      </a:spcAft>
      <a:defRPr sz="1600" kern="1200">
        <a:solidFill>
          <a:schemeClr val="bg2"/>
        </a:solidFill>
        <a:latin typeface="Arial" charset="0"/>
        <a:ea typeface="標楷體" pitchFamily="65" charset="-120"/>
        <a:cs typeface="+mn-cs"/>
      </a:defRPr>
    </a:lvl2pPr>
    <a:lvl3pPr marL="914400" algn="ctr" rtl="0" fontAlgn="base">
      <a:spcBef>
        <a:spcPct val="0"/>
      </a:spcBef>
      <a:spcAft>
        <a:spcPct val="0"/>
      </a:spcAft>
      <a:defRPr sz="1600" kern="1200">
        <a:solidFill>
          <a:schemeClr val="bg2"/>
        </a:solidFill>
        <a:latin typeface="Arial" charset="0"/>
        <a:ea typeface="標楷體" pitchFamily="65" charset="-120"/>
        <a:cs typeface="+mn-cs"/>
      </a:defRPr>
    </a:lvl3pPr>
    <a:lvl4pPr marL="1371600" algn="ctr" rtl="0" fontAlgn="base">
      <a:spcBef>
        <a:spcPct val="0"/>
      </a:spcBef>
      <a:spcAft>
        <a:spcPct val="0"/>
      </a:spcAft>
      <a:defRPr sz="1600" kern="1200">
        <a:solidFill>
          <a:schemeClr val="bg2"/>
        </a:solidFill>
        <a:latin typeface="Arial" charset="0"/>
        <a:ea typeface="標楷體" pitchFamily="65" charset="-120"/>
        <a:cs typeface="+mn-cs"/>
      </a:defRPr>
    </a:lvl4pPr>
    <a:lvl5pPr marL="1828800" algn="ctr" rtl="0" fontAlgn="base">
      <a:spcBef>
        <a:spcPct val="0"/>
      </a:spcBef>
      <a:spcAft>
        <a:spcPct val="0"/>
      </a:spcAft>
      <a:defRPr sz="1600" kern="1200">
        <a:solidFill>
          <a:schemeClr val="bg2"/>
        </a:solidFill>
        <a:latin typeface="Arial" charset="0"/>
        <a:ea typeface="標楷體" pitchFamily="65" charset="-120"/>
        <a:cs typeface="+mn-cs"/>
      </a:defRPr>
    </a:lvl5pPr>
    <a:lvl6pPr marL="2286000" algn="l" defTabSz="914400" rtl="0" eaLnBrk="1" latinLnBrk="0" hangingPunct="1">
      <a:defRPr sz="1600" kern="1200">
        <a:solidFill>
          <a:schemeClr val="bg2"/>
        </a:solidFill>
        <a:latin typeface="Arial" charset="0"/>
        <a:ea typeface="標楷體" pitchFamily="65" charset="-120"/>
        <a:cs typeface="+mn-cs"/>
      </a:defRPr>
    </a:lvl6pPr>
    <a:lvl7pPr marL="2743200" algn="l" defTabSz="914400" rtl="0" eaLnBrk="1" latinLnBrk="0" hangingPunct="1">
      <a:defRPr sz="1600" kern="1200">
        <a:solidFill>
          <a:schemeClr val="bg2"/>
        </a:solidFill>
        <a:latin typeface="Arial" charset="0"/>
        <a:ea typeface="標楷體" pitchFamily="65" charset="-120"/>
        <a:cs typeface="+mn-cs"/>
      </a:defRPr>
    </a:lvl7pPr>
    <a:lvl8pPr marL="3200400" algn="l" defTabSz="914400" rtl="0" eaLnBrk="1" latinLnBrk="0" hangingPunct="1">
      <a:defRPr sz="1600" kern="1200">
        <a:solidFill>
          <a:schemeClr val="bg2"/>
        </a:solidFill>
        <a:latin typeface="Arial" charset="0"/>
        <a:ea typeface="標楷體" pitchFamily="65" charset="-120"/>
        <a:cs typeface="+mn-cs"/>
      </a:defRPr>
    </a:lvl8pPr>
    <a:lvl9pPr marL="3657600" algn="l" defTabSz="914400" rtl="0" eaLnBrk="1" latinLnBrk="0" hangingPunct="1">
      <a:defRPr sz="1600" kern="1200">
        <a:solidFill>
          <a:schemeClr val="bg2"/>
        </a:solidFill>
        <a:latin typeface="Arial" charset="0"/>
        <a:ea typeface="標楷體" pitchFamily="65" charset="-120"/>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15:guide id="1" orient="horz" pos="2909">
          <p15:clr>
            <a:srgbClr val="A4A3A4"/>
          </p15:clr>
        </p15:guide>
        <p15:guide id="2" pos="21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3300"/>
    <a:srgbClr val="660066"/>
    <a:srgbClr val="FFCC66"/>
    <a:srgbClr val="FFCC00"/>
    <a:srgbClr val="FF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96" autoAdjust="0"/>
    <p:restoredTop sz="87267" autoAdjust="0"/>
  </p:normalViewPr>
  <p:slideViewPr>
    <p:cSldViewPr snapToGrid="0">
      <p:cViewPr varScale="1">
        <p:scale>
          <a:sx n="80" d="100"/>
          <a:sy n="80" d="100"/>
        </p:scale>
        <p:origin x="960" y="84"/>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80" d="100"/>
          <a:sy n="80" d="100"/>
        </p:scale>
        <p:origin x="-1206" y="1578"/>
      </p:cViewPr>
      <p:guideLst>
        <p:guide orient="horz" pos="2909"/>
        <p:guide pos="219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pivotSource>
    <c:name>[raw.xlsx]各產業最大入侵天數!樞紐分析表1</c:name>
    <c:fmtId val="-1"/>
  </c:pivotSource>
  <c:chart>
    <c:autoTitleDeleted val="1"/>
    <c:pivotFmts>
      <c:pivotFmt>
        <c:idx val="0"/>
        <c:marker>
          <c:symbol val="none"/>
        </c:marker>
        <c:dLbl>
          <c:idx val="0"/>
          <c:spPr>
            <a:noFill/>
            <a:ln>
              <a:noFill/>
            </a:ln>
            <a:effectLst/>
          </c:spPr>
          <c:txPr>
            <a:bodyPr wrap="square" lIns="38100" tIns="19050" rIns="38100" bIns="19050" anchor="ctr">
              <a:spAutoFit/>
            </a:bodyPr>
            <a:lstStyle/>
            <a:p>
              <a:pPr>
                <a:defRPr sz="1100" b="1">
                  <a:latin typeface="微軟正黑體" panose="020B0604030504040204" pitchFamily="34" charset="-120"/>
                  <a:ea typeface="微軟正黑體" panose="020B0604030504040204" pitchFamily="34" charset="-120"/>
                </a:defRPr>
              </a:pPr>
              <a:endParaRPr lang="zh-TW"/>
            </a:p>
          </c:txPr>
          <c:showLegendKey val="0"/>
          <c:showVal val="1"/>
          <c:showCatName val="0"/>
          <c:showSerName val="0"/>
          <c:showPercent val="0"/>
          <c:showBubbleSize val="0"/>
          <c:extLst>
            <c:ext xmlns:c15="http://schemas.microsoft.com/office/drawing/2012/chart" uri="{CE6537A1-D6FC-4f65-9D91-7224C49458BB}"/>
          </c:extLst>
        </c:dLbl>
      </c:pivotFmt>
      <c:pivotFmt>
        <c:idx val="1"/>
        <c:marker>
          <c:symbol val="none"/>
        </c:marker>
        <c:dLbl>
          <c:idx val="0"/>
          <c:spPr>
            <a:noFill/>
            <a:ln>
              <a:noFill/>
            </a:ln>
            <a:effectLst/>
          </c:spPr>
          <c:txPr>
            <a:bodyPr wrap="square" lIns="38100" tIns="19050" rIns="38100" bIns="19050" anchor="ctr">
              <a:spAutoFit/>
            </a:bodyPr>
            <a:lstStyle/>
            <a:p>
              <a:pPr>
                <a:defRPr sz="1100" b="1">
                  <a:latin typeface="微軟正黑體" panose="020B0604030504040204" pitchFamily="34" charset="-120"/>
                  <a:ea typeface="微軟正黑體" panose="020B0604030504040204" pitchFamily="34" charset="-120"/>
                </a:defRPr>
              </a:pPr>
              <a:endParaRPr lang="zh-TW"/>
            </a:p>
          </c:txPr>
          <c:showLegendKey val="0"/>
          <c:showVal val="1"/>
          <c:showCatName val="0"/>
          <c:showSerName val="0"/>
          <c:showPercent val="0"/>
          <c:showBubbleSize val="0"/>
          <c:extLst>
            <c:ext xmlns:c15="http://schemas.microsoft.com/office/drawing/2012/chart" uri="{CE6537A1-D6FC-4f65-9D91-7224C49458BB}"/>
          </c:extLst>
        </c:dLbl>
      </c:pivotFmt>
      <c:pivotFmt>
        <c:idx val="2"/>
        <c:marker>
          <c:symbol val="none"/>
        </c:marker>
        <c:dLbl>
          <c:idx val="0"/>
          <c:spPr>
            <a:noFill/>
            <a:ln>
              <a:noFill/>
            </a:ln>
            <a:effectLst/>
          </c:spPr>
          <c:txPr>
            <a:bodyPr wrap="square" lIns="38100" tIns="19050" rIns="38100" bIns="19050" anchor="ctr">
              <a:spAutoFit/>
            </a:bodyPr>
            <a:lstStyle/>
            <a:p>
              <a:pPr>
                <a:defRPr sz="1100" b="1">
                  <a:latin typeface="微軟正黑體" panose="020B0604030504040204" pitchFamily="34" charset="-120"/>
                  <a:ea typeface="微軟正黑體" panose="020B0604030504040204" pitchFamily="34" charset="-120"/>
                </a:defRPr>
              </a:pPr>
              <a:endParaRPr lang="zh-TW"/>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各產業最大入侵天數!$B$1</c:f>
              <c:strCache>
                <c:ptCount val="1"/>
                <c:pt idx="0">
                  <c:v>合計</c:v>
                </c:pt>
              </c:strCache>
            </c:strRef>
          </c:tx>
          <c:invertIfNegative val="0"/>
          <c:dLbls>
            <c:spPr>
              <a:noFill/>
              <a:ln>
                <a:noFill/>
              </a:ln>
              <a:effectLst/>
            </c:spPr>
            <c:txPr>
              <a:bodyPr wrap="square" lIns="38100" tIns="19050" rIns="38100" bIns="19050" anchor="ctr">
                <a:spAutoFit/>
              </a:bodyPr>
              <a:lstStyle/>
              <a:p>
                <a:pPr>
                  <a:defRPr sz="1100" b="1">
                    <a:latin typeface="微軟正黑體" panose="020B0604030504040204" pitchFamily="34" charset="-120"/>
                    <a:ea typeface="微軟正黑體" panose="020B0604030504040204" pitchFamily="34" charset="-12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各產業最大入侵天數!$A$2:$A$15</c:f>
              <c:strCache>
                <c:ptCount val="13"/>
                <c:pt idx="0">
                  <c:v>高科技製造業</c:v>
                </c:pt>
                <c:pt idx="1">
                  <c:v>政府單位</c:v>
                </c:pt>
                <c:pt idx="2">
                  <c:v>媒體業</c:v>
                </c:pt>
                <c:pt idx="3">
                  <c:v>金融業</c:v>
                </c:pt>
                <c:pt idx="4">
                  <c:v>航空業</c:v>
                </c:pt>
                <c:pt idx="5">
                  <c:v>服務業</c:v>
                </c:pt>
                <c:pt idx="6">
                  <c:v>通訊業</c:v>
                </c:pt>
                <c:pt idx="7">
                  <c:v>資訊業</c:v>
                </c:pt>
                <c:pt idx="8">
                  <c:v>運輸業</c:v>
                </c:pt>
                <c:pt idx="9">
                  <c:v>中小企業</c:v>
                </c:pt>
                <c:pt idx="10">
                  <c:v>教育產業</c:v>
                </c:pt>
                <c:pt idx="11">
                  <c:v>國營事業</c:v>
                </c:pt>
                <c:pt idx="12">
                  <c:v>遊戲業</c:v>
                </c:pt>
              </c:strCache>
            </c:strRef>
          </c:cat>
          <c:val>
            <c:numRef>
              <c:f>各產業最大入侵天數!$B$2:$B$15</c:f>
              <c:numCache>
                <c:formatCode>General</c:formatCode>
                <c:ptCount val="13"/>
                <c:pt idx="0">
                  <c:v>2500</c:v>
                </c:pt>
                <c:pt idx="1">
                  <c:v>2486</c:v>
                </c:pt>
                <c:pt idx="2">
                  <c:v>1446</c:v>
                </c:pt>
                <c:pt idx="3">
                  <c:v>1224</c:v>
                </c:pt>
                <c:pt idx="4">
                  <c:v>910</c:v>
                </c:pt>
                <c:pt idx="5">
                  <c:v>762</c:v>
                </c:pt>
                <c:pt idx="6">
                  <c:v>761</c:v>
                </c:pt>
                <c:pt idx="7">
                  <c:v>746</c:v>
                </c:pt>
                <c:pt idx="8">
                  <c:v>476</c:v>
                </c:pt>
                <c:pt idx="9">
                  <c:v>386</c:v>
                </c:pt>
                <c:pt idx="10">
                  <c:v>372</c:v>
                </c:pt>
                <c:pt idx="11">
                  <c:v>60</c:v>
                </c:pt>
                <c:pt idx="12">
                  <c:v>58</c:v>
                </c:pt>
              </c:numCache>
            </c:numRef>
          </c:val>
          <c:extLst>
            <c:ext xmlns:c16="http://schemas.microsoft.com/office/drawing/2014/chart" uri="{C3380CC4-5D6E-409C-BE32-E72D297353CC}">
              <c16:uniqueId val="{00000000-34BC-4551-A894-AD38000D024B}"/>
            </c:ext>
          </c:extLst>
        </c:ser>
        <c:dLbls>
          <c:showLegendKey val="0"/>
          <c:showVal val="0"/>
          <c:showCatName val="0"/>
          <c:showSerName val="0"/>
          <c:showPercent val="0"/>
          <c:showBubbleSize val="0"/>
        </c:dLbls>
        <c:gapWidth val="150"/>
        <c:axId val="326918624"/>
        <c:axId val="326919184"/>
      </c:barChart>
      <c:catAx>
        <c:axId val="326918624"/>
        <c:scaling>
          <c:orientation val="minMax"/>
        </c:scaling>
        <c:delete val="0"/>
        <c:axPos val="b"/>
        <c:numFmt formatCode="General" sourceLinked="0"/>
        <c:majorTickMark val="out"/>
        <c:minorTickMark val="none"/>
        <c:tickLblPos val="nextTo"/>
        <c:txPr>
          <a:bodyPr/>
          <a:lstStyle/>
          <a:p>
            <a:pPr>
              <a:defRPr sz="1400">
                <a:latin typeface="微軟正黑體" panose="020B0604030504040204" pitchFamily="34" charset="-120"/>
                <a:ea typeface="微軟正黑體" panose="020B0604030504040204" pitchFamily="34" charset="-120"/>
              </a:defRPr>
            </a:pPr>
            <a:endParaRPr lang="zh-TW"/>
          </a:p>
        </c:txPr>
        <c:crossAx val="326919184"/>
        <c:crosses val="autoZero"/>
        <c:auto val="1"/>
        <c:lblAlgn val="ctr"/>
        <c:lblOffset val="100"/>
        <c:noMultiLvlLbl val="0"/>
      </c:catAx>
      <c:valAx>
        <c:axId val="326919184"/>
        <c:scaling>
          <c:orientation val="minMax"/>
        </c:scaling>
        <c:delete val="0"/>
        <c:axPos val="l"/>
        <c:numFmt formatCode="General" sourceLinked="1"/>
        <c:majorTickMark val="out"/>
        <c:minorTickMark val="none"/>
        <c:tickLblPos val="nextTo"/>
        <c:txPr>
          <a:bodyPr/>
          <a:lstStyle/>
          <a:p>
            <a:pPr>
              <a:defRPr b="1">
                <a:latin typeface="微軟正黑體" panose="020B0604030504040204" pitchFamily="34" charset="-120"/>
                <a:ea typeface="微軟正黑體" panose="020B0604030504040204" pitchFamily="34" charset="-120"/>
              </a:defRPr>
            </a:pPr>
            <a:endParaRPr lang="zh-TW"/>
          </a:p>
        </c:txPr>
        <c:crossAx val="326918624"/>
        <c:crosses val="autoZero"/>
        <c:crossBetween val="between"/>
      </c:valAx>
    </c:plotArea>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908005028704396"/>
          <c:y val="0.18063963254593177"/>
          <c:w val="0.70720212866628895"/>
          <c:h val="0.79832335958005252"/>
        </c:manualLayout>
      </c:layout>
      <c:pieChart>
        <c:varyColors val="1"/>
        <c:ser>
          <c:idx val="0"/>
          <c:order val="0"/>
          <c:explosion val="25"/>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0AE-42CF-97B8-08AC0628F6EF}"/>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0AE-42CF-97B8-08AC0628F6EF}"/>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0AE-42CF-97B8-08AC0628F6EF}"/>
              </c:ext>
            </c:extLst>
          </c:dPt>
          <c:dLbls>
            <c:dLbl>
              <c:idx val="0"/>
              <c:layout>
                <c:manualLayout>
                  <c:x val="-0.22596246514399632"/>
                  <c:y val="-7.279422572178478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0AE-42CF-97B8-08AC0628F6EF}"/>
                </c:ext>
              </c:extLst>
            </c:dLbl>
            <c:dLbl>
              <c:idx val="1"/>
              <c:layout>
                <c:manualLayout>
                  <c:x val="0.21775768796782261"/>
                  <c:y val="-8.652572178477692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0AE-42CF-97B8-08AC0628F6EF}"/>
                </c:ext>
              </c:extLst>
            </c:dLbl>
            <c:numFmt formatCode="0.00%" sourceLinked="0"/>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0000"/>
                    </a:solidFill>
                    <a:latin typeface="+mn-lt"/>
                    <a:ea typeface="+mn-ea"/>
                    <a:cs typeface="+mn-cs"/>
                  </a:defRPr>
                </a:pPr>
                <a:endParaRPr lang="zh-TW"/>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'[raw.xlsx]for 政府單位'!$B$11:$D$11</c:f>
              <c:strCache>
                <c:ptCount val="3"/>
                <c:pt idx="0">
                  <c:v>低度嚴重</c:v>
                </c:pt>
                <c:pt idx="1">
                  <c:v>中度嚴重</c:v>
                </c:pt>
                <c:pt idx="2">
                  <c:v>高度嚴重</c:v>
                </c:pt>
              </c:strCache>
            </c:strRef>
          </c:cat>
          <c:val>
            <c:numRef>
              <c:f>'[raw.xlsx]for 政府單位'!$B$12:$D$12</c:f>
              <c:numCache>
                <c:formatCode>General</c:formatCode>
                <c:ptCount val="3"/>
                <c:pt idx="0">
                  <c:v>1</c:v>
                </c:pt>
                <c:pt idx="1">
                  <c:v>3</c:v>
                </c:pt>
                <c:pt idx="2">
                  <c:v>54</c:v>
                </c:pt>
              </c:numCache>
            </c:numRef>
          </c:val>
          <c:extLst>
            <c:ext xmlns:c16="http://schemas.microsoft.com/office/drawing/2014/chart" uri="{C3380CC4-5D6E-409C-BE32-E72D297353CC}">
              <c16:uniqueId val="{00000006-A0AE-42CF-97B8-08AC0628F6EF}"/>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ysClr val="window" lastClr="FFFFFF"/>
    </a:solidFill>
    <a:ln w="9525" cap="flat" cmpd="sng" algn="ctr">
      <a:noFill/>
      <a:round/>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a:solidFill>
                <a:schemeClr val="tx2"/>
              </a:solidFill>
            </a:ln>
          </c:spPr>
          <c:marker>
            <c:symbol val="none"/>
          </c:marker>
          <c:cat>
            <c:strRef>
              <c:f>Sheet1!$A$1:$A$33</c:f>
              <c:strCache>
                <c:ptCount val="31"/>
                <c:pt idx="0">
                  <c:v>2015年7月</c:v>
                </c:pt>
                <c:pt idx="4">
                  <c:v>2015年8月</c:v>
                </c:pt>
                <c:pt idx="8">
                  <c:v>2015年9月</c:v>
                </c:pt>
                <c:pt idx="13">
                  <c:v>2015年10月</c:v>
                </c:pt>
                <c:pt idx="17">
                  <c:v>2015年11月</c:v>
                </c:pt>
                <c:pt idx="21">
                  <c:v>2015年12月</c:v>
                </c:pt>
                <c:pt idx="26">
                  <c:v>2016年1月</c:v>
                </c:pt>
                <c:pt idx="30">
                  <c:v>2016年2月</c:v>
                </c:pt>
              </c:strCache>
            </c:strRef>
          </c:cat>
          <c:val>
            <c:numRef>
              <c:f>Sheet1!$B$1:$B$33</c:f>
              <c:numCache>
                <c:formatCode>General</c:formatCode>
                <c:ptCount val="33"/>
                <c:pt idx="0">
                  <c:v>2776</c:v>
                </c:pt>
                <c:pt idx="1">
                  <c:v>3823</c:v>
                </c:pt>
                <c:pt idx="2">
                  <c:v>5343</c:v>
                </c:pt>
                <c:pt idx="3">
                  <c:v>6222</c:v>
                </c:pt>
                <c:pt idx="4">
                  <c:v>3365</c:v>
                </c:pt>
                <c:pt idx="5">
                  <c:v>2369</c:v>
                </c:pt>
                <c:pt idx="6">
                  <c:v>3139</c:v>
                </c:pt>
                <c:pt idx="7">
                  <c:v>3212</c:v>
                </c:pt>
                <c:pt idx="8">
                  <c:v>2047</c:v>
                </c:pt>
                <c:pt idx="9">
                  <c:v>2138</c:v>
                </c:pt>
                <c:pt idx="10">
                  <c:v>4045</c:v>
                </c:pt>
                <c:pt idx="11">
                  <c:v>2288</c:v>
                </c:pt>
                <c:pt idx="12">
                  <c:v>2248</c:v>
                </c:pt>
                <c:pt idx="13">
                  <c:v>6512</c:v>
                </c:pt>
                <c:pt idx="14">
                  <c:v>9805</c:v>
                </c:pt>
                <c:pt idx="15">
                  <c:v>8448</c:v>
                </c:pt>
                <c:pt idx="16">
                  <c:v>7209</c:v>
                </c:pt>
                <c:pt idx="17">
                  <c:v>15470</c:v>
                </c:pt>
                <c:pt idx="18">
                  <c:v>9639</c:v>
                </c:pt>
                <c:pt idx="19">
                  <c:v>13050</c:v>
                </c:pt>
                <c:pt idx="20">
                  <c:v>19172</c:v>
                </c:pt>
                <c:pt idx="21">
                  <c:v>16061</c:v>
                </c:pt>
                <c:pt idx="22">
                  <c:v>9440</c:v>
                </c:pt>
                <c:pt idx="23">
                  <c:v>14296</c:v>
                </c:pt>
                <c:pt idx="24">
                  <c:v>13163</c:v>
                </c:pt>
                <c:pt idx="25">
                  <c:v>10664</c:v>
                </c:pt>
                <c:pt idx="26">
                  <c:v>7727</c:v>
                </c:pt>
                <c:pt idx="27">
                  <c:v>6067</c:v>
                </c:pt>
                <c:pt idx="28">
                  <c:v>7309</c:v>
                </c:pt>
                <c:pt idx="29">
                  <c:v>11125</c:v>
                </c:pt>
                <c:pt idx="30">
                  <c:v>10043</c:v>
                </c:pt>
                <c:pt idx="31">
                  <c:v>10365</c:v>
                </c:pt>
                <c:pt idx="32">
                  <c:v>14193</c:v>
                </c:pt>
              </c:numCache>
            </c:numRef>
          </c:val>
          <c:smooth val="0"/>
          <c:extLst>
            <c:ext xmlns:c16="http://schemas.microsoft.com/office/drawing/2014/chart" uri="{C3380CC4-5D6E-409C-BE32-E72D297353CC}">
              <c16:uniqueId val="{00000000-264A-4BB1-ACFD-7D75AEAE2F7A}"/>
            </c:ext>
          </c:extLst>
        </c:ser>
        <c:dLbls>
          <c:showLegendKey val="0"/>
          <c:showVal val="0"/>
          <c:showCatName val="0"/>
          <c:showSerName val="0"/>
          <c:showPercent val="0"/>
          <c:showBubbleSize val="0"/>
        </c:dLbls>
        <c:smooth val="0"/>
        <c:axId val="-2096400720"/>
        <c:axId val="-2095517728"/>
      </c:lineChart>
      <c:catAx>
        <c:axId val="-2096400720"/>
        <c:scaling>
          <c:orientation val="minMax"/>
        </c:scaling>
        <c:delete val="0"/>
        <c:axPos val="b"/>
        <c:numFmt formatCode="General" sourceLinked="0"/>
        <c:majorTickMark val="out"/>
        <c:minorTickMark val="none"/>
        <c:tickLblPos val="nextTo"/>
        <c:crossAx val="-2095517728"/>
        <c:crosses val="autoZero"/>
        <c:auto val="1"/>
        <c:lblAlgn val="ctr"/>
        <c:lblOffset val="100"/>
        <c:noMultiLvlLbl val="0"/>
      </c:catAx>
      <c:valAx>
        <c:axId val="-2095517728"/>
        <c:scaling>
          <c:orientation val="minMax"/>
          <c:max val="20000"/>
        </c:scaling>
        <c:delete val="0"/>
        <c:axPos val="l"/>
        <c:majorGridlines/>
        <c:numFmt formatCode="General" sourceLinked="1"/>
        <c:majorTickMark val="out"/>
        <c:minorTickMark val="none"/>
        <c:tickLblPos val="nextTo"/>
        <c:crossAx val="-209640072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pieChart>
        <c:varyColors val="1"/>
        <c:ser>
          <c:idx val="0"/>
          <c:order val="0"/>
          <c:dLbls>
            <c:dLbl>
              <c:idx val="0"/>
              <c:spPr/>
              <c:txPr>
                <a:bodyPr/>
                <a:lstStyle/>
                <a:p>
                  <a:pPr>
                    <a:defRPr b="1">
                      <a:solidFill>
                        <a:schemeClr val="tx1">
                          <a:lumMod val="50000"/>
                        </a:schemeClr>
                      </a:solidFill>
                    </a:defRPr>
                  </a:pPr>
                  <a:endParaRPr lang="zh-TW"/>
                </a:p>
              </c:txPr>
              <c:dLblPos val="ctr"/>
              <c:showLegendKey val="0"/>
              <c:showVal val="0"/>
              <c:showCatName val="1"/>
              <c:showSerName val="0"/>
              <c:showPercent val="1"/>
              <c:showBubbleSize val="0"/>
              <c:extLst>
                <c:ext xmlns:c16="http://schemas.microsoft.com/office/drawing/2014/chart" uri="{C3380CC4-5D6E-409C-BE32-E72D297353CC}">
                  <c16:uniqueId val="{00000000-E3A6-4A78-8EAB-3F0E32CD49EA}"/>
                </c:ext>
              </c:extLst>
            </c:dLbl>
            <c:dLbl>
              <c:idx val="1"/>
              <c:spPr/>
              <c:txPr>
                <a:bodyPr/>
                <a:lstStyle/>
                <a:p>
                  <a:pPr>
                    <a:defRPr b="1">
                      <a:solidFill>
                        <a:schemeClr val="tx1">
                          <a:lumMod val="50000"/>
                        </a:schemeClr>
                      </a:solidFill>
                    </a:defRPr>
                  </a:pPr>
                  <a:endParaRPr lang="zh-TW"/>
                </a:p>
              </c:txPr>
              <c:dLblPos val="ctr"/>
              <c:showLegendKey val="0"/>
              <c:showVal val="0"/>
              <c:showCatName val="1"/>
              <c:showSerName val="0"/>
              <c:showPercent val="1"/>
              <c:showBubbleSize val="0"/>
              <c:extLst>
                <c:ext xmlns:c16="http://schemas.microsoft.com/office/drawing/2014/chart" uri="{C3380CC4-5D6E-409C-BE32-E72D297353CC}">
                  <c16:uniqueId val="{00000001-E3A6-4A78-8EAB-3F0E32CD49EA}"/>
                </c:ext>
              </c:extLst>
            </c:dLbl>
            <c:spPr>
              <a:noFill/>
              <a:ln>
                <a:noFill/>
              </a:ln>
              <a:effectLst/>
            </c:spPr>
            <c:dLblPos val="ctr"/>
            <c:showLegendKey val="0"/>
            <c:showVal val="0"/>
            <c:showCatName val="1"/>
            <c:showSerName val="0"/>
            <c:showPercent val="1"/>
            <c:showBubbleSize val="0"/>
            <c:showLeaderLines val="1"/>
            <c:extLst>
              <c:ext xmlns:c15="http://schemas.microsoft.com/office/drawing/2012/chart" uri="{CE6537A1-D6FC-4f65-9D91-7224C49458BB}"/>
            </c:extLst>
          </c:dLbls>
          <c:cat>
            <c:strRef>
              <c:f>Sheet1!$A$1:$B$1</c:f>
              <c:strCache>
                <c:ptCount val="2"/>
                <c:pt idx="0">
                  <c:v>惡意廣告</c:v>
                </c:pt>
                <c:pt idx="1">
                  <c:v>遭入侵的網站</c:v>
                </c:pt>
              </c:strCache>
            </c:strRef>
          </c:cat>
          <c:val>
            <c:numRef>
              <c:f>Sheet1!$A$2:$B$2</c:f>
              <c:numCache>
                <c:formatCode>0.00%</c:formatCode>
                <c:ptCount val="2"/>
                <c:pt idx="0">
                  <c:v>0.88070000000000004</c:v>
                </c:pt>
                <c:pt idx="1">
                  <c:v>0.1193</c:v>
                </c:pt>
              </c:numCache>
            </c:numRef>
          </c:val>
          <c:extLst>
            <c:ext xmlns:c16="http://schemas.microsoft.com/office/drawing/2014/chart" uri="{C3380CC4-5D6E-409C-BE32-E72D297353CC}">
              <c16:uniqueId val="{00000002-E3A6-4A78-8EAB-3F0E32CD49EA}"/>
            </c:ext>
          </c:extLst>
        </c:ser>
        <c:dLbls>
          <c:dLblPos val="ctr"/>
          <c:showLegendKey val="0"/>
          <c:showVal val="1"/>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2A11960A-93E2-4A59-91D9-6C9F6E566F4C}" type="pres">
      <dgm:prSet presAssocID="{4A8AD2C3-C416-4A14-8C30-BECB8A0AB844}" presName="spacer" presStyleCnt="0"/>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3B30738E-3756-4F9D-867D-B28A49954450}" type="pres">
      <dgm:prSet presAssocID="{B9BC8981-B168-4BAB-ABD5-A7D898C4830C}" presName="spacer" presStyleCnt="0"/>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7B411645-2E03-481F-9BFC-06CD1F7908A5}" type="presOf" srcId="{BFBA9DD0-1555-415E-A27E-81560165D21E}" destId="{B5C66895-623B-4C39-936A-7DEA9937C4DC}" srcOrd="0" destOrd="0"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45E973D1-A984-48EA-B436-14527569E070}" type="presParOf" srcId="{78351951-B363-4DE2-B26C-720F96EED42A}" destId="{2A11960A-93E2-4A59-91D9-6C9F6E566F4C}"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ACBDB30E-CE90-4D29-BDD4-0A499C7667FB}" type="presParOf" srcId="{78351951-B363-4DE2-B26C-720F96EED42A}" destId="{3B30738E-3756-4F9D-867D-B28A49954450}"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E04AFD92-A856-45BA-B5C6-5C9AC2F801EB}">
      <dgm:prSet/>
      <dgm:spPr/>
      <dgm:t>
        <a:bodyPr/>
        <a:lstStyle/>
        <a:p>
          <a:pPr rtl="0"/>
          <a:r>
            <a:rPr lang="zh-TW" altLang="en-US" b="1" u="none" dirty="0">
              <a:solidFill>
                <a:srgbClr val="000000"/>
              </a:solidFill>
              <a:effectLst/>
              <a:latin typeface="微軟正黑體" pitchFamily="34" charset="-120"/>
              <a:ea typeface="微軟正黑體" pitchFamily="34" charset="-120"/>
            </a:rPr>
            <a:t>資料外洩助長攻擊和勒索</a:t>
          </a:r>
          <a:endParaRPr lang="zh-TW" altLang="en-US" b="1" i="0" u="none" dirty="0">
            <a:solidFill>
              <a:srgbClr val="000000"/>
            </a:solidFill>
            <a:effectLst>
              <a:outerShdw blurRad="38100" dist="38100" dir="2700000" algn="tl">
                <a:srgbClr val="000000">
                  <a:alpha val="43137"/>
                </a:srgbClr>
              </a:outerShdw>
            </a:effectLst>
            <a:latin typeface="+mn-ea"/>
            <a:ea typeface="+mn-ea"/>
          </a:endParaRPr>
        </a:p>
      </dgm:t>
    </dgm:pt>
    <dgm:pt modelId="{89AB1A76-E430-48C8-A8B5-76173E03C62B}" type="parTrans" cxnId="{1FD28644-28BA-4BB3-9D96-7FCAA26BED4D}">
      <dgm:prSet/>
      <dgm:spPr/>
      <dgm:t>
        <a:bodyPr/>
        <a:lstStyle/>
        <a:p>
          <a:endParaRPr lang="zh-TW" altLang="en-US"/>
        </a:p>
      </dgm:t>
    </dgm:pt>
    <dgm:pt modelId="{6F6B2AA5-4FD5-4793-AF7A-1B827057068B}" type="sibTrans" cxnId="{1FD28644-28BA-4BB3-9D96-7FCAA26BED4D}">
      <dgm:prSet/>
      <dgm:spPr/>
      <dgm:t>
        <a:bodyPr/>
        <a:lstStyle/>
        <a:p>
          <a:endParaRPr lang="zh-TW" altLang="en-US"/>
        </a:p>
      </dgm:t>
    </dgm:pt>
    <dgm:pt modelId="{178E7B33-0E25-4349-A574-2A309FAB4734}">
      <dgm:prSet/>
      <dgm:spPr/>
      <dgm:t>
        <a:bodyPr/>
        <a:lstStyle/>
        <a:p>
          <a:pPr rtl="0"/>
          <a:r>
            <a:rPr lang="zh-TW" altLang="en-US" b="1" u="none" dirty="0">
              <a:solidFill>
                <a:srgbClr val="000000"/>
              </a:solidFill>
              <a:effectLst/>
              <a:latin typeface="微軟正黑體" pitchFamily="34" charset="-120"/>
              <a:ea typeface="微軟正黑體" pitchFamily="34" charset="-120"/>
            </a:rPr>
            <a:t>潛藏的禍害</a:t>
          </a:r>
          <a:endParaRPr lang="zh-TW" b="1" u="none" dirty="0">
            <a:solidFill>
              <a:srgbClr val="000000"/>
            </a:solidFill>
            <a:effectLst/>
            <a:latin typeface="微軟正黑體" pitchFamily="34" charset="-120"/>
            <a:ea typeface="微軟正黑體" pitchFamily="34" charset="-120"/>
          </a:endParaRPr>
        </a:p>
      </dgm:t>
    </dgm:pt>
    <dgm:pt modelId="{8E36EB5D-CA78-4C4E-9B03-D4357164AD6E}" type="parTrans" cxnId="{B120C9E2-C6B8-416C-818D-B27075CA1674}">
      <dgm:prSet/>
      <dgm:spPr/>
      <dgm:t>
        <a:bodyPr/>
        <a:lstStyle/>
        <a:p>
          <a:endParaRPr lang="zh-TW" altLang="en-US"/>
        </a:p>
      </dgm:t>
    </dgm:pt>
    <dgm:pt modelId="{F9AADA73-3B9C-44C8-A587-AEEE31687792}" type="sibTrans" cxnId="{B120C9E2-C6B8-416C-818D-B27075CA1674}">
      <dgm:prSet/>
      <dgm:spPr/>
      <dgm:t>
        <a:bodyPr/>
        <a:lstStyle/>
        <a:p>
          <a:endParaRPr lang="zh-TW" altLang="en-US"/>
        </a:p>
      </dgm:t>
    </dgm:pt>
    <dgm:pt modelId="{DA136CB8-206A-4BAD-81D0-5A558185D3B5}">
      <dgm:prSet/>
      <dgm:spPr/>
      <dgm:t>
        <a:bodyPr/>
        <a:lstStyle/>
        <a:p>
          <a:pPr rtl="0"/>
          <a:r>
            <a:rPr lang="zh-TW" altLang="en-US" b="1" u="none" dirty="0">
              <a:solidFill>
                <a:srgbClr val="000000"/>
              </a:solidFill>
              <a:effectLst/>
              <a:latin typeface="微軟正黑體" pitchFamily="34" charset="-120"/>
              <a:ea typeface="微軟正黑體" pitchFamily="34" charset="-120"/>
            </a:rPr>
            <a:t>未來的隱憂</a:t>
          </a:r>
          <a:r>
            <a:rPr lang="en-US" altLang="zh-TW" b="1" u="none" dirty="0">
              <a:solidFill>
                <a:srgbClr val="000000"/>
              </a:solidFill>
              <a:effectLst/>
              <a:latin typeface="微軟正黑體" pitchFamily="34" charset="-120"/>
              <a:ea typeface="微軟正黑體" pitchFamily="34" charset="-120"/>
            </a:rPr>
            <a:t> - IOT</a:t>
          </a:r>
          <a:r>
            <a:rPr lang="zh-TW" altLang="en-US" b="1" u="none" dirty="0">
              <a:solidFill>
                <a:srgbClr val="000000"/>
              </a:solidFill>
              <a:effectLst/>
              <a:latin typeface="微軟正黑體" pitchFamily="34" charset="-120"/>
              <a:ea typeface="微軟正黑體" pitchFamily="34" charset="-120"/>
            </a:rPr>
            <a:t> </a:t>
          </a:r>
          <a:r>
            <a:rPr lang="en-US" altLang="zh-TW" b="1" u="none" dirty="0">
              <a:solidFill>
                <a:srgbClr val="000000"/>
              </a:solidFill>
              <a:effectLst/>
              <a:latin typeface="微軟正黑體" pitchFamily="34" charset="-120"/>
              <a:ea typeface="微軟正黑體" pitchFamily="34" charset="-120"/>
            </a:rPr>
            <a:t>Security</a:t>
          </a:r>
          <a:endParaRPr lang="zh-TW" b="1" u="none" dirty="0">
            <a:solidFill>
              <a:srgbClr val="000000"/>
            </a:solidFill>
            <a:effectLst/>
            <a:latin typeface="微軟正黑體" pitchFamily="34" charset="-120"/>
            <a:ea typeface="微軟正黑體" pitchFamily="34" charset="-120"/>
          </a:endParaRPr>
        </a:p>
      </dgm:t>
    </dgm:pt>
    <dgm:pt modelId="{A37944B3-A046-4B44-BFE2-226EFE4BA0E5}" type="parTrans" cxnId="{AA770E6C-DB5B-4844-A6C5-6E75AB641B46}">
      <dgm:prSet/>
      <dgm:spPr/>
      <dgm:t>
        <a:bodyPr/>
        <a:lstStyle/>
        <a:p>
          <a:endParaRPr lang="zh-TW" altLang="en-US"/>
        </a:p>
      </dgm:t>
    </dgm:pt>
    <dgm:pt modelId="{0C0C6C63-A589-4DAA-B6AC-116AF8AA5F07}" type="sibTrans" cxnId="{AA770E6C-DB5B-4844-A6C5-6E75AB641B46}">
      <dgm:prSet/>
      <dgm:spPr/>
      <dgm:t>
        <a:bodyPr/>
        <a:lstStyle/>
        <a:p>
          <a:endParaRPr lang="zh-TW" altLang="en-US"/>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75157308-5F81-44CB-AA7B-5618DCE6DE42}" type="pres">
      <dgm:prSet presAssocID="{A6ED4DF2-8258-414B-8F0D-4A488656CB28}" presName="childText" presStyleLbl="revTx" presStyleIdx="0" presStyleCnt="1">
        <dgm:presLayoutVars>
          <dgm:bulletEnabled val="1"/>
        </dgm:presLayoutVars>
      </dgm:prSet>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3B30738E-3756-4F9D-867D-B28A49954450}" type="pres">
      <dgm:prSet presAssocID="{B9BC8981-B168-4BAB-ABD5-A7D898C4830C}" presName="spacer" presStyleCnt="0"/>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1FD28644-28BA-4BB3-9D96-7FCAA26BED4D}" srcId="{A6ED4DF2-8258-414B-8F0D-4A488656CB28}" destId="{E04AFD92-A856-45BA-B5C6-5C9AC2F801EB}" srcOrd="0" destOrd="0" parTransId="{89AB1A76-E430-48C8-A8B5-76173E03C62B}" sibTransId="{6F6B2AA5-4FD5-4793-AF7A-1B827057068B}"/>
    <dgm:cxn modelId="{7B411645-2E03-481F-9BFC-06CD1F7908A5}" type="presOf" srcId="{BFBA9DD0-1555-415E-A27E-81560165D21E}" destId="{B5C66895-623B-4C39-936A-7DEA9937C4DC}" srcOrd="0" destOrd="0" presId="urn:microsoft.com/office/officeart/2005/8/layout/vList2"/>
    <dgm:cxn modelId="{AA770E6C-DB5B-4844-A6C5-6E75AB641B46}" srcId="{A6ED4DF2-8258-414B-8F0D-4A488656CB28}" destId="{DA136CB8-206A-4BAD-81D0-5A558185D3B5}" srcOrd="2" destOrd="0" parTransId="{A37944B3-A046-4B44-BFE2-226EFE4BA0E5}" sibTransId="{0C0C6C63-A589-4DAA-B6AC-116AF8AA5F07}"/>
    <dgm:cxn modelId="{FCB2AD6C-70F7-47ED-9BEC-1D550DF1D49A}" type="presOf" srcId="{178E7B33-0E25-4349-A574-2A309FAB4734}" destId="{75157308-5F81-44CB-AA7B-5618DCE6DE42}" srcOrd="0" destOrd="1" presId="urn:microsoft.com/office/officeart/2005/8/layout/vList2"/>
    <dgm:cxn modelId="{B7411376-E293-4AF2-8945-881CAE425137}" type="presOf" srcId="{DA136CB8-206A-4BAD-81D0-5A558185D3B5}" destId="{75157308-5F81-44CB-AA7B-5618DCE6DE42}" srcOrd="0" destOrd="2"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BD0ACF81-8806-4294-859A-5B061B9BE184}" type="presOf" srcId="{E04AFD92-A856-45BA-B5C6-5C9AC2F801EB}" destId="{75157308-5F81-44CB-AA7B-5618DCE6DE42}" srcOrd="0" destOrd="0"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B120C9E2-C6B8-416C-818D-B27075CA1674}" srcId="{A6ED4DF2-8258-414B-8F0D-4A488656CB28}" destId="{178E7B33-0E25-4349-A574-2A309FAB4734}" srcOrd="1" destOrd="0" parTransId="{8E36EB5D-CA78-4C4E-9B03-D4357164AD6E}" sibTransId="{F9AADA73-3B9C-44C8-A587-AEEE31687792}"/>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0D3D8EC9-4D7E-45D3-9088-C9C6703EBA24}" type="presParOf" srcId="{78351951-B363-4DE2-B26C-720F96EED42A}" destId="{75157308-5F81-44CB-AA7B-5618DCE6DE42}"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ACBDB30E-CE90-4D29-BDD4-0A499C7667FB}" type="presParOf" srcId="{78351951-B363-4DE2-B26C-720F96EED42A}" destId="{3B30738E-3756-4F9D-867D-B28A49954450}"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E04AFD92-A856-45BA-B5C6-5C9AC2F801EB}">
      <dgm:prSet/>
      <dgm:spPr/>
      <dgm:t>
        <a:bodyPr/>
        <a:lstStyle/>
        <a:p>
          <a:pPr rtl="0"/>
          <a:r>
            <a:rPr lang="zh-TW" altLang="en-US" b="1" u="none" dirty="0">
              <a:solidFill>
                <a:srgbClr val="000000"/>
              </a:solidFill>
              <a:effectLst/>
              <a:latin typeface="微軟正黑體" pitchFamily="34" charset="-120"/>
              <a:ea typeface="微軟正黑體" pitchFamily="34" charset="-120"/>
            </a:rPr>
            <a:t>資料外洩助長攻擊和勒索</a:t>
          </a:r>
          <a:endParaRPr lang="zh-TW" altLang="en-US" b="1" i="0" u="none" dirty="0">
            <a:solidFill>
              <a:srgbClr val="000000"/>
            </a:solidFill>
            <a:effectLst>
              <a:outerShdw blurRad="38100" dist="38100" dir="2700000" algn="tl">
                <a:srgbClr val="000000">
                  <a:alpha val="43137"/>
                </a:srgbClr>
              </a:outerShdw>
            </a:effectLst>
            <a:latin typeface="+mn-ea"/>
            <a:ea typeface="+mn-ea"/>
          </a:endParaRPr>
        </a:p>
      </dgm:t>
    </dgm:pt>
    <dgm:pt modelId="{89AB1A76-E430-48C8-A8B5-76173E03C62B}" type="parTrans" cxnId="{1FD28644-28BA-4BB3-9D96-7FCAA26BED4D}">
      <dgm:prSet/>
      <dgm:spPr/>
      <dgm:t>
        <a:bodyPr/>
        <a:lstStyle/>
        <a:p>
          <a:endParaRPr lang="zh-TW" altLang="en-US"/>
        </a:p>
      </dgm:t>
    </dgm:pt>
    <dgm:pt modelId="{6F6B2AA5-4FD5-4793-AF7A-1B827057068B}" type="sibTrans" cxnId="{1FD28644-28BA-4BB3-9D96-7FCAA26BED4D}">
      <dgm:prSet/>
      <dgm:spPr/>
      <dgm:t>
        <a:bodyPr/>
        <a:lstStyle/>
        <a:p>
          <a:endParaRPr lang="zh-TW" altLang="en-US"/>
        </a:p>
      </dgm:t>
    </dgm:pt>
    <dgm:pt modelId="{178E7B33-0E25-4349-A574-2A309FAB4734}">
      <dgm:prSet/>
      <dgm:spPr/>
      <dgm:t>
        <a:bodyPr/>
        <a:lstStyle/>
        <a:p>
          <a:pPr rtl="0"/>
          <a:r>
            <a:rPr lang="zh-TW" altLang="en-US" b="1" u="none" dirty="0">
              <a:solidFill>
                <a:srgbClr val="000000"/>
              </a:solidFill>
              <a:effectLst/>
              <a:latin typeface="微軟正黑體" pitchFamily="34" charset="-120"/>
              <a:ea typeface="微軟正黑體" pitchFamily="34" charset="-120"/>
            </a:rPr>
            <a:t>潛藏的禍害</a:t>
          </a:r>
          <a:endParaRPr lang="zh-TW" b="1" u="none" dirty="0">
            <a:solidFill>
              <a:srgbClr val="000000"/>
            </a:solidFill>
            <a:effectLst/>
            <a:latin typeface="微軟正黑體" pitchFamily="34" charset="-120"/>
            <a:ea typeface="微軟正黑體" pitchFamily="34" charset="-120"/>
          </a:endParaRPr>
        </a:p>
      </dgm:t>
    </dgm:pt>
    <dgm:pt modelId="{8E36EB5D-CA78-4C4E-9B03-D4357164AD6E}" type="parTrans" cxnId="{B120C9E2-C6B8-416C-818D-B27075CA1674}">
      <dgm:prSet/>
      <dgm:spPr/>
      <dgm:t>
        <a:bodyPr/>
        <a:lstStyle/>
        <a:p>
          <a:endParaRPr lang="zh-TW" altLang="en-US"/>
        </a:p>
      </dgm:t>
    </dgm:pt>
    <dgm:pt modelId="{F9AADA73-3B9C-44C8-A587-AEEE31687792}" type="sibTrans" cxnId="{B120C9E2-C6B8-416C-818D-B27075CA1674}">
      <dgm:prSet/>
      <dgm:spPr/>
      <dgm:t>
        <a:bodyPr/>
        <a:lstStyle/>
        <a:p>
          <a:endParaRPr lang="zh-TW" altLang="en-US"/>
        </a:p>
      </dgm:t>
    </dgm:pt>
    <dgm:pt modelId="{DA136CB8-206A-4BAD-81D0-5A558185D3B5}">
      <dgm:prSet/>
      <dgm:spPr/>
      <dgm:t>
        <a:bodyPr/>
        <a:lstStyle/>
        <a:p>
          <a:pPr rtl="0"/>
          <a:r>
            <a:rPr lang="zh-TW" altLang="en-US" b="1" u="none" dirty="0">
              <a:solidFill>
                <a:srgbClr val="000000"/>
              </a:solidFill>
              <a:effectLst/>
              <a:latin typeface="微軟正黑體" pitchFamily="34" charset="-120"/>
              <a:ea typeface="微軟正黑體" pitchFamily="34" charset="-120"/>
            </a:rPr>
            <a:t>未來的隱憂</a:t>
          </a:r>
          <a:r>
            <a:rPr lang="en-US" altLang="zh-TW" b="1" u="none" dirty="0">
              <a:solidFill>
                <a:srgbClr val="000000"/>
              </a:solidFill>
              <a:effectLst/>
              <a:latin typeface="微軟正黑體" pitchFamily="34" charset="-120"/>
              <a:ea typeface="微軟正黑體" pitchFamily="34" charset="-120"/>
            </a:rPr>
            <a:t> - IOT</a:t>
          </a:r>
          <a:r>
            <a:rPr lang="zh-TW" altLang="en-US" b="1" u="none" dirty="0">
              <a:solidFill>
                <a:srgbClr val="000000"/>
              </a:solidFill>
              <a:effectLst/>
              <a:latin typeface="微軟正黑體" pitchFamily="34" charset="-120"/>
              <a:ea typeface="微軟正黑體" pitchFamily="34" charset="-120"/>
            </a:rPr>
            <a:t> </a:t>
          </a:r>
          <a:r>
            <a:rPr lang="en-US" altLang="zh-TW" b="1" u="none" dirty="0">
              <a:solidFill>
                <a:srgbClr val="000000"/>
              </a:solidFill>
              <a:effectLst/>
              <a:latin typeface="微軟正黑體" pitchFamily="34" charset="-120"/>
              <a:ea typeface="微軟正黑體" pitchFamily="34" charset="-120"/>
            </a:rPr>
            <a:t>Security</a:t>
          </a:r>
          <a:endParaRPr lang="zh-TW" b="1" u="none" dirty="0">
            <a:solidFill>
              <a:srgbClr val="000000"/>
            </a:solidFill>
            <a:effectLst/>
            <a:latin typeface="微軟正黑體" pitchFamily="34" charset="-120"/>
            <a:ea typeface="微軟正黑體" pitchFamily="34" charset="-120"/>
          </a:endParaRPr>
        </a:p>
      </dgm:t>
    </dgm:pt>
    <dgm:pt modelId="{A37944B3-A046-4B44-BFE2-226EFE4BA0E5}" type="parTrans" cxnId="{AA770E6C-DB5B-4844-A6C5-6E75AB641B46}">
      <dgm:prSet/>
      <dgm:spPr/>
      <dgm:t>
        <a:bodyPr/>
        <a:lstStyle/>
        <a:p>
          <a:endParaRPr lang="zh-TW" altLang="en-US"/>
        </a:p>
      </dgm:t>
    </dgm:pt>
    <dgm:pt modelId="{0C0C6C63-A589-4DAA-B6AC-116AF8AA5F07}" type="sibTrans" cxnId="{AA770E6C-DB5B-4844-A6C5-6E75AB641B46}">
      <dgm:prSet/>
      <dgm:spPr/>
      <dgm:t>
        <a:bodyPr/>
        <a:lstStyle/>
        <a:p>
          <a:endParaRPr lang="zh-TW" altLang="en-US"/>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75157308-5F81-44CB-AA7B-5618DCE6DE42}" type="pres">
      <dgm:prSet presAssocID="{A6ED4DF2-8258-414B-8F0D-4A488656CB28}" presName="childText" presStyleLbl="revTx" presStyleIdx="0" presStyleCnt="1">
        <dgm:presLayoutVars>
          <dgm:bulletEnabled val="1"/>
        </dgm:presLayoutVars>
      </dgm:prSet>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3B30738E-3756-4F9D-867D-B28A49954450}" type="pres">
      <dgm:prSet presAssocID="{B9BC8981-B168-4BAB-ABD5-A7D898C4830C}" presName="spacer" presStyleCnt="0"/>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1FD28644-28BA-4BB3-9D96-7FCAA26BED4D}" srcId="{A6ED4DF2-8258-414B-8F0D-4A488656CB28}" destId="{E04AFD92-A856-45BA-B5C6-5C9AC2F801EB}" srcOrd="0" destOrd="0" parTransId="{89AB1A76-E430-48C8-A8B5-76173E03C62B}" sibTransId="{6F6B2AA5-4FD5-4793-AF7A-1B827057068B}"/>
    <dgm:cxn modelId="{7B411645-2E03-481F-9BFC-06CD1F7908A5}" type="presOf" srcId="{BFBA9DD0-1555-415E-A27E-81560165D21E}" destId="{B5C66895-623B-4C39-936A-7DEA9937C4DC}" srcOrd="0" destOrd="0" presId="urn:microsoft.com/office/officeart/2005/8/layout/vList2"/>
    <dgm:cxn modelId="{AA770E6C-DB5B-4844-A6C5-6E75AB641B46}" srcId="{A6ED4DF2-8258-414B-8F0D-4A488656CB28}" destId="{DA136CB8-206A-4BAD-81D0-5A558185D3B5}" srcOrd="2" destOrd="0" parTransId="{A37944B3-A046-4B44-BFE2-226EFE4BA0E5}" sibTransId="{0C0C6C63-A589-4DAA-B6AC-116AF8AA5F07}"/>
    <dgm:cxn modelId="{FCB2AD6C-70F7-47ED-9BEC-1D550DF1D49A}" type="presOf" srcId="{178E7B33-0E25-4349-A574-2A309FAB4734}" destId="{75157308-5F81-44CB-AA7B-5618DCE6DE42}" srcOrd="0" destOrd="1" presId="urn:microsoft.com/office/officeart/2005/8/layout/vList2"/>
    <dgm:cxn modelId="{B7411376-E293-4AF2-8945-881CAE425137}" type="presOf" srcId="{DA136CB8-206A-4BAD-81D0-5A558185D3B5}" destId="{75157308-5F81-44CB-AA7B-5618DCE6DE42}" srcOrd="0" destOrd="2"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BD0ACF81-8806-4294-859A-5B061B9BE184}" type="presOf" srcId="{E04AFD92-A856-45BA-B5C6-5C9AC2F801EB}" destId="{75157308-5F81-44CB-AA7B-5618DCE6DE42}" srcOrd="0" destOrd="0"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B120C9E2-C6B8-416C-818D-B27075CA1674}" srcId="{A6ED4DF2-8258-414B-8F0D-4A488656CB28}" destId="{178E7B33-0E25-4349-A574-2A309FAB4734}" srcOrd="1" destOrd="0" parTransId="{8E36EB5D-CA78-4C4E-9B03-D4357164AD6E}" sibTransId="{F9AADA73-3B9C-44C8-A587-AEEE31687792}"/>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0D3D8EC9-4D7E-45D3-9088-C9C6703EBA24}" type="presParOf" srcId="{78351951-B363-4DE2-B26C-720F96EED42A}" destId="{75157308-5F81-44CB-AA7B-5618DCE6DE42}"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ACBDB30E-CE90-4D29-BDD4-0A499C7667FB}" type="presParOf" srcId="{78351951-B363-4DE2-B26C-720F96EED42A}" destId="{3B30738E-3756-4F9D-867D-B28A49954450}"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E04AFD92-A856-45BA-B5C6-5C9AC2F801EB}">
      <dgm:prSet/>
      <dgm:spPr/>
      <dgm:t>
        <a:bodyPr/>
        <a:lstStyle/>
        <a:p>
          <a:pPr rtl="0"/>
          <a:r>
            <a:rPr lang="zh-TW" altLang="en-US" b="1" u="none" dirty="0">
              <a:solidFill>
                <a:srgbClr val="000000"/>
              </a:solidFill>
              <a:effectLst/>
              <a:latin typeface="微軟正黑體" pitchFamily="34" charset="-120"/>
              <a:ea typeface="微軟正黑體" pitchFamily="34" charset="-120"/>
            </a:rPr>
            <a:t>資料外洩助長攻擊和勒索</a:t>
          </a:r>
          <a:endParaRPr lang="zh-TW" altLang="en-US" b="1" i="0" u="none" dirty="0">
            <a:solidFill>
              <a:srgbClr val="000000"/>
            </a:solidFill>
            <a:effectLst>
              <a:outerShdw blurRad="38100" dist="38100" dir="2700000" algn="tl">
                <a:srgbClr val="000000">
                  <a:alpha val="43137"/>
                </a:srgbClr>
              </a:outerShdw>
            </a:effectLst>
            <a:latin typeface="+mn-ea"/>
            <a:ea typeface="+mn-ea"/>
          </a:endParaRPr>
        </a:p>
      </dgm:t>
    </dgm:pt>
    <dgm:pt modelId="{89AB1A76-E430-48C8-A8B5-76173E03C62B}" type="parTrans" cxnId="{1FD28644-28BA-4BB3-9D96-7FCAA26BED4D}">
      <dgm:prSet/>
      <dgm:spPr/>
      <dgm:t>
        <a:bodyPr/>
        <a:lstStyle/>
        <a:p>
          <a:endParaRPr lang="zh-TW" altLang="en-US"/>
        </a:p>
      </dgm:t>
    </dgm:pt>
    <dgm:pt modelId="{6F6B2AA5-4FD5-4793-AF7A-1B827057068B}" type="sibTrans" cxnId="{1FD28644-28BA-4BB3-9D96-7FCAA26BED4D}">
      <dgm:prSet/>
      <dgm:spPr/>
      <dgm:t>
        <a:bodyPr/>
        <a:lstStyle/>
        <a:p>
          <a:endParaRPr lang="zh-TW" altLang="en-US"/>
        </a:p>
      </dgm:t>
    </dgm:pt>
    <dgm:pt modelId="{178E7B33-0E25-4349-A574-2A309FAB4734}">
      <dgm:prSet/>
      <dgm:spPr/>
      <dgm:t>
        <a:bodyPr/>
        <a:lstStyle/>
        <a:p>
          <a:pPr rtl="0"/>
          <a:r>
            <a:rPr lang="zh-TW" altLang="en-US" b="1" u="none" dirty="0">
              <a:solidFill>
                <a:srgbClr val="000000"/>
              </a:solidFill>
              <a:effectLst/>
              <a:latin typeface="微軟正黑體" pitchFamily="34" charset="-120"/>
              <a:ea typeface="微軟正黑體" pitchFamily="34" charset="-120"/>
            </a:rPr>
            <a:t>潛藏的禍害</a:t>
          </a:r>
          <a:endParaRPr lang="zh-TW" b="1" u="none" dirty="0">
            <a:solidFill>
              <a:srgbClr val="000000"/>
            </a:solidFill>
            <a:effectLst/>
            <a:latin typeface="微軟正黑體" pitchFamily="34" charset="-120"/>
            <a:ea typeface="微軟正黑體" pitchFamily="34" charset="-120"/>
          </a:endParaRPr>
        </a:p>
      </dgm:t>
    </dgm:pt>
    <dgm:pt modelId="{8E36EB5D-CA78-4C4E-9B03-D4357164AD6E}" type="parTrans" cxnId="{B120C9E2-C6B8-416C-818D-B27075CA1674}">
      <dgm:prSet/>
      <dgm:spPr/>
      <dgm:t>
        <a:bodyPr/>
        <a:lstStyle/>
        <a:p>
          <a:endParaRPr lang="zh-TW" altLang="en-US"/>
        </a:p>
      </dgm:t>
    </dgm:pt>
    <dgm:pt modelId="{F9AADA73-3B9C-44C8-A587-AEEE31687792}" type="sibTrans" cxnId="{B120C9E2-C6B8-416C-818D-B27075CA1674}">
      <dgm:prSet/>
      <dgm:spPr/>
      <dgm:t>
        <a:bodyPr/>
        <a:lstStyle/>
        <a:p>
          <a:endParaRPr lang="zh-TW" altLang="en-US"/>
        </a:p>
      </dgm:t>
    </dgm:pt>
    <dgm:pt modelId="{DA136CB8-206A-4BAD-81D0-5A558185D3B5}">
      <dgm:prSet/>
      <dgm:spPr/>
      <dgm:t>
        <a:bodyPr/>
        <a:lstStyle/>
        <a:p>
          <a:pPr rtl="0"/>
          <a:r>
            <a:rPr lang="zh-TW" altLang="en-US" b="1" u="none" dirty="0">
              <a:solidFill>
                <a:srgbClr val="000000"/>
              </a:solidFill>
              <a:effectLst/>
              <a:latin typeface="微軟正黑體" pitchFamily="34" charset="-120"/>
              <a:ea typeface="微軟正黑體" pitchFamily="34" charset="-120"/>
            </a:rPr>
            <a:t>未來的隱憂</a:t>
          </a:r>
          <a:r>
            <a:rPr lang="en-US" altLang="zh-TW" b="1" u="none" dirty="0">
              <a:solidFill>
                <a:srgbClr val="000000"/>
              </a:solidFill>
              <a:effectLst/>
              <a:latin typeface="微軟正黑體" pitchFamily="34" charset="-120"/>
              <a:ea typeface="微軟正黑體" pitchFamily="34" charset="-120"/>
            </a:rPr>
            <a:t> - IOT</a:t>
          </a:r>
          <a:r>
            <a:rPr lang="zh-TW" altLang="en-US" b="1" u="none" dirty="0">
              <a:solidFill>
                <a:srgbClr val="000000"/>
              </a:solidFill>
              <a:effectLst/>
              <a:latin typeface="微軟正黑體" pitchFamily="34" charset="-120"/>
              <a:ea typeface="微軟正黑體" pitchFamily="34" charset="-120"/>
            </a:rPr>
            <a:t> </a:t>
          </a:r>
          <a:r>
            <a:rPr lang="en-US" altLang="zh-TW" b="1" u="none" dirty="0">
              <a:solidFill>
                <a:srgbClr val="000000"/>
              </a:solidFill>
              <a:effectLst/>
              <a:latin typeface="微軟正黑體" pitchFamily="34" charset="-120"/>
              <a:ea typeface="微軟正黑體" pitchFamily="34" charset="-120"/>
            </a:rPr>
            <a:t>Security</a:t>
          </a:r>
          <a:endParaRPr lang="zh-TW" b="1" u="none" dirty="0">
            <a:solidFill>
              <a:srgbClr val="000000"/>
            </a:solidFill>
            <a:effectLst/>
            <a:latin typeface="微軟正黑體" pitchFamily="34" charset="-120"/>
            <a:ea typeface="微軟正黑體" pitchFamily="34" charset="-120"/>
          </a:endParaRPr>
        </a:p>
      </dgm:t>
    </dgm:pt>
    <dgm:pt modelId="{A37944B3-A046-4B44-BFE2-226EFE4BA0E5}" type="parTrans" cxnId="{AA770E6C-DB5B-4844-A6C5-6E75AB641B46}">
      <dgm:prSet/>
      <dgm:spPr/>
      <dgm:t>
        <a:bodyPr/>
        <a:lstStyle/>
        <a:p>
          <a:endParaRPr lang="zh-TW" altLang="en-US"/>
        </a:p>
      </dgm:t>
    </dgm:pt>
    <dgm:pt modelId="{0C0C6C63-A589-4DAA-B6AC-116AF8AA5F07}" type="sibTrans" cxnId="{AA770E6C-DB5B-4844-A6C5-6E75AB641B46}">
      <dgm:prSet/>
      <dgm:spPr/>
      <dgm:t>
        <a:bodyPr/>
        <a:lstStyle/>
        <a:p>
          <a:endParaRPr lang="zh-TW" altLang="en-US"/>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75157308-5F81-44CB-AA7B-5618DCE6DE42}" type="pres">
      <dgm:prSet presAssocID="{A6ED4DF2-8258-414B-8F0D-4A488656CB28}" presName="childText" presStyleLbl="revTx" presStyleIdx="0" presStyleCnt="1">
        <dgm:presLayoutVars>
          <dgm:bulletEnabled val="1"/>
        </dgm:presLayoutVars>
      </dgm:prSet>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3B30738E-3756-4F9D-867D-B28A49954450}" type="pres">
      <dgm:prSet presAssocID="{B9BC8981-B168-4BAB-ABD5-A7D898C4830C}" presName="spacer" presStyleCnt="0"/>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1FD28644-28BA-4BB3-9D96-7FCAA26BED4D}" srcId="{A6ED4DF2-8258-414B-8F0D-4A488656CB28}" destId="{E04AFD92-A856-45BA-B5C6-5C9AC2F801EB}" srcOrd="0" destOrd="0" parTransId="{89AB1A76-E430-48C8-A8B5-76173E03C62B}" sibTransId="{6F6B2AA5-4FD5-4793-AF7A-1B827057068B}"/>
    <dgm:cxn modelId="{7B411645-2E03-481F-9BFC-06CD1F7908A5}" type="presOf" srcId="{BFBA9DD0-1555-415E-A27E-81560165D21E}" destId="{B5C66895-623B-4C39-936A-7DEA9937C4DC}" srcOrd="0" destOrd="0" presId="urn:microsoft.com/office/officeart/2005/8/layout/vList2"/>
    <dgm:cxn modelId="{AA770E6C-DB5B-4844-A6C5-6E75AB641B46}" srcId="{A6ED4DF2-8258-414B-8F0D-4A488656CB28}" destId="{DA136CB8-206A-4BAD-81D0-5A558185D3B5}" srcOrd="2" destOrd="0" parTransId="{A37944B3-A046-4B44-BFE2-226EFE4BA0E5}" sibTransId="{0C0C6C63-A589-4DAA-B6AC-116AF8AA5F07}"/>
    <dgm:cxn modelId="{FCB2AD6C-70F7-47ED-9BEC-1D550DF1D49A}" type="presOf" srcId="{178E7B33-0E25-4349-A574-2A309FAB4734}" destId="{75157308-5F81-44CB-AA7B-5618DCE6DE42}" srcOrd="0" destOrd="1" presId="urn:microsoft.com/office/officeart/2005/8/layout/vList2"/>
    <dgm:cxn modelId="{B7411376-E293-4AF2-8945-881CAE425137}" type="presOf" srcId="{DA136CB8-206A-4BAD-81D0-5A558185D3B5}" destId="{75157308-5F81-44CB-AA7B-5618DCE6DE42}" srcOrd="0" destOrd="2"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BD0ACF81-8806-4294-859A-5B061B9BE184}" type="presOf" srcId="{E04AFD92-A856-45BA-B5C6-5C9AC2F801EB}" destId="{75157308-5F81-44CB-AA7B-5618DCE6DE42}" srcOrd="0" destOrd="0"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B120C9E2-C6B8-416C-818D-B27075CA1674}" srcId="{A6ED4DF2-8258-414B-8F0D-4A488656CB28}" destId="{178E7B33-0E25-4349-A574-2A309FAB4734}" srcOrd="1" destOrd="0" parTransId="{8E36EB5D-CA78-4C4E-9B03-D4357164AD6E}" sibTransId="{F9AADA73-3B9C-44C8-A587-AEEE31687792}"/>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0D3D8EC9-4D7E-45D3-9088-C9C6703EBA24}" type="presParOf" srcId="{78351951-B363-4DE2-B26C-720F96EED42A}" destId="{75157308-5F81-44CB-AA7B-5618DCE6DE42}"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ACBDB30E-CE90-4D29-BDD4-0A499C7667FB}" type="presParOf" srcId="{78351951-B363-4DE2-B26C-720F96EED42A}" destId="{3B30738E-3756-4F9D-867D-B28A49954450}"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169024-E148-48DB-B9DC-C4929A872F6F}" type="doc">
      <dgm:prSet loTypeId="urn:microsoft.com/office/officeart/2005/8/layout/radial3" loCatId="cycle" qsTypeId="urn:microsoft.com/office/officeart/2005/8/quickstyle/3d1" qsCatId="3D" csTypeId="urn:microsoft.com/office/officeart/2005/8/colors/accent0_3" csCatId="mainScheme" phldr="1"/>
      <dgm:spPr/>
      <dgm:t>
        <a:bodyPr/>
        <a:lstStyle/>
        <a:p>
          <a:endParaRPr lang="zh-CN" altLang="en-US"/>
        </a:p>
      </dgm:t>
    </dgm:pt>
    <dgm:pt modelId="{2B2867CE-EBE6-4331-82AA-2767CE46D3BB}">
      <dgm:prSet phldrT="[Text]"/>
      <dgm:spPr>
        <a:xfrm>
          <a:off x="1102561" y="513132"/>
          <a:ext cx="1425551" cy="1105033"/>
        </a:xfrm>
      </dgm:spPr>
      <dgm:t>
        <a:bodyPr/>
        <a:lstStyle/>
        <a:p>
          <a:endParaRPr lang="zh-CN" altLang="en-US" dirty="0"/>
        </a:p>
      </dgm:t>
    </dgm:pt>
    <dgm:pt modelId="{FFBAD813-E7B8-4124-B06F-17AE39EB390A}" type="parTrans" cxnId="{92F40F7B-0E7F-40A5-A621-BEBC8C86812F}">
      <dgm:prSet/>
      <dgm:spPr/>
      <dgm:t>
        <a:bodyPr/>
        <a:lstStyle/>
        <a:p>
          <a:endParaRPr lang="zh-CN" altLang="en-US"/>
        </a:p>
      </dgm:t>
    </dgm:pt>
    <dgm:pt modelId="{F3F4C997-B4C2-4B00-99CC-724E16669FA4}" type="sibTrans" cxnId="{92F40F7B-0E7F-40A5-A621-BEBC8C86812F}">
      <dgm:prSet/>
      <dgm:spPr/>
      <dgm:t>
        <a:bodyPr/>
        <a:lstStyle/>
        <a:p>
          <a:endParaRPr lang="zh-CN" altLang="en-US"/>
        </a:p>
      </dgm:t>
    </dgm:pt>
    <dgm:pt modelId="{0C53FADB-6FF2-46A3-827B-3D426A44D53B}">
      <dgm:prSet phldrT="[Text]"/>
      <dgm:spPr>
        <a:xfrm>
          <a:off x="2345086" y="944447"/>
          <a:ext cx="1273874" cy="641446"/>
        </a:xfrm>
      </dgm:spPr>
      <dgm:t>
        <a:bodyPr/>
        <a:lstStyle/>
        <a:p>
          <a:r>
            <a:rPr lang="zh-TW" altLang="en-US" dirty="0"/>
            <a:t>傀儡</a:t>
          </a:r>
          <a:br>
            <a:rPr lang="en-US" altLang="zh-TW" dirty="0"/>
          </a:br>
          <a:r>
            <a:rPr lang="zh-TW" altLang="en-US" dirty="0"/>
            <a:t>跳板</a:t>
          </a:r>
          <a:endParaRPr lang="zh-CN" altLang="en-US" dirty="0"/>
        </a:p>
      </dgm:t>
    </dgm:pt>
    <dgm:pt modelId="{96725AD5-0410-4731-9476-B550A3A13506}" type="parTrans" cxnId="{7EE05A5C-F471-40C0-9F5B-5A4AA6F37AC4}">
      <dgm:prSet/>
      <dgm:spPr>
        <a:xfrm rot="11382277">
          <a:off x="2377958" y="1157404"/>
          <a:ext cx="134377" cy="31904"/>
        </a:xfrm>
      </dgm:spPr>
      <dgm:t>
        <a:bodyPr/>
        <a:lstStyle/>
        <a:p>
          <a:endParaRPr lang="zh-CN" altLang="en-US"/>
        </a:p>
      </dgm:t>
    </dgm:pt>
    <dgm:pt modelId="{E529C5D9-F09B-4F55-AE37-E0E13D59059C}" type="sibTrans" cxnId="{7EE05A5C-F471-40C0-9F5B-5A4AA6F37AC4}">
      <dgm:prSet/>
      <dgm:spPr/>
      <dgm:t>
        <a:bodyPr/>
        <a:lstStyle/>
        <a:p>
          <a:endParaRPr lang="zh-CN" altLang="en-US"/>
        </a:p>
      </dgm:t>
    </dgm:pt>
    <dgm:pt modelId="{69CC4C9D-E8C2-4FA3-B008-4C4715657C40}">
      <dgm:prSet phldrT="[Text]"/>
      <dgm:spPr>
        <a:xfrm>
          <a:off x="34303" y="944454"/>
          <a:ext cx="1297300" cy="641446"/>
        </a:xfrm>
      </dgm:spPr>
      <dgm:t>
        <a:bodyPr/>
        <a:lstStyle/>
        <a:p>
          <a:r>
            <a:rPr lang="zh-TW" altLang="en-US" dirty="0"/>
            <a:t>隱私 </a:t>
          </a:r>
          <a:endParaRPr lang="zh-CN" altLang="en-US" dirty="0"/>
        </a:p>
      </dgm:t>
    </dgm:pt>
    <dgm:pt modelId="{5CE1C40A-0A29-4D2B-9CED-1894E7E82650}" type="parTrans" cxnId="{551874CE-3FC1-4127-A263-DB82ABFC5909}">
      <dgm:prSet/>
      <dgm:spPr>
        <a:xfrm rot="21000415">
          <a:off x="1118954" y="1156864"/>
          <a:ext cx="176349" cy="31904"/>
        </a:xfrm>
      </dgm:spPr>
      <dgm:t>
        <a:bodyPr/>
        <a:lstStyle/>
        <a:p>
          <a:endParaRPr lang="zh-CN" altLang="en-US"/>
        </a:p>
      </dgm:t>
    </dgm:pt>
    <dgm:pt modelId="{A5BEC507-56EE-423D-BFBD-BF4DC7BCC9E8}" type="sibTrans" cxnId="{551874CE-3FC1-4127-A263-DB82ABFC5909}">
      <dgm:prSet/>
      <dgm:spPr/>
      <dgm:t>
        <a:bodyPr/>
        <a:lstStyle/>
        <a:p>
          <a:endParaRPr lang="zh-CN" altLang="en-US"/>
        </a:p>
      </dgm:t>
    </dgm:pt>
    <dgm:pt modelId="{39686A9A-9EF3-4730-A639-9FDC4C82CA10}">
      <dgm:prSet phldrT="[Text]"/>
      <dgm:spPr>
        <a:xfrm>
          <a:off x="1102561" y="1086"/>
          <a:ext cx="1425551" cy="641446"/>
        </a:xfrm>
      </dgm:spPr>
      <dgm:t>
        <a:bodyPr/>
        <a:lstStyle/>
        <a:p>
          <a:r>
            <a:rPr lang="zh-TW" altLang="en-US" dirty="0"/>
            <a:t>帳號</a:t>
          </a:r>
          <a:br>
            <a:rPr lang="en-US" altLang="zh-TW" dirty="0"/>
          </a:br>
          <a:r>
            <a:rPr lang="zh-TW" altLang="en-US" dirty="0"/>
            <a:t>密碼</a:t>
          </a:r>
          <a:endParaRPr lang="zh-CN" altLang="en-US" dirty="0"/>
        </a:p>
      </dgm:t>
    </dgm:pt>
    <dgm:pt modelId="{E7B3CB25-DDD1-40E0-BD60-08A5D84AB57B}" type="sibTrans" cxnId="{B679EA91-16B6-4AF7-9182-B4074BD2CF85}">
      <dgm:prSet/>
      <dgm:spPr/>
      <dgm:t>
        <a:bodyPr/>
        <a:lstStyle/>
        <a:p>
          <a:endParaRPr lang="zh-CN" altLang="en-US"/>
        </a:p>
      </dgm:t>
    </dgm:pt>
    <dgm:pt modelId="{CEACB32D-B37C-483E-812B-81D37FB6176C}" type="parTrans" cxnId="{B679EA91-16B6-4AF7-9182-B4074BD2CF85}">
      <dgm:prSet/>
      <dgm:spPr>
        <a:xfrm rot="5400000">
          <a:off x="1750636" y="561880"/>
          <a:ext cx="129400" cy="31904"/>
        </a:xfrm>
      </dgm:spPr>
      <dgm:t>
        <a:bodyPr/>
        <a:lstStyle/>
        <a:p>
          <a:endParaRPr lang="zh-CN" altLang="en-US"/>
        </a:p>
      </dgm:t>
    </dgm:pt>
    <dgm:pt modelId="{777A8E33-F92A-421E-B449-631D8B5936C2}" type="pres">
      <dgm:prSet presAssocID="{7A169024-E148-48DB-B9DC-C4929A872F6F}" presName="composite" presStyleCnt="0">
        <dgm:presLayoutVars>
          <dgm:chMax val="1"/>
          <dgm:dir/>
          <dgm:resizeHandles val="exact"/>
        </dgm:presLayoutVars>
      </dgm:prSet>
      <dgm:spPr/>
    </dgm:pt>
    <dgm:pt modelId="{BA8E844A-D365-4EC3-88AA-E179A44716C5}" type="pres">
      <dgm:prSet presAssocID="{7A169024-E148-48DB-B9DC-C4929A872F6F}" presName="radial" presStyleCnt="0">
        <dgm:presLayoutVars>
          <dgm:animLvl val="ctr"/>
        </dgm:presLayoutVars>
      </dgm:prSet>
      <dgm:spPr/>
    </dgm:pt>
    <dgm:pt modelId="{CA830681-8394-4E5D-BFA7-94AE2A269A70}" type="pres">
      <dgm:prSet presAssocID="{2B2867CE-EBE6-4331-82AA-2767CE46D3BB}" presName="centerShape" presStyleLbl="vennNode1" presStyleIdx="0" presStyleCnt="4"/>
      <dgm:spPr/>
    </dgm:pt>
    <dgm:pt modelId="{322FBEF6-C7BB-4DCD-9AA5-151CB69C8DE3}" type="pres">
      <dgm:prSet presAssocID="{39686A9A-9EF3-4730-A639-9FDC4C82CA10}" presName="node" presStyleLbl="vennNode1" presStyleIdx="1" presStyleCnt="4">
        <dgm:presLayoutVars>
          <dgm:bulletEnabled val="1"/>
        </dgm:presLayoutVars>
      </dgm:prSet>
      <dgm:spPr/>
    </dgm:pt>
    <dgm:pt modelId="{AA7F3230-7522-4764-B325-CFFC90798CEC}" type="pres">
      <dgm:prSet presAssocID="{0C53FADB-6FF2-46A3-827B-3D426A44D53B}" presName="node" presStyleLbl="vennNode1" presStyleIdx="2" presStyleCnt="4">
        <dgm:presLayoutVars>
          <dgm:bulletEnabled val="1"/>
        </dgm:presLayoutVars>
      </dgm:prSet>
      <dgm:spPr/>
    </dgm:pt>
    <dgm:pt modelId="{532D4708-B33D-4F4F-9CD4-1867D0A3084F}" type="pres">
      <dgm:prSet presAssocID="{69CC4C9D-E8C2-4FA3-B008-4C4715657C40}" presName="node" presStyleLbl="vennNode1" presStyleIdx="3" presStyleCnt="4">
        <dgm:presLayoutVars>
          <dgm:bulletEnabled val="1"/>
        </dgm:presLayoutVars>
      </dgm:prSet>
      <dgm:spPr/>
    </dgm:pt>
  </dgm:ptLst>
  <dgm:cxnLst>
    <dgm:cxn modelId="{7EE05A5C-F471-40C0-9F5B-5A4AA6F37AC4}" srcId="{2B2867CE-EBE6-4331-82AA-2767CE46D3BB}" destId="{0C53FADB-6FF2-46A3-827B-3D426A44D53B}" srcOrd="1" destOrd="0" parTransId="{96725AD5-0410-4731-9476-B550A3A13506}" sibTransId="{E529C5D9-F09B-4F55-AE37-E0E13D59059C}"/>
    <dgm:cxn modelId="{7C76B343-3EAE-49F8-B7F1-9EEAA719B477}" type="presOf" srcId="{69CC4C9D-E8C2-4FA3-B008-4C4715657C40}" destId="{532D4708-B33D-4F4F-9CD4-1867D0A3084F}" srcOrd="0" destOrd="0" presId="urn:microsoft.com/office/officeart/2005/8/layout/radial3"/>
    <dgm:cxn modelId="{F221584A-D77A-4572-8171-7040D2720959}" type="presOf" srcId="{39686A9A-9EF3-4730-A639-9FDC4C82CA10}" destId="{322FBEF6-C7BB-4DCD-9AA5-151CB69C8DE3}" srcOrd="0" destOrd="0" presId="urn:microsoft.com/office/officeart/2005/8/layout/radial3"/>
    <dgm:cxn modelId="{FB7F4C56-42BE-453C-BBAD-7875C696A454}" type="presOf" srcId="{7A169024-E148-48DB-B9DC-C4929A872F6F}" destId="{777A8E33-F92A-421E-B449-631D8B5936C2}" srcOrd="0" destOrd="0" presId="urn:microsoft.com/office/officeart/2005/8/layout/radial3"/>
    <dgm:cxn modelId="{92F40F7B-0E7F-40A5-A621-BEBC8C86812F}" srcId="{7A169024-E148-48DB-B9DC-C4929A872F6F}" destId="{2B2867CE-EBE6-4331-82AA-2767CE46D3BB}" srcOrd="0" destOrd="0" parTransId="{FFBAD813-E7B8-4124-B06F-17AE39EB390A}" sibTransId="{F3F4C997-B4C2-4B00-99CC-724E16669FA4}"/>
    <dgm:cxn modelId="{D7C9F286-B4AA-49AF-A436-1D19EA81801F}" type="presOf" srcId="{0C53FADB-6FF2-46A3-827B-3D426A44D53B}" destId="{AA7F3230-7522-4764-B325-CFFC90798CEC}" srcOrd="0" destOrd="0" presId="urn:microsoft.com/office/officeart/2005/8/layout/radial3"/>
    <dgm:cxn modelId="{B679EA91-16B6-4AF7-9182-B4074BD2CF85}" srcId="{2B2867CE-EBE6-4331-82AA-2767CE46D3BB}" destId="{39686A9A-9EF3-4730-A639-9FDC4C82CA10}" srcOrd="0" destOrd="0" parTransId="{CEACB32D-B37C-483E-812B-81D37FB6176C}" sibTransId="{E7B3CB25-DDD1-40E0-BD60-08A5D84AB57B}"/>
    <dgm:cxn modelId="{551874CE-3FC1-4127-A263-DB82ABFC5909}" srcId="{2B2867CE-EBE6-4331-82AA-2767CE46D3BB}" destId="{69CC4C9D-E8C2-4FA3-B008-4C4715657C40}" srcOrd="2" destOrd="0" parTransId="{5CE1C40A-0A29-4D2B-9CED-1894E7E82650}" sibTransId="{A5BEC507-56EE-423D-BFBD-BF4DC7BCC9E8}"/>
    <dgm:cxn modelId="{BBBC70D0-9830-4642-84E1-5D25C5EC8C06}" type="presOf" srcId="{2B2867CE-EBE6-4331-82AA-2767CE46D3BB}" destId="{CA830681-8394-4E5D-BFA7-94AE2A269A70}" srcOrd="0" destOrd="0" presId="urn:microsoft.com/office/officeart/2005/8/layout/radial3"/>
    <dgm:cxn modelId="{31B130C5-AE08-4788-9023-55A193E19388}" type="presParOf" srcId="{777A8E33-F92A-421E-B449-631D8B5936C2}" destId="{BA8E844A-D365-4EC3-88AA-E179A44716C5}" srcOrd="0" destOrd="0" presId="urn:microsoft.com/office/officeart/2005/8/layout/radial3"/>
    <dgm:cxn modelId="{AC33F111-45E8-4A4F-9A6F-B0B5257C5F5A}" type="presParOf" srcId="{BA8E844A-D365-4EC3-88AA-E179A44716C5}" destId="{CA830681-8394-4E5D-BFA7-94AE2A269A70}" srcOrd="0" destOrd="0" presId="urn:microsoft.com/office/officeart/2005/8/layout/radial3"/>
    <dgm:cxn modelId="{A943310D-C62F-4D3C-944F-6FCDAEA1CFA4}" type="presParOf" srcId="{BA8E844A-D365-4EC3-88AA-E179A44716C5}" destId="{322FBEF6-C7BB-4DCD-9AA5-151CB69C8DE3}" srcOrd="1" destOrd="0" presId="urn:microsoft.com/office/officeart/2005/8/layout/radial3"/>
    <dgm:cxn modelId="{24324AF7-F21D-480C-9378-AC4259594269}" type="presParOf" srcId="{BA8E844A-D365-4EC3-88AA-E179A44716C5}" destId="{AA7F3230-7522-4764-B325-CFFC90798CEC}" srcOrd="2" destOrd="0" presId="urn:microsoft.com/office/officeart/2005/8/layout/radial3"/>
    <dgm:cxn modelId="{B68F6E73-1410-46A5-B47F-E753B08F7286}" type="presParOf" srcId="{BA8E844A-D365-4EC3-88AA-E179A44716C5}" destId="{532D4708-B33D-4F4F-9CD4-1867D0A3084F}"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250B03-0C06-4AAF-983C-AABEF3EA36D5}" type="doc">
      <dgm:prSet loTypeId="urn:microsoft.com/office/officeart/2005/8/layout/radial5" loCatId="relationship" qsTypeId="urn:microsoft.com/office/officeart/2005/8/quickstyle/3d1" qsCatId="3D" csTypeId="urn:microsoft.com/office/officeart/2005/8/colors/accent2_2" csCatId="accent2" phldr="1"/>
      <dgm:spPr/>
      <dgm:t>
        <a:bodyPr/>
        <a:lstStyle/>
        <a:p>
          <a:endParaRPr lang="zh-TW" altLang="en-US"/>
        </a:p>
      </dgm:t>
    </dgm:pt>
    <dgm:pt modelId="{801C906A-6109-467B-9046-5EF2F0347CAF}">
      <dgm:prSet phldrT="[文字]"/>
      <dgm:spPr/>
      <dgm:t>
        <a:bodyPr/>
        <a:lstStyle/>
        <a:p>
          <a:r>
            <a:rPr lang="zh-TW" altLang="en-US" dirty="0"/>
            <a:t>目標式攻擊</a:t>
          </a:r>
        </a:p>
      </dgm:t>
    </dgm:pt>
    <dgm:pt modelId="{8D5E9425-5849-4ACE-950A-09EA3718C4B6}" type="parTrans" cxnId="{4FF32108-B231-40FD-A6BE-15FDE6C1FFF7}">
      <dgm:prSet/>
      <dgm:spPr/>
      <dgm:t>
        <a:bodyPr/>
        <a:lstStyle/>
        <a:p>
          <a:endParaRPr lang="zh-TW" altLang="en-US"/>
        </a:p>
      </dgm:t>
    </dgm:pt>
    <dgm:pt modelId="{08AE53E7-7D6A-4727-AB7C-7D6F38D1605F}" type="sibTrans" cxnId="{4FF32108-B231-40FD-A6BE-15FDE6C1FFF7}">
      <dgm:prSet/>
      <dgm:spPr/>
      <dgm:t>
        <a:bodyPr/>
        <a:lstStyle/>
        <a:p>
          <a:endParaRPr lang="zh-TW" altLang="en-US"/>
        </a:p>
      </dgm:t>
    </dgm:pt>
    <dgm:pt modelId="{173BB491-AC26-4EED-A5E2-BA0166439CE6}">
      <dgm:prSet phldrT="[文字]"/>
      <dgm:spPr/>
      <dgm:t>
        <a:bodyPr/>
        <a:lstStyle/>
        <a:p>
          <a:r>
            <a:rPr lang="zh-TW" altLang="en-US" dirty="0"/>
            <a:t>遊戲</a:t>
          </a:r>
          <a:br>
            <a:rPr lang="en-US" altLang="zh-TW" dirty="0"/>
          </a:br>
          <a:r>
            <a:rPr lang="zh-TW" altLang="en-US" dirty="0"/>
            <a:t>裝備</a:t>
          </a:r>
        </a:p>
      </dgm:t>
    </dgm:pt>
    <dgm:pt modelId="{845B60CA-C161-401E-B71B-CA6CC69D4E0B}" type="parTrans" cxnId="{24D95900-E5EC-4E30-BC62-66F4475CCA8A}">
      <dgm:prSet/>
      <dgm:spPr/>
      <dgm:t>
        <a:bodyPr/>
        <a:lstStyle/>
        <a:p>
          <a:endParaRPr lang="zh-TW" altLang="en-US"/>
        </a:p>
      </dgm:t>
    </dgm:pt>
    <dgm:pt modelId="{53017955-4768-4222-B519-47AB21863678}" type="sibTrans" cxnId="{24D95900-E5EC-4E30-BC62-66F4475CCA8A}">
      <dgm:prSet/>
      <dgm:spPr/>
      <dgm:t>
        <a:bodyPr/>
        <a:lstStyle/>
        <a:p>
          <a:endParaRPr lang="zh-TW" altLang="en-US"/>
        </a:p>
      </dgm:t>
    </dgm:pt>
    <dgm:pt modelId="{4E3D2C20-F65C-49E3-89CA-28CDC7AFB115}">
      <dgm:prSet phldrT="[文字]"/>
      <dgm:spPr/>
      <dgm:t>
        <a:bodyPr/>
        <a:lstStyle/>
        <a:p>
          <a:r>
            <a:rPr lang="zh-TW" altLang="en-US" dirty="0"/>
            <a:t>個人</a:t>
          </a:r>
          <a:br>
            <a:rPr lang="en-US" altLang="zh-TW" dirty="0"/>
          </a:br>
          <a:r>
            <a:rPr lang="zh-TW" altLang="en-US" dirty="0"/>
            <a:t>資料</a:t>
          </a:r>
        </a:p>
      </dgm:t>
    </dgm:pt>
    <dgm:pt modelId="{8610573F-F97B-40A0-8C17-5B29922F30BB}" type="parTrans" cxnId="{AE9480FB-6D94-4815-BB5F-5D490A6D481E}">
      <dgm:prSet/>
      <dgm:spPr/>
      <dgm:t>
        <a:bodyPr/>
        <a:lstStyle/>
        <a:p>
          <a:endParaRPr lang="zh-TW" altLang="en-US"/>
        </a:p>
      </dgm:t>
    </dgm:pt>
    <dgm:pt modelId="{E6725F57-B1D9-4896-8F83-05344A78991B}" type="sibTrans" cxnId="{AE9480FB-6D94-4815-BB5F-5D490A6D481E}">
      <dgm:prSet/>
      <dgm:spPr/>
      <dgm:t>
        <a:bodyPr/>
        <a:lstStyle/>
        <a:p>
          <a:endParaRPr lang="zh-TW" altLang="en-US"/>
        </a:p>
      </dgm:t>
    </dgm:pt>
    <dgm:pt modelId="{FD63AB32-119E-4786-BC45-795B83EF0534}">
      <dgm:prSet phldrT="[文字]"/>
      <dgm:spPr/>
      <dgm:t>
        <a:bodyPr/>
        <a:lstStyle/>
        <a:p>
          <a:r>
            <a:rPr lang="zh-TW" altLang="en-US" dirty="0"/>
            <a:t>商業</a:t>
          </a:r>
          <a:br>
            <a:rPr lang="en-US" altLang="zh-TW" dirty="0"/>
          </a:br>
          <a:r>
            <a:rPr lang="zh-TW" altLang="en-US" dirty="0"/>
            <a:t>機密</a:t>
          </a:r>
        </a:p>
      </dgm:t>
    </dgm:pt>
    <dgm:pt modelId="{D801F90E-CFDB-47E3-8C54-F2E64146640E}" type="parTrans" cxnId="{EF5CFD4F-66DE-488A-8CB8-0992EC0CBF0F}">
      <dgm:prSet/>
      <dgm:spPr/>
      <dgm:t>
        <a:bodyPr/>
        <a:lstStyle/>
        <a:p>
          <a:endParaRPr lang="zh-TW" altLang="en-US"/>
        </a:p>
      </dgm:t>
    </dgm:pt>
    <dgm:pt modelId="{88FF9C6D-32E5-491C-82A3-1464CBA117F9}" type="sibTrans" cxnId="{EF5CFD4F-66DE-488A-8CB8-0992EC0CBF0F}">
      <dgm:prSet/>
      <dgm:spPr/>
      <dgm:t>
        <a:bodyPr/>
        <a:lstStyle/>
        <a:p>
          <a:endParaRPr lang="zh-TW" altLang="en-US"/>
        </a:p>
      </dgm:t>
    </dgm:pt>
    <dgm:pt modelId="{CE1B8B16-1ADA-43F4-9FE5-499B74B84AD2}">
      <dgm:prSet phldrT="[文字]"/>
      <dgm:spPr/>
      <dgm:t>
        <a:bodyPr/>
        <a:lstStyle/>
        <a:p>
          <a:r>
            <a:rPr lang="zh-TW" altLang="en-US" dirty="0"/>
            <a:t>網站掛馬服務</a:t>
          </a:r>
        </a:p>
      </dgm:t>
    </dgm:pt>
    <dgm:pt modelId="{1B0AC6E7-2E1D-4E35-8A4D-FF3EEBCD81F4}" type="parTrans" cxnId="{DF20AC1B-03CB-4BAA-98B4-5718ECFC5158}">
      <dgm:prSet/>
      <dgm:spPr/>
      <dgm:t>
        <a:bodyPr/>
        <a:lstStyle/>
        <a:p>
          <a:endParaRPr lang="zh-TW" altLang="en-US"/>
        </a:p>
      </dgm:t>
    </dgm:pt>
    <dgm:pt modelId="{12AF1C6B-E045-4F02-85C9-51C0C11F3C0D}" type="sibTrans" cxnId="{DF20AC1B-03CB-4BAA-98B4-5718ECFC5158}">
      <dgm:prSet/>
      <dgm:spPr/>
      <dgm:t>
        <a:bodyPr/>
        <a:lstStyle/>
        <a:p>
          <a:endParaRPr lang="zh-TW" altLang="en-US"/>
        </a:p>
      </dgm:t>
    </dgm:pt>
    <dgm:pt modelId="{32BCD505-509D-4162-98AF-D007C4B758B9}">
      <dgm:prSet phldrT="[文字]"/>
      <dgm:spPr/>
      <dgm:t>
        <a:bodyPr/>
        <a:lstStyle/>
        <a:p>
          <a:r>
            <a:rPr lang="zh-TW" altLang="en-US" dirty="0"/>
            <a:t>垃圾郵件服務</a:t>
          </a:r>
        </a:p>
      </dgm:t>
    </dgm:pt>
    <dgm:pt modelId="{C3E40DC0-8D19-46E3-8094-E6766DF08825}" type="parTrans" cxnId="{C06F7541-5BFF-4440-A404-81A513F87346}">
      <dgm:prSet/>
      <dgm:spPr/>
      <dgm:t>
        <a:bodyPr/>
        <a:lstStyle/>
        <a:p>
          <a:endParaRPr lang="zh-TW" altLang="en-US"/>
        </a:p>
      </dgm:t>
    </dgm:pt>
    <dgm:pt modelId="{60BC2EAD-7467-4B12-AD3B-2F946C296CDC}" type="sibTrans" cxnId="{C06F7541-5BFF-4440-A404-81A513F87346}">
      <dgm:prSet/>
      <dgm:spPr/>
      <dgm:t>
        <a:bodyPr/>
        <a:lstStyle/>
        <a:p>
          <a:endParaRPr lang="zh-TW" altLang="en-US"/>
        </a:p>
      </dgm:t>
    </dgm:pt>
    <dgm:pt modelId="{7C400B42-A479-4214-85F2-E03698EB065C}">
      <dgm:prSet phldrT="[文字]"/>
      <dgm:spPr/>
      <dgm:t>
        <a:bodyPr/>
        <a:lstStyle/>
        <a:p>
          <a:r>
            <a:rPr lang="zh-TW" altLang="en-US" dirty="0"/>
            <a:t>肉雞中盤商</a:t>
          </a:r>
        </a:p>
      </dgm:t>
    </dgm:pt>
    <dgm:pt modelId="{D53872C9-11A9-48AC-AFC3-2A29747C0969}" type="parTrans" cxnId="{053A8CC7-4F94-477D-B222-AA56BA9F3F69}">
      <dgm:prSet/>
      <dgm:spPr/>
      <dgm:t>
        <a:bodyPr/>
        <a:lstStyle/>
        <a:p>
          <a:endParaRPr lang="zh-TW" altLang="en-US"/>
        </a:p>
      </dgm:t>
    </dgm:pt>
    <dgm:pt modelId="{295593CE-DB7E-4D59-B0BF-8528441D4F08}" type="sibTrans" cxnId="{053A8CC7-4F94-477D-B222-AA56BA9F3F69}">
      <dgm:prSet/>
      <dgm:spPr/>
      <dgm:t>
        <a:bodyPr/>
        <a:lstStyle/>
        <a:p>
          <a:endParaRPr lang="zh-TW" altLang="en-US"/>
        </a:p>
      </dgm:t>
    </dgm:pt>
    <dgm:pt modelId="{102CAA82-8CE9-4648-BD58-9D714A2FED4F}">
      <dgm:prSet phldrT="[文字]"/>
      <dgm:spPr/>
      <dgm:t>
        <a:bodyPr/>
        <a:lstStyle/>
        <a:p>
          <a:r>
            <a:rPr lang="zh-TW" altLang="en-US" dirty="0"/>
            <a:t>釣魚</a:t>
          </a:r>
          <a:br>
            <a:rPr lang="en-US" altLang="zh-TW" dirty="0"/>
          </a:br>
          <a:r>
            <a:rPr lang="zh-TW" altLang="en-US" dirty="0"/>
            <a:t>網站</a:t>
          </a:r>
        </a:p>
      </dgm:t>
    </dgm:pt>
    <dgm:pt modelId="{0315252B-979F-4241-B427-301E7C013778}" type="parTrans" cxnId="{A6E8B62E-7407-4DDE-8497-0553D0E8D34B}">
      <dgm:prSet/>
      <dgm:spPr/>
      <dgm:t>
        <a:bodyPr/>
        <a:lstStyle/>
        <a:p>
          <a:endParaRPr lang="zh-TW" altLang="en-US"/>
        </a:p>
      </dgm:t>
    </dgm:pt>
    <dgm:pt modelId="{97EBD890-7563-4581-825D-55B0BBA5C265}" type="sibTrans" cxnId="{A6E8B62E-7407-4DDE-8497-0553D0E8D34B}">
      <dgm:prSet/>
      <dgm:spPr/>
      <dgm:t>
        <a:bodyPr/>
        <a:lstStyle/>
        <a:p>
          <a:endParaRPr lang="zh-TW" altLang="en-US"/>
        </a:p>
      </dgm:t>
    </dgm:pt>
    <dgm:pt modelId="{F6762DF7-E1AE-49E3-9819-690317DAEE17}" type="pres">
      <dgm:prSet presAssocID="{38250B03-0C06-4AAF-983C-AABEF3EA36D5}" presName="Name0" presStyleCnt="0">
        <dgm:presLayoutVars>
          <dgm:chMax val="1"/>
          <dgm:dir/>
          <dgm:animLvl val="ctr"/>
          <dgm:resizeHandles val="exact"/>
        </dgm:presLayoutVars>
      </dgm:prSet>
      <dgm:spPr/>
    </dgm:pt>
    <dgm:pt modelId="{4405DF43-B77F-458C-A018-9B9379F1B49F}" type="pres">
      <dgm:prSet presAssocID="{7C400B42-A479-4214-85F2-E03698EB065C}" presName="centerShape" presStyleLbl="node0" presStyleIdx="0" presStyleCnt="1"/>
      <dgm:spPr/>
    </dgm:pt>
    <dgm:pt modelId="{18C54179-F98E-4E1F-BE94-095EB22444FF}" type="pres">
      <dgm:prSet presAssocID="{8D5E9425-5849-4ACE-950A-09EA3718C4B6}" presName="parTrans" presStyleLbl="sibTrans2D1" presStyleIdx="0" presStyleCnt="7"/>
      <dgm:spPr/>
    </dgm:pt>
    <dgm:pt modelId="{AE5C251F-3CD9-4EC6-AB62-4215E0AA590E}" type="pres">
      <dgm:prSet presAssocID="{8D5E9425-5849-4ACE-950A-09EA3718C4B6}" presName="connectorText" presStyleLbl="sibTrans2D1" presStyleIdx="0" presStyleCnt="7"/>
      <dgm:spPr/>
    </dgm:pt>
    <dgm:pt modelId="{7793448C-6200-4C33-BC65-7E5F5A7A29A3}" type="pres">
      <dgm:prSet presAssocID="{801C906A-6109-467B-9046-5EF2F0347CAF}" presName="node" presStyleLbl="node1" presStyleIdx="0" presStyleCnt="7">
        <dgm:presLayoutVars>
          <dgm:bulletEnabled val="1"/>
        </dgm:presLayoutVars>
      </dgm:prSet>
      <dgm:spPr/>
    </dgm:pt>
    <dgm:pt modelId="{F9703792-2B21-4711-BBC7-20D59CF6AA9A}" type="pres">
      <dgm:prSet presAssocID="{845B60CA-C161-401E-B71B-CA6CC69D4E0B}" presName="parTrans" presStyleLbl="sibTrans2D1" presStyleIdx="1" presStyleCnt="7"/>
      <dgm:spPr/>
    </dgm:pt>
    <dgm:pt modelId="{58CCB32E-2BD2-49CF-A3B7-F3327EA84D4B}" type="pres">
      <dgm:prSet presAssocID="{845B60CA-C161-401E-B71B-CA6CC69D4E0B}" presName="connectorText" presStyleLbl="sibTrans2D1" presStyleIdx="1" presStyleCnt="7"/>
      <dgm:spPr/>
    </dgm:pt>
    <dgm:pt modelId="{46B36345-932E-4FBC-A6E6-3F5DB25BDEEE}" type="pres">
      <dgm:prSet presAssocID="{173BB491-AC26-4EED-A5E2-BA0166439CE6}" presName="node" presStyleLbl="node1" presStyleIdx="1" presStyleCnt="7">
        <dgm:presLayoutVars>
          <dgm:bulletEnabled val="1"/>
        </dgm:presLayoutVars>
      </dgm:prSet>
      <dgm:spPr/>
    </dgm:pt>
    <dgm:pt modelId="{5479FB48-1E11-49C0-9AB9-75D1576D5DA0}" type="pres">
      <dgm:prSet presAssocID="{8610573F-F97B-40A0-8C17-5B29922F30BB}" presName="parTrans" presStyleLbl="sibTrans2D1" presStyleIdx="2" presStyleCnt="7"/>
      <dgm:spPr/>
    </dgm:pt>
    <dgm:pt modelId="{2AFC3B98-B5C1-4FE2-9D16-EA4D4228477D}" type="pres">
      <dgm:prSet presAssocID="{8610573F-F97B-40A0-8C17-5B29922F30BB}" presName="connectorText" presStyleLbl="sibTrans2D1" presStyleIdx="2" presStyleCnt="7"/>
      <dgm:spPr/>
    </dgm:pt>
    <dgm:pt modelId="{B57DB8ED-8B4E-4D3B-A761-EAC88C9E761A}" type="pres">
      <dgm:prSet presAssocID="{4E3D2C20-F65C-49E3-89CA-28CDC7AFB115}" presName="node" presStyleLbl="node1" presStyleIdx="2" presStyleCnt="7">
        <dgm:presLayoutVars>
          <dgm:bulletEnabled val="1"/>
        </dgm:presLayoutVars>
      </dgm:prSet>
      <dgm:spPr/>
    </dgm:pt>
    <dgm:pt modelId="{D7BA472A-6F0F-40F2-84C0-1C2262ACD8F5}" type="pres">
      <dgm:prSet presAssocID="{D801F90E-CFDB-47E3-8C54-F2E64146640E}" presName="parTrans" presStyleLbl="sibTrans2D1" presStyleIdx="3" presStyleCnt="7"/>
      <dgm:spPr/>
    </dgm:pt>
    <dgm:pt modelId="{F8DB24E1-702C-423E-9977-E901F663EBC3}" type="pres">
      <dgm:prSet presAssocID="{D801F90E-CFDB-47E3-8C54-F2E64146640E}" presName="connectorText" presStyleLbl="sibTrans2D1" presStyleIdx="3" presStyleCnt="7"/>
      <dgm:spPr/>
    </dgm:pt>
    <dgm:pt modelId="{914F39F0-3EC9-4488-979E-AD8FA971D533}" type="pres">
      <dgm:prSet presAssocID="{FD63AB32-119E-4786-BC45-795B83EF0534}" presName="node" presStyleLbl="node1" presStyleIdx="3" presStyleCnt="7">
        <dgm:presLayoutVars>
          <dgm:bulletEnabled val="1"/>
        </dgm:presLayoutVars>
      </dgm:prSet>
      <dgm:spPr/>
    </dgm:pt>
    <dgm:pt modelId="{08B5AD80-FD8E-42CD-BC56-7EEE86BECB3F}" type="pres">
      <dgm:prSet presAssocID="{1B0AC6E7-2E1D-4E35-8A4D-FF3EEBCD81F4}" presName="parTrans" presStyleLbl="sibTrans2D1" presStyleIdx="4" presStyleCnt="7"/>
      <dgm:spPr/>
    </dgm:pt>
    <dgm:pt modelId="{4AAA26FD-7378-459D-9C92-B912B9B0CD36}" type="pres">
      <dgm:prSet presAssocID="{1B0AC6E7-2E1D-4E35-8A4D-FF3EEBCD81F4}" presName="connectorText" presStyleLbl="sibTrans2D1" presStyleIdx="4" presStyleCnt="7"/>
      <dgm:spPr/>
    </dgm:pt>
    <dgm:pt modelId="{FDD197D1-6623-4210-9CD8-162C54B910A1}" type="pres">
      <dgm:prSet presAssocID="{CE1B8B16-1ADA-43F4-9FE5-499B74B84AD2}" presName="node" presStyleLbl="node1" presStyleIdx="4" presStyleCnt="7">
        <dgm:presLayoutVars>
          <dgm:bulletEnabled val="1"/>
        </dgm:presLayoutVars>
      </dgm:prSet>
      <dgm:spPr/>
    </dgm:pt>
    <dgm:pt modelId="{2D510127-832C-4976-B9F3-F43A9698360E}" type="pres">
      <dgm:prSet presAssocID="{C3E40DC0-8D19-46E3-8094-E6766DF08825}" presName="parTrans" presStyleLbl="sibTrans2D1" presStyleIdx="5" presStyleCnt="7"/>
      <dgm:spPr/>
    </dgm:pt>
    <dgm:pt modelId="{3534A238-C490-404B-9653-4D0AA2DE1977}" type="pres">
      <dgm:prSet presAssocID="{C3E40DC0-8D19-46E3-8094-E6766DF08825}" presName="connectorText" presStyleLbl="sibTrans2D1" presStyleIdx="5" presStyleCnt="7"/>
      <dgm:spPr/>
    </dgm:pt>
    <dgm:pt modelId="{9EE2B5F2-82CF-4B43-A11B-D073D846423F}" type="pres">
      <dgm:prSet presAssocID="{32BCD505-509D-4162-98AF-D007C4B758B9}" presName="node" presStyleLbl="node1" presStyleIdx="5" presStyleCnt="7">
        <dgm:presLayoutVars>
          <dgm:bulletEnabled val="1"/>
        </dgm:presLayoutVars>
      </dgm:prSet>
      <dgm:spPr/>
    </dgm:pt>
    <dgm:pt modelId="{2EF87B64-C773-4CBF-BB02-D079EBC063FB}" type="pres">
      <dgm:prSet presAssocID="{0315252B-979F-4241-B427-301E7C013778}" presName="parTrans" presStyleLbl="sibTrans2D1" presStyleIdx="6" presStyleCnt="7"/>
      <dgm:spPr/>
    </dgm:pt>
    <dgm:pt modelId="{DC2FE9B0-6204-43CD-93D2-5B23FA3B3F33}" type="pres">
      <dgm:prSet presAssocID="{0315252B-979F-4241-B427-301E7C013778}" presName="connectorText" presStyleLbl="sibTrans2D1" presStyleIdx="6" presStyleCnt="7"/>
      <dgm:spPr/>
    </dgm:pt>
    <dgm:pt modelId="{D870DFBF-9234-4B8D-91F5-A9B24DD6D272}" type="pres">
      <dgm:prSet presAssocID="{102CAA82-8CE9-4648-BD58-9D714A2FED4F}" presName="node" presStyleLbl="node1" presStyleIdx="6" presStyleCnt="7">
        <dgm:presLayoutVars>
          <dgm:bulletEnabled val="1"/>
        </dgm:presLayoutVars>
      </dgm:prSet>
      <dgm:spPr/>
    </dgm:pt>
  </dgm:ptLst>
  <dgm:cxnLst>
    <dgm:cxn modelId="{24D95900-E5EC-4E30-BC62-66F4475CCA8A}" srcId="{7C400B42-A479-4214-85F2-E03698EB065C}" destId="{173BB491-AC26-4EED-A5E2-BA0166439CE6}" srcOrd="1" destOrd="0" parTransId="{845B60CA-C161-401E-B71B-CA6CC69D4E0B}" sibTransId="{53017955-4768-4222-B519-47AB21863678}"/>
    <dgm:cxn modelId="{4FF32108-B231-40FD-A6BE-15FDE6C1FFF7}" srcId="{7C400B42-A479-4214-85F2-E03698EB065C}" destId="{801C906A-6109-467B-9046-5EF2F0347CAF}" srcOrd="0" destOrd="0" parTransId="{8D5E9425-5849-4ACE-950A-09EA3718C4B6}" sibTransId="{08AE53E7-7D6A-4727-AB7C-7D6F38D1605F}"/>
    <dgm:cxn modelId="{DF20AC1B-03CB-4BAA-98B4-5718ECFC5158}" srcId="{7C400B42-A479-4214-85F2-E03698EB065C}" destId="{CE1B8B16-1ADA-43F4-9FE5-499B74B84AD2}" srcOrd="4" destOrd="0" parTransId="{1B0AC6E7-2E1D-4E35-8A4D-FF3EEBCD81F4}" sibTransId="{12AF1C6B-E045-4F02-85C9-51C0C11F3C0D}"/>
    <dgm:cxn modelId="{A6E8B62E-7407-4DDE-8497-0553D0E8D34B}" srcId="{7C400B42-A479-4214-85F2-E03698EB065C}" destId="{102CAA82-8CE9-4648-BD58-9D714A2FED4F}" srcOrd="6" destOrd="0" parTransId="{0315252B-979F-4241-B427-301E7C013778}" sibTransId="{97EBD890-7563-4581-825D-55B0BBA5C265}"/>
    <dgm:cxn modelId="{289FE82F-927D-4A45-BE27-37676BB06C7B}" type="presOf" srcId="{102CAA82-8CE9-4648-BD58-9D714A2FED4F}" destId="{D870DFBF-9234-4B8D-91F5-A9B24DD6D272}" srcOrd="0" destOrd="0" presId="urn:microsoft.com/office/officeart/2005/8/layout/radial5"/>
    <dgm:cxn modelId="{4D6F1233-5B5C-4271-8BE4-637DF37D49D6}" type="presOf" srcId="{C3E40DC0-8D19-46E3-8094-E6766DF08825}" destId="{3534A238-C490-404B-9653-4D0AA2DE1977}" srcOrd="1" destOrd="0" presId="urn:microsoft.com/office/officeart/2005/8/layout/radial5"/>
    <dgm:cxn modelId="{8E159236-B818-4E75-9D5A-D86C9D5060BB}" type="presOf" srcId="{845B60CA-C161-401E-B71B-CA6CC69D4E0B}" destId="{58CCB32E-2BD2-49CF-A3B7-F3327EA84D4B}" srcOrd="1" destOrd="0" presId="urn:microsoft.com/office/officeart/2005/8/layout/radial5"/>
    <dgm:cxn modelId="{D219485E-4267-463A-BD05-CDD66955C8D0}" type="presOf" srcId="{8D5E9425-5849-4ACE-950A-09EA3718C4B6}" destId="{AE5C251F-3CD9-4EC6-AB62-4215E0AA590E}" srcOrd="1" destOrd="0" presId="urn:microsoft.com/office/officeart/2005/8/layout/radial5"/>
    <dgm:cxn modelId="{E8BA375F-8D56-440B-818D-A06FF2EEF81A}" type="presOf" srcId="{38250B03-0C06-4AAF-983C-AABEF3EA36D5}" destId="{F6762DF7-E1AE-49E3-9819-690317DAEE17}" srcOrd="0" destOrd="0" presId="urn:microsoft.com/office/officeart/2005/8/layout/radial5"/>
    <dgm:cxn modelId="{C06F7541-5BFF-4440-A404-81A513F87346}" srcId="{7C400B42-A479-4214-85F2-E03698EB065C}" destId="{32BCD505-509D-4162-98AF-D007C4B758B9}" srcOrd="5" destOrd="0" parTransId="{C3E40DC0-8D19-46E3-8094-E6766DF08825}" sibTransId="{60BC2EAD-7467-4B12-AD3B-2F946C296CDC}"/>
    <dgm:cxn modelId="{5C33AA44-3D3C-4DF0-A71B-6D20DC0159EB}" type="presOf" srcId="{FD63AB32-119E-4786-BC45-795B83EF0534}" destId="{914F39F0-3EC9-4488-979E-AD8FA971D533}" srcOrd="0" destOrd="0" presId="urn:microsoft.com/office/officeart/2005/8/layout/radial5"/>
    <dgm:cxn modelId="{6147E445-5333-401D-B49A-F16BD331A1F6}" type="presOf" srcId="{0315252B-979F-4241-B427-301E7C013778}" destId="{DC2FE9B0-6204-43CD-93D2-5B23FA3B3F33}" srcOrd="1" destOrd="0" presId="urn:microsoft.com/office/officeart/2005/8/layout/radial5"/>
    <dgm:cxn modelId="{D5C9CE4A-86A8-43CA-92C0-111AC2307EC7}" type="presOf" srcId="{845B60CA-C161-401E-B71B-CA6CC69D4E0B}" destId="{F9703792-2B21-4711-BBC7-20D59CF6AA9A}" srcOrd="0" destOrd="0" presId="urn:microsoft.com/office/officeart/2005/8/layout/radial5"/>
    <dgm:cxn modelId="{EF5CFD4F-66DE-488A-8CB8-0992EC0CBF0F}" srcId="{7C400B42-A479-4214-85F2-E03698EB065C}" destId="{FD63AB32-119E-4786-BC45-795B83EF0534}" srcOrd="3" destOrd="0" parTransId="{D801F90E-CFDB-47E3-8C54-F2E64146640E}" sibTransId="{88FF9C6D-32E5-491C-82A3-1464CBA117F9}"/>
    <dgm:cxn modelId="{B3342371-2823-4F53-9043-66D1F6A69412}" type="presOf" srcId="{0315252B-979F-4241-B427-301E7C013778}" destId="{2EF87B64-C773-4CBF-BB02-D079EBC063FB}" srcOrd="0" destOrd="0" presId="urn:microsoft.com/office/officeart/2005/8/layout/radial5"/>
    <dgm:cxn modelId="{2F5C1B7F-44CA-478E-992F-FC03ED7DBF50}" type="presOf" srcId="{C3E40DC0-8D19-46E3-8094-E6766DF08825}" destId="{2D510127-832C-4976-B9F3-F43A9698360E}" srcOrd="0" destOrd="0" presId="urn:microsoft.com/office/officeart/2005/8/layout/radial5"/>
    <dgm:cxn modelId="{8DCC7B87-C06B-4FA0-8670-D03766860817}" type="presOf" srcId="{CE1B8B16-1ADA-43F4-9FE5-499B74B84AD2}" destId="{FDD197D1-6623-4210-9CD8-162C54B910A1}" srcOrd="0" destOrd="0" presId="urn:microsoft.com/office/officeart/2005/8/layout/radial5"/>
    <dgm:cxn modelId="{E4262F9A-EBFD-40C0-9411-CF0413661DAB}" type="presOf" srcId="{1B0AC6E7-2E1D-4E35-8A4D-FF3EEBCD81F4}" destId="{08B5AD80-FD8E-42CD-BC56-7EEE86BECB3F}" srcOrd="0" destOrd="0" presId="urn:microsoft.com/office/officeart/2005/8/layout/radial5"/>
    <dgm:cxn modelId="{E2B2F69B-E18D-4CAD-A20C-FF82896206CA}" type="presOf" srcId="{8610573F-F97B-40A0-8C17-5B29922F30BB}" destId="{2AFC3B98-B5C1-4FE2-9D16-EA4D4228477D}" srcOrd="1" destOrd="0" presId="urn:microsoft.com/office/officeart/2005/8/layout/radial5"/>
    <dgm:cxn modelId="{067E16AF-D735-4931-9D06-7C575717889A}" type="presOf" srcId="{D801F90E-CFDB-47E3-8C54-F2E64146640E}" destId="{F8DB24E1-702C-423E-9977-E901F663EBC3}" srcOrd="1" destOrd="0" presId="urn:microsoft.com/office/officeart/2005/8/layout/radial5"/>
    <dgm:cxn modelId="{82E767B3-C587-4FCE-B766-02838AA64BDF}" type="presOf" srcId="{D801F90E-CFDB-47E3-8C54-F2E64146640E}" destId="{D7BA472A-6F0F-40F2-84C0-1C2262ACD8F5}" srcOrd="0" destOrd="0" presId="urn:microsoft.com/office/officeart/2005/8/layout/radial5"/>
    <dgm:cxn modelId="{A5DFC8B5-5B72-4933-BD30-FA3E6CF9EFF3}" type="presOf" srcId="{32BCD505-509D-4162-98AF-D007C4B758B9}" destId="{9EE2B5F2-82CF-4B43-A11B-D073D846423F}" srcOrd="0" destOrd="0" presId="urn:microsoft.com/office/officeart/2005/8/layout/radial5"/>
    <dgm:cxn modelId="{4F5182B7-B027-4859-B5EE-B03DE2828875}" type="presOf" srcId="{1B0AC6E7-2E1D-4E35-8A4D-FF3EEBCD81F4}" destId="{4AAA26FD-7378-459D-9C92-B912B9B0CD36}" srcOrd="1" destOrd="0" presId="urn:microsoft.com/office/officeart/2005/8/layout/radial5"/>
    <dgm:cxn modelId="{053A8CC7-4F94-477D-B222-AA56BA9F3F69}" srcId="{38250B03-0C06-4AAF-983C-AABEF3EA36D5}" destId="{7C400B42-A479-4214-85F2-E03698EB065C}" srcOrd="0" destOrd="0" parTransId="{D53872C9-11A9-48AC-AFC3-2A29747C0969}" sibTransId="{295593CE-DB7E-4D59-B0BF-8528441D4F08}"/>
    <dgm:cxn modelId="{E6A053D5-79FD-4D38-B83D-B18B11DB383F}" type="presOf" srcId="{801C906A-6109-467B-9046-5EF2F0347CAF}" destId="{7793448C-6200-4C33-BC65-7E5F5A7A29A3}" srcOrd="0" destOrd="0" presId="urn:microsoft.com/office/officeart/2005/8/layout/radial5"/>
    <dgm:cxn modelId="{D75BE9EC-5B02-4F8F-9C68-4BBBD25F301B}" type="presOf" srcId="{173BB491-AC26-4EED-A5E2-BA0166439CE6}" destId="{46B36345-932E-4FBC-A6E6-3F5DB25BDEEE}" srcOrd="0" destOrd="0" presId="urn:microsoft.com/office/officeart/2005/8/layout/radial5"/>
    <dgm:cxn modelId="{097DA2ED-969A-487B-B908-76D59B4CFA21}" type="presOf" srcId="{4E3D2C20-F65C-49E3-89CA-28CDC7AFB115}" destId="{B57DB8ED-8B4E-4D3B-A761-EAC88C9E761A}" srcOrd="0" destOrd="0" presId="urn:microsoft.com/office/officeart/2005/8/layout/radial5"/>
    <dgm:cxn modelId="{60C3DAEF-C0A8-4E73-94C8-05615EAFB345}" type="presOf" srcId="{7C400B42-A479-4214-85F2-E03698EB065C}" destId="{4405DF43-B77F-458C-A018-9B9379F1B49F}" srcOrd="0" destOrd="0" presId="urn:microsoft.com/office/officeart/2005/8/layout/radial5"/>
    <dgm:cxn modelId="{03A345F2-CAA4-46A6-98A3-4D16E16D1B64}" type="presOf" srcId="{8610573F-F97B-40A0-8C17-5B29922F30BB}" destId="{5479FB48-1E11-49C0-9AB9-75D1576D5DA0}" srcOrd="0" destOrd="0" presId="urn:microsoft.com/office/officeart/2005/8/layout/radial5"/>
    <dgm:cxn modelId="{BD8978F8-1E73-4A77-83B1-2C228410B0E3}" type="presOf" srcId="{8D5E9425-5849-4ACE-950A-09EA3718C4B6}" destId="{18C54179-F98E-4E1F-BE94-095EB22444FF}" srcOrd="0" destOrd="0" presId="urn:microsoft.com/office/officeart/2005/8/layout/radial5"/>
    <dgm:cxn modelId="{AE9480FB-6D94-4815-BB5F-5D490A6D481E}" srcId="{7C400B42-A479-4214-85F2-E03698EB065C}" destId="{4E3D2C20-F65C-49E3-89CA-28CDC7AFB115}" srcOrd="2" destOrd="0" parTransId="{8610573F-F97B-40A0-8C17-5B29922F30BB}" sibTransId="{E6725F57-B1D9-4896-8F83-05344A78991B}"/>
    <dgm:cxn modelId="{3CF2B955-3CA4-42B3-BEA3-FC02EE3881FE}" type="presParOf" srcId="{F6762DF7-E1AE-49E3-9819-690317DAEE17}" destId="{4405DF43-B77F-458C-A018-9B9379F1B49F}" srcOrd="0" destOrd="0" presId="urn:microsoft.com/office/officeart/2005/8/layout/radial5"/>
    <dgm:cxn modelId="{DDDAA400-5860-4DDC-BEBD-90033A1E9E7C}" type="presParOf" srcId="{F6762DF7-E1AE-49E3-9819-690317DAEE17}" destId="{18C54179-F98E-4E1F-BE94-095EB22444FF}" srcOrd="1" destOrd="0" presId="urn:microsoft.com/office/officeart/2005/8/layout/radial5"/>
    <dgm:cxn modelId="{84E7208F-F2ED-4C9F-875F-CE66E23CA185}" type="presParOf" srcId="{18C54179-F98E-4E1F-BE94-095EB22444FF}" destId="{AE5C251F-3CD9-4EC6-AB62-4215E0AA590E}" srcOrd="0" destOrd="0" presId="urn:microsoft.com/office/officeart/2005/8/layout/radial5"/>
    <dgm:cxn modelId="{CE31395F-C8F2-405F-AA1E-9B54025096BA}" type="presParOf" srcId="{F6762DF7-E1AE-49E3-9819-690317DAEE17}" destId="{7793448C-6200-4C33-BC65-7E5F5A7A29A3}" srcOrd="2" destOrd="0" presId="urn:microsoft.com/office/officeart/2005/8/layout/radial5"/>
    <dgm:cxn modelId="{6775F781-C6B1-42CF-BCA1-D1B8892201A0}" type="presParOf" srcId="{F6762DF7-E1AE-49E3-9819-690317DAEE17}" destId="{F9703792-2B21-4711-BBC7-20D59CF6AA9A}" srcOrd="3" destOrd="0" presId="urn:microsoft.com/office/officeart/2005/8/layout/radial5"/>
    <dgm:cxn modelId="{BB82F977-58AB-4365-B6CD-BEACD47C77E3}" type="presParOf" srcId="{F9703792-2B21-4711-BBC7-20D59CF6AA9A}" destId="{58CCB32E-2BD2-49CF-A3B7-F3327EA84D4B}" srcOrd="0" destOrd="0" presId="urn:microsoft.com/office/officeart/2005/8/layout/radial5"/>
    <dgm:cxn modelId="{8DDB8BA5-6865-4911-9EF6-78A0E5856EF9}" type="presParOf" srcId="{F6762DF7-E1AE-49E3-9819-690317DAEE17}" destId="{46B36345-932E-4FBC-A6E6-3F5DB25BDEEE}" srcOrd="4" destOrd="0" presId="urn:microsoft.com/office/officeart/2005/8/layout/radial5"/>
    <dgm:cxn modelId="{7B3DA8DC-0E0F-4F5A-AC52-D7679987E80F}" type="presParOf" srcId="{F6762DF7-E1AE-49E3-9819-690317DAEE17}" destId="{5479FB48-1E11-49C0-9AB9-75D1576D5DA0}" srcOrd="5" destOrd="0" presId="urn:microsoft.com/office/officeart/2005/8/layout/radial5"/>
    <dgm:cxn modelId="{7435E3B1-3C1E-485A-A5B0-18AF4F92A5DC}" type="presParOf" srcId="{5479FB48-1E11-49C0-9AB9-75D1576D5DA0}" destId="{2AFC3B98-B5C1-4FE2-9D16-EA4D4228477D}" srcOrd="0" destOrd="0" presId="urn:microsoft.com/office/officeart/2005/8/layout/radial5"/>
    <dgm:cxn modelId="{2118B41C-9935-40B7-9D23-5702E358535A}" type="presParOf" srcId="{F6762DF7-E1AE-49E3-9819-690317DAEE17}" destId="{B57DB8ED-8B4E-4D3B-A761-EAC88C9E761A}" srcOrd="6" destOrd="0" presId="urn:microsoft.com/office/officeart/2005/8/layout/radial5"/>
    <dgm:cxn modelId="{F7874E58-946C-4408-8491-9FAEEC5F6671}" type="presParOf" srcId="{F6762DF7-E1AE-49E3-9819-690317DAEE17}" destId="{D7BA472A-6F0F-40F2-84C0-1C2262ACD8F5}" srcOrd="7" destOrd="0" presId="urn:microsoft.com/office/officeart/2005/8/layout/radial5"/>
    <dgm:cxn modelId="{E5F44F98-597E-4281-836B-BB71E2E33896}" type="presParOf" srcId="{D7BA472A-6F0F-40F2-84C0-1C2262ACD8F5}" destId="{F8DB24E1-702C-423E-9977-E901F663EBC3}" srcOrd="0" destOrd="0" presId="urn:microsoft.com/office/officeart/2005/8/layout/radial5"/>
    <dgm:cxn modelId="{79896D7C-7F35-491A-8FBD-4CED5EAE8136}" type="presParOf" srcId="{F6762DF7-E1AE-49E3-9819-690317DAEE17}" destId="{914F39F0-3EC9-4488-979E-AD8FA971D533}" srcOrd="8" destOrd="0" presId="urn:microsoft.com/office/officeart/2005/8/layout/radial5"/>
    <dgm:cxn modelId="{A41264DF-B8B8-4778-B711-E827938E5EC5}" type="presParOf" srcId="{F6762DF7-E1AE-49E3-9819-690317DAEE17}" destId="{08B5AD80-FD8E-42CD-BC56-7EEE86BECB3F}" srcOrd="9" destOrd="0" presId="urn:microsoft.com/office/officeart/2005/8/layout/radial5"/>
    <dgm:cxn modelId="{58C2D2E0-1345-447F-8BD1-E8BB35E71F5D}" type="presParOf" srcId="{08B5AD80-FD8E-42CD-BC56-7EEE86BECB3F}" destId="{4AAA26FD-7378-459D-9C92-B912B9B0CD36}" srcOrd="0" destOrd="0" presId="urn:microsoft.com/office/officeart/2005/8/layout/radial5"/>
    <dgm:cxn modelId="{8FA5D9A1-7B7A-4FAF-B6B5-57C969E7C62A}" type="presParOf" srcId="{F6762DF7-E1AE-49E3-9819-690317DAEE17}" destId="{FDD197D1-6623-4210-9CD8-162C54B910A1}" srcOrd="10" destOrd="0" presId="urn:microsoft.com/office/officeart/2005/8/layout/radial5"/>
    <dgm:cxn modelId="{DF9999DB-F8C5-4CF1-AAC5-8F02221DB3F7}" type="presParOf" srcId="{F6762DF7-E1AE-49E3-9819-690317DAEE17}" destId="{2D510127-832C-4976-B9F3-F43A9698360E}" srcOrd="11" destOrd="0" presId="urn:microsoft.com/office/officeart/2005/8/layout/radial5"/>
    <dgm:cxn modelId="{4FFD85E1-BE9D-466A-BEAE-37F7C7B9E33F}" type="presParOf" srcId="{2D510127-832C-4976-B9F3-F43A9698360E}" destId="{3534A238-C490-404B-9653-4D0AA2DE1977}" srcOrd="0" destOrd="0" presId="urn:microsoft.com/office/officeart/2005/8/layout/radial5"/>
    <dgm:cxn modelId="{F9883346-1BCB-4F26-AF26-FA060D3604BC}" type="presParOf" srcId="{F6762DF7-E1AE-49E3-9819-690317DAEE17}" destId="{9EE2B5F2-82CF-4B43-A11B-D073D846423F}" srcOrd="12" destOrd="0" presId="urn:microsoft.com/office/officeart/2005/8/layout/radial5"/>
    <dgm:cxn modelId="{07D77ADE-D521-44B4-B064-F97336A223E6}" type="presParOf" srcId="{F6762DF7-E1AE-49E3-9819-690317DAEE17}" destId="{2EF87B64-C773-4CBF-BB02-D079EBC063FB}" srcOrd="13" destOrd="0" presId="urn:microsoft.com/office/officeart/2005/8/layout/radial5"/>
    <dgm:cxn modelId="{B4C202CD-5370-4FE1-B1BB-4BAC353AD32C}" type="presParOf" srcId="{2EF87B64-C773-4CBF-BB02-D079EBC063FB}" destId="{DC2FE9B0-6204-43CD-93D2-5B23FA3B3F33}" srcOrd="0" destOrd="0" presId="urn:microsoft.com/office/officeart/2005/8/layout/radial5"/>
    <dgm:cxn modelId="{F02622C5-4B2D-4415-9B09-5BBEC5CE77E0}" type="presParOf" srcId="{F6762DF7-E1AE-49E3-9819-690317DAEE17}" destId="{D870DFBF-9234-4B8D-91F5-A9B24DD6D272}" srcOrd="14" destOrd="0" presId="urn:microsoft.com/office/officeart/2005/8/layout/radial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5ADBD72C-2C27-4B39-BB8C-3DB7CBBBF639}">
      <dgm:prSet/>
      <dgm:spPr/>
      <dgm:t>
        <a:bodyPr/>
        <a:lstStyle/>
        <a:p>
          <a:pPr rtl="0"/>
          <a:r>
            <a:rPr lang="zh-TW" altLang="en-US" b="1">
              <a:effectLst/>
              <a:latin typeface="微軟正黑體" pitchFamily="34" charset="-120"/>
              <a:ea typeface="微軟正黑體" pitchFamily="34" charset="-120"/>
            </a:rPr>
            <a:t>恐嚇取財手法十年進化史</a:t>
          </a:r>
          <a:endParaRPr lang="zh-TW" b="1" i="0" dirty="0">
            <a:effectLst>
              <a:outerShdw blurRad="38100" dist="38100" dir="2700000" algn="tl">
                <a:srgbClr val="000000">
                  <a:alpha val="43137"/>
                </a:srgbClr>
              </a:outerShdw>
            </a:effectLst>
            <a:latin typeface="+mn-ea"/>
            <a:ea typeface="+mn-ea"/>
          </a:endParaRPr>
        </a:p>
      </dgm:t>
    </dgm:pt>
    <dgm:pt modelId="{C69C9B2E-EC94-4516-9AE1-51846C0C8B26}" type="parTrans" cxnId="{058C2D00-59CC-4885-9575-002DE0668CD9}">
      <dgm:prSet/>
      <dgm:spPr/>
    </dgm:pt>
    <dgm:pt modelId="{A7A876EC-14F0-4D1E-B228-459292E101FA}" type="sibTrans" cxnId="{058C2D00-59CC-4885-9575-002DE0668CD9}">
      <dgm:prSet/>
      <dgm:spPr/>
    </dgm:pt>
    <dgm:pt modelId="{D351ADE1-0108-45C5-8A58-BCBF4F481DF4}">
      <dgm:prSet/>
      <dgm:spPr/>
      <dgm:t>
        <a:bodyPr/>
        <a:lstStyle/>
        <a:p>
          <a:pPr rtl="0"/>
          <a:r>
            <a:rPr lang="zh-TW" altLang="en-US" b="1" dirty="0">
              <a:effectLst/>
              <a:latin typeface="微軟正黑體" pitchFamily="34" charset="-120"/>
              <a:ea typeface="微軟正黑體" pitchFamily="34" charset="-120"/>
            </a:rPr>
            <a:t>勒索軟體感染途徑與特性</a:t>
          </a:r>
          <a:endParaRPr lang="zh-TW" b="1" dirty="0">
            <a:effectLst/>
            <a:latin typeface="微軟正黑體" pitchFamily="34" charset="-120"/>
            <a:ea typeface="微軟正黑體" pitchFamily="34" charset="-120"/>
          </a:endParaRPr>
        </a:p>
      </dgm:t>
    </dgm:pt>
    <dgm:pt modelId="{2F920D37-A667-4114-B2AF-5E0D43B3A11D}" type="parTrans" cxnId="{8304B95A-C6CD-40CD-8B11-3A7FC2E506E6}">
      <dgm:prSet/>
      <dgm:spPr/>
      <dgm:t>
        <a:bodyPr/>
        <a:lstStyle/>
        <a:p>
          <a:endParaRPr lang="zh-TW" altLang="en-US"/>
        </a:p>
      </dgm:t>
    </dgm:pt>
    <dgm:pt modelId="{886296B3-512C-47EB-BAD2-289B13E599E9}" type="sibTrans" cxnId="{8304B95A-C6CD-40CD-8B11-3A7FC2E506E6}">
      <dgm:prSet/>
      <dgm:spPr/>
      <dgm:t>
        <a:bodyPr/>
        <a:lstStyle/>
        <a:p>
          <a:endParaRPr lang="zh-TW" altLang="en-US"/>
        </a:p>
      </dgm:t>
    </dgm:pt>
    <dgm:pt modelId="{F48A5F0C-6A25-4030-83F0-0216977D596E}">
      <dgm:prSet/>
      <dgm:spPr/>
      <dgm:t>
        <a:bodyPr/>
        <a:lstStyle/>
        <a:p>
          <a:pPr rtl="0"/>
          <a:r>
            <a:rPr lang="zh-TW" altLang="en-US" b="1" dirty="0">
              <a:effectLst/>
              <a:latin typeface="微軟正黑體" pitchFamily="34" charset="-120"/>
              <a:ea typeface="微軟正黑體" pitchFamily="34" charset="-120"/>
            </a:rPr>
            <a:t>即時處置</a:t>
          </a:r>
          <a:endParaRPr lang="zh-TW" b="1" dirty="0">
            <a:effectLst/>
            <a:latin typeface="微軟正黑體" pitchFamily="34" charset="-120"/>
            <a:ea typeface="微軟正黑體" pitchFamily="34" charset="-120"/>
          </a:endParaRPr>
        </a:p>
      </dgm:t>
    </dgm:pt>
    <dgm:pt modelId="{CDE8580D-AFC9-4FF3-8FEF-8EB82E795FC0}" type="parTrans" cxnId="{B20F7571-7C1F-4581-8BB0-F0737FBA6C96}">
      <dgm:prSet/>
      <dgm:spPr/>
      <dgm:t>
        <a:bodyPr/>
        <a:lstStyle/>
        <a:p>
          <a:endParaRPr lang="zh-TW" altLang="en-US"/>
        </a:p>
      </dgm:t>
    </dgm:pt>
    <dgm:pt modelId="{C9C8329C-3178-4316-9D7D-B24D3B12CC83}" type="sibTrans" cxnId="{B20F7571-7C1F-4581-8BB0-F0737FBA6C96}">
      <dgm:prSet/>
      <dgm:spPr/>
      <dgm:t>
        <a:bodyPr/>
        <a:lstStyle/>
        <a:p>
          <a:endParaRPr lang="zh-TW" altLang="en-US"/>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2A11960A-93E2-4A59-91D9-6C9F6E566F4C}" type="pres">
      <dgm:prSet presAssocID="{4A8AD2C3-C416-4A14-8C30-BECB8A0AB844}" presName="spacer" presStyleCnt="0"/>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C26DE9C7-F690-4B45-A6DF-5CEFDF20E049}" type="pres">
      <dgm:prSet presAssocID="{BFBA9DD0-1555-415E-A27E-81560165D21E}" presName="childText" presStyleLbl="revTx" presStyleIdx="0" presStyleCnt="1">
        <dgm:presLayoutVars>
          <dgm:bulletEnabled val="1"/>
        </dgm:presLayoutVars>
      </dgm:prSet>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058C2D00-59CC-4885-9575-002DE0668CD9}" srcId="{BFBA9DD0-1555-415E-A27E-81560165D21E}" destId="{5ADBD72C-2C27-4B39-BB8C-3DB7CBBBF639}" srcOrd="0" destOrd="0" parTransId="{C69C9B2E-EC94-4516-9AE1-51846C0C8B26}" sibTransId="{A7A876EC-14F0-4D1E-B228-459292E101FA}"/>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7B411645-2E03-481F-9BFC-06CD1F7908A5}" type="presOf" srcId="{BFBA9DD0-1555-415E-A27E-81560165D21E}" destId="{B5C66895-623B-4C39-936A-7DEA9937C4DC}" srcOrd="0" destOrd="0" presId="urn:microsoft.com/office/officeart/2005/8/layout/vList2"/>
    <dgm:cxn modelId="{908D674E-41BF-49A0-AC95-5372B9136E9C}" type="presOf" srcId="{F48A5F0C-6A25-4030-83F0-0216977D596E}" destId="{C26DE9C7-F690-4B45-A6DF-5CEFDF20E049}" srcOrd="0" destOrd="2" presId="urn:microsoft.com/office/officeart/2005/8/layout/vList2"/>
    <dgm:cxn modelId="{B20F7571-7C1F-4581-8BB0-F0737FBA6C96}" srcId="{BFBA9DD0-1555-415E-A27E-81560165D21E}" destId="{F48A5F0C-6A25-4030-83F0-0216977D596E}" srcOrd="2" destOrd="0" parTransId="{CDE8580D-AFC9-4FF3-8FEF-8EB82E795FC0}" sibTransId="{C9C8329C-3178-4316-9D7D-B24D3B12CC83}"/>
    <dgm:cxn modelId="{D6417658-1162-47C6-B631-891CCAEBECAE}" type="presOf" srcId="{5ADBD72C-2C27-4B39-BB8C-3DB7CBBBF639}" destId="{C26DE9C7-F690-4B45-A6DF-5CEFDF20E049}" srcOrd="0" destOrd="0"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8304B95A-C6CD-40CD-8B11-3A7FC2E506E6}" srcId="{BFBA9DD0-1555-415E-A27E-81560165D21E}" destId="{D351ADE1-0108-45C5-8A58-BCBF4F481DF4}" srcOrd="1" destOrd="0" parTransId="{2F920D37-A667-4114-B2AF-5E0D43B3A11D}" sibTransId="{886296B3-512C-47EB-BAD2-289B13E599E9}"/>
    <dgm:cxn modelId="{F3A4CA98-BB6A-4BF8-BBAF-75E7F8B5B534}" type="presOf" srcId="{D351ADE1-0108-45C5-8A58-BCBF4F481DF4}" destId="{C26DE9C7-F690-4B45-A6DF-5CEFDF20E049}" srcOrd="0" destOrd="1"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45E973D1-A984-48EA-B436-14527569E070}" type="presParOf" srcId="{78351951-B363-4DE2-B26C-720F96EED42A}" destId="{2A11960A-93E2-4A59-91D9-6C9F6E566F4C}"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E2630442-AD7F-410F-B84E-F56295F48B10}" type="presParOf" srcId="{78351951-B363-4DE2-B26C-720F96EED42A}" destId="{C26DE9C7-F690-4B45-A6DF-5CEFDF20E049}"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2A11960A-93E2-4A59-91D9-6C9F6E566F4C}" type="pres">
      <dgm:prSet presAssocID="{4A8AD2C3-C416-4A14-8C30-BECB8A0AB844}" presName="spacer" presStyleCnt="0"/>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3B30738E-3756-4F9D-867D-B28A49954450}" type="pres">
      <dgm:prSet presAssocID="{B9BC8981-B168-4BAB-ABD5-A7D898C4830C}" presName="spacer" presStyleCnt="0"/>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7B411645-2E03-481F-9BFC-06CD1F7908A5}" type="presOf" srcId="{BFBA9DD0-1555-415E-A27E-81560165D21E}" destId="{B5C66895-623B-4C39-936A-7DEA9937C4DC}" srcOrd="0" destOrd="0"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45E973D1-A984-48EA-B436-14527569E070}" type="presParOf" srcId="{78351951-B363-4DE2-B26C-720F96EED42A}" destId="{2A11960A-93E2-4A59-91D9-6C9F6E566F4C}"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ACBDB30E-CE90-4D29-BDD4-0A499C7667FB}" type="presParOf" srcId="{78351951-B363-4DE2-B26C-720F96EED42A}" destId="{3B30738E-3756-4F9D-867D-B28A49954450}"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F00F5E-CF1F-4D9A-9981-9E26A0A9EDB3}"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zh-TW" altLang="en-US"/>
        </a:p>
      </dgm:t>
    </dgm:pt>
    <dgm:pt modelId="{A6ED4DF2-8258-414B-8F0D-4A488656CB28}">
      <dgm:prSet/>
      <dgm:spPr/>
      <dgm:t>
        <a:bodyPr/>
        <a:lstStyle/>
        <a:p>
          <a:pPr rtl="0"/>
          <a:r>
            <a:rPr lang="zh-TW" altLang="en-US" b="1" i="0" dirty="0">
              <a:effectLst>
                <a:outerShdw blurRad="38100" dist="38100" dir="2700000" algn="tl">
                  <a:srgbClr val="000000">
                    <a:alpha val="43137"/>
                  </a:srgbClr>
                </a:outerShdw>
              </a:effectLst>
              <a:latin typeface="+mn-ea"/>
              <a:ea typeface="+mn-ea"/>
            </a:rPr>
            <a:t>資安威脅趨勢</a:t>
          </a:r>
        </a:p>
      </dgm:t>
    </dgm:pt>
    <dgm:pt modelId="{E1702149-AAE6-4373-808F-BB28AE9FAC65}" type="parTrans" cxnId="{58BDD722-1700-4ABE-98B6-887D47020E64}">
      <dgm:prSet/>
      <dgm:spPr/>
      <dgm:t>
        <a:bodyPr/>
        <a:lstStyle/>
        <a:p>
          <a:endParaRPr lang="zh-TW" altLang="en-US" b="1">
            <a:solidFill>
              <a:srgbClr val="002060"/>
            </a:solidFill>
            <a:effectLst/>
            <a:latin typeface="+mn-ea"/>
            <a:ea typeface="+mn-ea"/>
          </a:endParaRPr>
        </a:p>
      </dgm:t>
    </dgm:pt>
    <dgm:pt modelId="{4A8AD2C3-C416-4A14-8C30-BECB8A0AB844}" type="sibTrans" cxnId="{58BDD722-1700-4ABE-98B6-887D47020E64}">
      <dgm:prSet/>
      <dgm:spPr/>
      <dgm:t>
        <a:bodyPr/>
        <a:lstStyle/>
        <a:p>
          <a:endParaRPr lang="zh-TW" altLang="en-US" b="1">
            <a:solidFill>
              <a:srgbClr val="002060"/>
            </a:solidFill>
            <a:effectLst/>
            <a:latin typeface="+mn-ea"/>
            <a:ea typeface="+mn-ea"/>
          </a:endParaRPr>
        </a:p>
      </dgm:t>
    </dgm:pt>
    <dgm:pt modelId="{BFBA9DD0-1555-415E-A27E-81560165D21E}">
      <dgm:prSet/>
      <dgm:spPr/>
      <dgm:t>
        <a:bodyPr/>
        <a:lstStyle/>
        <a:p>
          <a:pPr rtl="0"/>
          <a:r>
            <a:rPr lang="zh-TW" altLang="en-US" b="1" i="0" dirty="0">
              <a:effectLst>
                <a:outerShdw blurRad="38100" dist="38100" dir="2700000" algn="tl">
                  <a:srgbClr val="000000">
                    <a:alpha val="43137"/>
                  </a:srgbClr>
                </a:outerShdw>
              </a:effectLst>
              <a:latin typeface="+mn-ea"/>
              <a:ea typeface="+mn-ea"/>
            </a:rPr>
            <a:t>網路勒索之年</a:t>
          </a:r>
          <a:endParaRPr lang="zh-TW" b="1" i="0" dirty="0">
            <a:effectLst>
              <a:outerShdw blurRad="38100" dist="38100" dir="2700000" algn="tl">
                <a:srgbClr val="000000">
                  <a:alpha val="43137"/>
                </a:srgbClr>
              </a:outerShdw>
            </a:effectLst>
            <a:latin typeface="+mn-ea"/>
            <a:ea typeface="+mn-ea"/>
          </a:endParaRPr>
        </a:p>
      </dgm:t>
    </dgm:pt>
    <dgm:pt modelId="{5F0B2A75-D556-483D-80D5-D4CA5A3CD6EC}" type="parTrans" cxnId="{E7283FDD-185A-46CC-9E35-8F038606AEB4}">
      <dgm:prSet/>
      <dgm:spPr/>
      <dgm:t>
        <a:bodyPr/>
        <a:lstStyle/>
        <a:p>
          <a:endParaRPr lang="zh-TW" altLang="en-US">
            <a:latin typeface="+mn-ea"/>
            <a:ea typeface="+mn-ea"/>
          </a:endParaRPr>
        </a:p>
      </dgm:t>
    </dgm:pt>
    <dgm:pt modelId="{B9BC8981-B168-4BAB-ABD5-A7D898C4830C}" type="sibTrans" cxnId="{E7283FDD-185A-46CC-9E35-8F038606AEB4}">
      <dgm:prSet/>
      <dgm:spPr/>
      <dgm:t>
        <a:bodyPr/>
        <a:lstStyle/>
        <a:p>
          <a:endParaRPr lang="zh-TW" altLang="en-US">
            <a:latin typeface="+mn-ea"/>
            <a:ea typeface="+mn-ea"/>
          </a:endParaRPr>
        </a:p>
      </dgm:t>
    </dgm:pt>
    <dgm:pt modelId="{B7215D5E-3FB1-4009-B1D3-DD80FBCE4F52}">
      <dgm:prSet/>
      <dgm:spPr/>
      <dgm:t>
        <a:bodyPr/>
        <a:lstStyle/>
        <a:p>
          <a:pPr rtl="0"/>
          <a:r>
            <a:rPr lang="en-US" altLang="zh-TW" b="1" i="0" dirty="0">
              <a:effectLst>
                <a:outerShdw blurRad="38100" dist="38100" dir="2700000" algn="tl">
                  <a:srgbClr val="000000">
                    <a:alpha val="43137"/>
                  </a:srgbClr>
                </a:outerShdw>
              </a:effectLst>
              <a:latin typeface="+mn-ea"/>
              <a:ea typeface="+mn-ea"/>
            </a:rPr>
            <a:t>Q&amp;A</a:t>
          </a:r>
          <a:endParaRPr lang="zh-TW" b="1" i="0" dirty="0">
            <a:effectLst>
              <a:outerShdw blurRad="38100" dist="38100" dir="2700000" algn="tl">
                <a:srgbClr val="000000">
                  <a:alpha val="43137"/>
                </a:srgbClr>
              </a:outerShdw>
            </a:effectLst>
            <a:latin typeface="+mn-ea"/>
            <a:ea typeface="+mn-ea"/>
          </a:endParaRPr>
        </a:p>
      </dgm:t>
    </dgm:pt>
    <dgm:pt modelId="{7319E1EE-D102-4EF1-A1E0-B4C9B2A4F90D}" type="parTrans" cxnId="{A9302D7A-10E0-44BE-979E-F25F1F63032A}">
      <dgm:prSet/>
      <dgm:spPr/>
      <dgm:t>
        <a:bodyPr/>
        <a:lstStyle/>
        <a:p>
          <a:endParaRPr lang="zh-TW" altLang="en-US">
            <a:latin typeface="+mn-ea"/>
            <a:ea typeface="+mn-ea"/>
          </a:endParaRPr>
        </a:p>
      </dgm:t>
    </dgm:pt>
    <dgm:pt modelId="{0EF34880-3294-43D7-987D-3EFB55BE79AB}" type="sibTrans" cxnId="{A9302D7A-10E0-44BE-979E-F25F1F63032A}">
      <dgm:prSet/>
      <dgm:spPr/>
      <dgm:t>
        <a:bodyPr/>
        <a:lstStyle/>
        <a:p>
          <a:endParaRPr lang="zh-TW" altLang="en-US">
            <a:latin typeface="+mn-ea"/>
            <a:ea typeface="+mn-ea"/>
          </a:endParaRPr>
        </a:p>
      </dgm:t>
    </dgm:pt>
    <dgm:pt modelId="{BDF5A389-1389-4D54-AD91-D7288665FC19}">
      <dgm:prSet/>
      <dgm:spPr/>
      <dgm:t>
        <a:bodyPr/>
        <a:lstStyle/>
        <a:p>
          <a:pPr rtl="0"/>
          <a:r>
            <a:rPr lang="zh-TW" altLang="en-US" b="1" i="0" dirty="0">
              <a:effectLst>
                <a:outerShdw blurRad="38100" dist="38100" dir="2700000" algn="tl">
                  <a:srgbClr val="000000">
                    <a:alpha val="43137"/>
                  </a:srgbClr>
                </a:outerShdw>
              </a:effectLst>
              <a:latin typeface="+mn-ea"/>
              <a:ea typeface="+mn-ea"/>
            </a:rPr>
            <a:t>如何因應與面對</a:t>
          </a:r>
          <a:endParaRPr lang="zh-TW" b="1" i="0" dirty="0">
            <a:effectLst>
              <a:outerShdw blurRad="38100" dist="38100" dir="2700000" algn="tl">
                <a:srgbClr val="000000">
                  <a:alpha val="43137"/>
                </a:srgbClr>
              </a:outerShdw>
            </a:effectLst>
            <a:latin typeface="+mn-ea"/>
            <a:ea typeface="+mn-ea"/>
          </a:endParaRPr>
        </a:p>
      </dgm:t>
    </dgm:pt>
    <dgm:pt modelId="{36E2C508-90D9-4408-8CBA-904886588CAE}" type="parTrans" cxnId="{2465E5FE-A7BA-4E06-B08C-D9BB9788902C}">
      <dgm:prSet/>
      <dgm:spPr/>
      <dgm:t>
        <a:bodyPr/>
        <a:lstStyle/>
        <a:p>
          <a:endParaRPr lang="zh-TW" altLang="en-US">
            <a:latin typeface="+mn-ea"/>
            <a:ea typeface="+mn-ea"/>
          </a:endParaRPr>
        </a:p>
      </dgm:t>
    </dgm:pt>
    <dgm:pt modelId="{9E00118E-2891-464A-BC70-74C6DEB82D60}" type="sibTrans" cxnId="{2465E5FE-A7BA-4E06-B08C-D9BB9788902C}">
      <dgm:prSet/>
      <dgm:spPr/>
      <dgm:t>
        <a:bodyPr/>
        <a:lstStyle/>
        <a:p>
          <a:endParaRPr lang="zh-TW" altLang="en-US">
            <a:latin typeface="+mn-ea"/>
            <a:ea typeface="+mn-ea"/>
          </a:endParaRPr>
        </a:p>
      </dgm:t>
    </dgm:pt>
    <dgm:pt modelId="{E7430984-7BB7-42A9-9E9A-562C2439EC89}">
      <dgm:prSet/>
      <dgm:spPr/>
      <dgm:t>
        <a:bodyPr/>
        <a:lstStyle/>
        <a:p>
          <a:pPr rtl="0"/>
          <a:r>
            <a:rPr lang="zh-TW" altLang="en-US" b="1" i="0" dirty="0">
              <a:effectLst>
                <a:outerShdw blurRad="38100" dist="38100" dir="2700000" algn="tl">
                  <a:srgbClr val="000000">
                    <a:alpha val="43137"/>
                  </a:srgbClr>
                </a:outerShdw>
              </a:effectLst>
              <a:latin typeface="+mn-ea"/>
              <a:ea typeface="+mn-ea"/>
            </a:rPr>
            <a:t>案例分享</a:t>
          </a:r>
          <a:endParaRPr lang="zh-TW" b="1" i="0" dirty="0">
            <a:effectLst>
              <a:outerShdw blurRad="38100" dist="38100" dir="2700000" algn="tl">
                <a:srgbClr val="000000">
                  <a:alpha val="43137"/>
                </a:srgbClr>
              </a:outerShdw>
            </a:effectLst>
            <a:latin typeface="+mn-ea"/>
            <a:ea typeface="+mn-ea"/>
          </a:endParaRPr>
        </a:p>
      </dgm:t>
    </dgm:pt>
    <dgm:pt modelId="{A72BC671-1084-44C9-8D04-0A7C930A964C}" type="parTrans" cxnId="{7D772D1A-71DA-42C7-80FA-D0F8388D0893}">
      <dgm:prSet/>
      <dgm:spPr/>
      <dgm:t>
        <a:bodyPr/>
        <a:lstStyle/>
        <a:p>
          <a:endParaRPr lang="zh-TW" altLang="en-US">
            <a:latin typeface="+mn-ea"/>
            <a:ea typeface="+mn-ea"/>
          </a:endParaRPr>
        </a:p>
      </dgm:t>
    </dgm:pt>
    <dgm:pt modelId="{50ACE5A0-9AFE-4990-A270-2D754E0D501F}" type="sibTrans" cxnId="{7D772D1A-71DA-42C7-80FA-D0F8388D0893}">
      <dgm:prSet/>
      <dgm:spPr/>
      <dgm:t>
        <a:bodyPr/>
        <a:lstStyle/>
        <a:p>
          <a:endParaRPr lang="zh-TW" altLang="en-US">
            <a:latin typeface="+mn-ea"/>
            <a:ea typeface="+mn-ea"/>
          </a:endParaRPr>
        </a:p>
      </dgm:t>
    </dgm:pt>
    <dgm:pt modelId="{6D8633B2-BD28-4DE6-8AFA-AD607AB48EFE}">
      <dgm:prSet/>
      <dgm:spPr/>
      <dgm:t>
        <a:bodyPr/>
        <a:lstStyle/>
        <a:p>
          <a:pPr rtl="0"/>
          <a:r>
            <a:rPr lang="zh-TW" altLang="en-US" b="1" i="0" dirty="0">
              <a:effectLst>
                <a:outerShdw blurRad="38100" dist="38100" dir="2700000" algn="tl">
                  <a:srgbClr val="000000">
                    <a:alpha val="43137"/>
                  </a:srgbClr>
                </a:outerShdw>
              </a:effectLst>
              <a:latin typeface="+mn-ea"/>
              <a:ea typeface="+mn-ea"/>
            </a:rPr>
            <a:t>引言</a:t>
          </a:r>
        </a:p>
      </dgm:t>
    </dgm:pt>
    <dgm:pt modelId="{ACD7B68C-4BF7-47AC-97CD-E482ABB7706F}" type="parTrans" cxnId="{F501F75C-1EA3-4CF8-BD77-9C2477C5418D}">
      <dgm:prSet/>
      <dgm:spPr/>
      <dgm:t>
        <a:bodyPr/>
        <a:lstStyle/>
        <a:p>
          <a:endParaRPr lang="zh-TW" altLang="en-US">
            <a:latin typeface="+mn-ea"/>
            <a:ea typeface="+mn-ea"/>
          </a:endParaRPr>
        </a:p>
      </dgm:t>
    </dgm:pt>
    <dgm:pt modelId="{A992B8EB-DF88-4C94-AD9A-A29F3627C46B}" type="sibTrans" cxnId="{F501F75C-1EA3-4CF8-BD77-9C2477C5418D}">
      <dgm:prSet/>
      <dgm:spPr/>
      <dgm:t>
        <a:bodyPr/>
        <a:lstStyle/>
        <a:p>
          <a:endParaRPr lang="zh-TW" altLang="en-US">
            <a:latin typeface="+mn-ea"/>
            <a:ea typeface="+mn-ea"/>
          </a:endParaRPr>
        </a:p>
      </dgm:t>
    </dgm:pt>
    <dgm:pt modelId="{78351951-B363-4DE2-B26C-720F96EED42A}" type="pres">
      <dgm:prSet presAssocID="{19F00F5E-CF1F-4D9A-9981-9E26A0A9EDB3}" presName="linear" presStyleCnt="0">
        <dgm:presLayoutVars>
          <dgm:animLvl val="lvl"/>
          <dgm:resizeHandles val="exact"/>
        </dgm:presLayoutVars>
      </dgm:prSet>
      <dgm:spPr/>
    </dgm:pt>
    <dgm:pt modelId="{34A62276-6B4C-4527-846A-4A42376E5626}" type="pres">
      <dgm:prSet presAssocID="{6D8633B2-BD28-4DE6-8AFA-AD607AB48EFE}" presName="parentText" presStyleLbl="node1" presStyleIdx="0" presStyleCnt="6">
        <dgm:presLayoutVars>
          <dgm:chMax val="0"/>
          <dgm:bulletEnabled val="1"/>
        </dgm:presLayoutVars>
      </dgm:prSet>
      <dgm:spPr/>
    </dgm:pt>
    <dgm:pt modelId="{E6FAC1F0-7C2A-4446-89EA-B67FD035C1AA}" type="pres">
      <dgm:prSet presAssocID="{A992B8EB-DF88-4C94-AD9A-A29F3627C46B}" presName="spacer" presStyleCnt="0"/>
      <dgm:spPr/>
    </dgm:pt>
    <dgm:pt modelId="{97EB1A2D-A809-40E9-81A6-508B0E8CA600}" type="pres">
      <dgm:prSet presAssocID="{A6ED4DF2-8258-414B-8F0D-4A488656CB28}" presName="parentText" presStyleLbl="node1" presStyleIdx="1" presStyleCnt="6">
        <dgm:presLayoutVars>
          <dgm:chMax val="0"/>
          <dgm:bulletEnabled val="1"/>
        </dgm:presLayoutVars>
      </dgm:prSet>
      <dgm:spPr/>
    </dgm:pt>
    <dgm:pt modelId="{2A11960A-93E2-4A59-91D9-6C9F6E566F4C}" type="pres">
      <dgm:prSet presAssocID="{4A8AD2C3-C416-4A14-8C30-BECB8A0AB844}" presName="spacer" presStyleCnt="0"/>
      <dgm:spPr/>
    </dgm:pt>
    <dgm:pt modelId="{B5C66895-623B-4C39-936A-7DEA9937C4DC}" type="pres">
      <dgm:prSet presAssocID="{BFBA9DD0-1555-415E-A27E-81560165D21E}" presName="parentText" presStyleLbl="node1" presStyleIdx="2" presStyleCnt="6">
        <dgm:presLayoutVars>
          <dgm:chMax val="0"/>
          <dgm:bulletEnabled val="1"/>
        </dgm:presLayoutVars>
      </dgm:prSet>
      <dgm:spPr/>
    </dgm:pt>
    <dgm:pt modelId="{3B30738E-3756-4F9D-867D-B28A49954450}" type="pres">
      <dgm:prSet presAssocID="{B9BC8981-B168-4BAB-ABD5-A7D898C4830C}" presName="spacer" presStyleCnt="0"/>
      <dgm:spPr/>
    </dgm:pt>
    <dgm:pt modelId="{46CE4B6D-CD6D-47DA-A634-CCCA3D47A612}" type="pres">
      <dgm:prSet presAssocID="{E7430984-7BB7-42A9-9E9A-562C2439EC89}" presName="parentText" presStyleLbl="node1" presStyleIdx="3" presStyleCnt="6">
        <dgm:presLayoutVars>
          <dgm:chMax val="0"/>
          <dgm:bulletEnabled val="1"/>
        </dgm:presLayoutVars>
      </dgm:prSet>
      <dgm:spPr/>
    </dgm:pt>
    <dgm:pt modelId="{0863F0C1-E669-4B9B-83F0-D0A63A7867C7}" type="pres">
      <dgm:prSet presAssocID="{50ACE5A0-9AFE-4990-A270-2D754E0D501F}" presName="spacer" presStyleCnt="0"/>
      <dgm:spPr/>
    </dgm:pt>
    <dgm:pt modelId="{4CF1AC3B-9B19-4B7F-8AA9-646CBEADA53F}" type="pres">
      <dgm:prSet presAssocID="{BDF5A389-1389-4D54-AD91-D7288665FC19}" presName="parentText" presStyleLbl="node1" presStyleIdx="4" presStyleCnt="6">
        <dgm:presLayoutVars>
          <dgm:chMax val="0"/>
          <dgm:bulletEnabled val="1"/>
        </dgm:presLayoutVars>
      </dgm:prSet>
      <dgm:spPr/>
    </dgm:pt>
    <dgm:pt modelId="{E8C16B28-93FB-454D-A444-1DBFA2EFE6FC}" type="pres">
      <dgm:prSet presAssocID="{9E00118E-2891-464A-BC70-74C6DEB82D60}" presName="spacer" presStyleCnt="0"/>
      <dgm:spPr/>
    </dgm:pt>
    <dgm:pt modelId="{AF5170F6-2B8E-4B25-97D8-F08529A98585}" type="pres">
      <dgm:prSet presAssocID="{B7215D5E-3FB1-4009-B1D3-DD80FBCE4F52}" presName="parentText" presStyleLbl="node1" presStyleIdx="5" presStyleCnt="6">
        <dgm:presLayoutVars>
          <dgm:chMax val="0"/>
          <dgm:bulletEnabled val="1"/>
        </dgm:presLayoutVars>
      </dgm:prSet>
      <dgm:spPr/>
    </dgm:pt>
  </dgm:ptLst>
  <dgm:cxnLst>
    <dgm:cxn modelId="{A9ACCA0A-1643-4CD9-AB9C-E70D0BC74038}" type="presOf" srcId="{BDF5A389-1389-4D54-AD91-D7288665FC19}" destId="{4CF1AC3B-9B19-4B7F-8AA9-646CBEADA53F}" srcOrd="0" destOrd="0" presId="urn:microsoft.com/office/officeart/2005/8/layout/vList2"/>
    <dgm:cxn modelId="{7D772D1A-71DA-42C7-80FA-D0F8388D0893}" srcId="{19F00F5E-CF1F-4D9A-9981-9E26A0A9EDB3}" destId="{E7430984-7BB7-42A9-9E9A-562C2439EC89}" srcOrd="3" destOrd="0" parTransId="{A72BC671-1084-44C9-8D04-0A7C930A964C}" sibTransId="{50ACE5A0-9AFE-4990-A270-2D754E0D501F}"/>
    <dgm:cxn modelId="{58BDD722-1700-4ABE-98B6-887D47020E64}" srcId="{19F00F5E-CF1F-4D9A-9981-9E26A0A9EDB3}" destId="{A6ED4DF2-8258-414B-8F0D-4A488656CB28}" srcOrd="1" destOrd="0" parTransId="{E1702149-AAE6-4373-808F-BB28AE9FAC65}" sibTransId="{4A8AD2C3-C416-4A14-8C30-BECB8A0AB844}"/>
    <dgm:cxn modelId="{F501F75C-1EA3-4CF8-BD77-9C2477C5418D}" srcId="{19F00F5E-CF1F-4D9A-9981-9E26A0A9EDB3}" destId="{6D8633B2-BD28-4DE6-8AFA-AD607AB48EFE}" srcOrd="0" destOrd="0" parTransId="{ACD7B68C-4BF7-47AC-97CD-E482ABB7706F}" sibTransId="{A992B8EB-DF88-4C94-AD9A-A29F3627C46B}"/>
    <dgm:cxn modelId="{7B411645-2E03-481F-9BFC-06CD1F7908A5}" type="presOf" srcId="{BFBA9DD0-1555-415E-A27E-81560165D21E}" destId="{B5C66895-623B-4C39-936A-7DEA9937C4DC}" srcOrd="0" destOrd="0" presId="urn:microsoft.com/office/officeart/2005/8/layout/vList2"/>
    <dgm:cxn modelId="{A9302D7A-10E0-44BE-979E-F25F1F63032A}" srcId="{19F00F5E-CF1F-4D9A-9981-9E26A0A9EDB3}" destId="{B7215D5E-3FB1-4009-B1D3-DD80FBCE4F52}" srcOrd="5" destOrd="0" parTransId="{7319E1EE-D102-4EF1-A1E0-B4C9B2A4F90D}" sibTransId="{0EF34880-3294-43D7-987D-3EFB55BE79AB}"/>
    <dgm:cxn modelId="{3626435A-36BB-4FCA-99E1-58CBD6A0767E}" type="presOf" srcId="{E7430984-7BB7-42A9-9E9A-562C2439EC89}" destId="{46CE4B6D-CD6D-47DA-A634-CCCA3D47A612}" srcOrd="0" destOrd="0" presId="urn:microsoft.com/office/officeart/2005/8/layout/vList2"/>
    <dgm:cxn modelId="{34EC69A8-D0DB-4A0F-8C08-CA1F0152EF36}" type="presOf" srcId="{6D8633B2-BD28-4DE6-8AFA-AD607AB48EFE}" destId="{34A62276-6B4C-4527-846A-4A42376E5626}" srcOrd="0" destOrd="0" presId="urn:microsoft.com/office/officeart/2005/8/layout/vList2"/>
    <dgm:cxn modelId="{E7283FDD-185A-46CC-9E35-8F038606AEB4}" srcId="{19F00F5E-CF1F-4D9A-9981-9E26A0A9EDB3}" destId="{BFBA9DD0-1555-415E-A27E-81560165D21E}" srcOrd="2" destOrd="0" parTransId="{5F0B2A75-D556-483D-80D5-D4CA5A3CD6EC}" sibTransId="{B9BC8981-B168-4BAB-ABD5-A7D898C4830C}"/>
    <dgm:cxn modelId="{0907D6EB-E404-4A46-BEFB-550FA878992C}" type="presOf" srcId="{B7215D5E-3FB1-4009-B1D3-DD80FBCE4F52}" destId="{AF5170F6-2B8E-4B25-97D8-F08529A98585}" srcOrd="0" destOrd="0" presId="urn:microsoft.com/office/officeart/2005/8/layout/vList2"/>
    <dgm:cxn modelId="{A976E2F1-9DC1-4155-BAFA-69C6241B27B1}" type="presOf" srcId="{19F00F5E-CF1F-4D9A-9981-9E26A0A9EDB3}" destId="{78351951-B363-4DE2-B26C-720F96EED42A}" srcOrd="0" destOrd="0" presId="urn:microsoft.com/office/officeart/2005/8/layout/vList2"/>
    <dgm:cxn modelId="{3C8431FC-1825-484D-A634-5374E8FED28B}" type="presOf" srcId="{A6ED4DF2-8258-414B-8F0D-4A488656CB28}" destId="{97EB1A2D-A809-40E9-81A6-508B0E8CA600}" srcOrd="0" destOrd="0" presId="urn:microsoft.com/office/officeart/2005/8/layout/vList2"/>
    <dgm:cxn modelId="{2465E5FE-A7BA-4E06-B08C-D9BB9788902C}" srcId="{19F00F5E-CF1F-4D9A-9981-9E26A0A9EDB3}" destId="{BDF5A389-1389-4D54-AD91-D7288665FC19}" srcOrd="4" destOrd="0" parTransId="{36E2C508-90D9-4408-8CBA-904886588CAE}" sibTransId="{9E00118E-2891-464A-BC70-74C6DEB82D60}"/>
    <dgm:cxn modelId="{263BC1FD-7C63-4CCE-B64F-6B0F640C34E6}" type="presParOf" srcId="{78351951-B363-4DE2-B26C-720F96EED42A}" destId="{34A62276-6B4C-4527-846A-4A42376E5626}" srcOrd="0" destOrd="0" presId="urn:microsoft.com/office/officeart/2005/8/layout/vList2"/>
    <dgm:cxn modelId="{D602EA25-12A0-4254-903F-41E5A712B2BF}" type="presParOf" srcId="{78351951-B363-4DE2-B26C-720F96EED42A}" destId="{E6FAC1F0-7C2A-4446-89EA-B67FD035C1AA}" srcOrd="1" destOrd="0" presId="urn:microsoft.com/office/officeart/2005/8/layout/vList2"/>
    <dgm:cxn modelId="{FA0FFA4B-F5DF-4C01-8ECC-C70D1D4A66BB}" type="presParOf" srcId="{78351951-B363-4DE2-B26C-720F96EED42A}" destId="{97EB1A2D-A809-40E9-81A6-508B0E8CA600}" srcOrd="2" destOrd="0" presId="urn:microsoft.com/office/officeart/2005/8/layout/vList2"/>
    <dgm:cxn modelId="{45E973D1-A984-48EA-B436-14527569E070}" type="presParOf" srcId="{78351951-B363-4DE2-B26C-720F96EED42A}" destId="{2A11960A-93E2-4A59-91D9-6C9F6E566F4C}" srcOrd="3" destOrd="0" presId="urn:microsoft.com/office/officeart/2005/8/layout/vList2"/>
    <dgm:cxn modelId="{F08B49A9-6819-499A-9E5B-0B3E3FEED6BF}" type="presParOf" srcId="{78351951-B363-4DE2-B26C-720F96EED42A}" destId="{B5C66895-623B-4C39-936A-7DEA9937C4DC}" srcOrd="4" destOrd="0" presId="urn:microsoft.com/office/officeart/2005/8/layout/vList2"/>
    <dgm:cxn modelId="{ACBDB30E-CE90-4D29-BDD4-0A499C7667FB}" type="presParOf" srcId="{78351951-B363-4DE2-B26C-720F96EED42A}" destId="{3B30738E-3756-4F9D-867D-B28A49954450}" srcOrd="5" destOrd="0" presId="urn:microsoft.com/office/officeart/2005/8/layout/vList2"/>
    <dgm:cxn modelId="{5FDC804C-1819-401D-8D7E-F8AA4EC40408}" type="presParOf" srcId="{78351951-B363-4DE2-B26C-720F96EED42A}" destId="{46CE4B6D-CD6D-47DA-A634-CCCA3D47A612}" srcOrd="6" destOrd="0" presId="urn:microsoft.com/office/officeart/2005/8/layout/vList2"/>
    <dgm:cxn modelId="{FE90FC42-7994-43A5-84B5-336B7B7957AB}" type="presParOf" srcId="{78351951-B363-4DE2-B26C-720F96EED42A}" destId="{0863F0C1-E669-4B9B-83F0-D0A63A7867C7}" srcOrd="7" destOrd="0" presId="urn:microsoft.com/office/officeart/2005/8/layout/vList2"/>
    <dgm:cxn modelId="{874569E6-3172-48F4-9312-EBF609855AAD}" type="presParOf" srcId="{78351951-B363-4DE2-B26C-720F96EED42A}" destId="{4CF1AC3B-9B19-4B7F-8AA9-646CBEADA53F}" srcOrd="8" destOrd="0" presId="urn:microsoft.com/office/officeart/2005/8/layout/vList2"/>
    <dgm:cxn modelId="{1E6AA268-4284-48A5-A837-A33FDF36156A}" type="presParOf" srcId="{78351951-B363-4DE2-B26C-720F96EED42A}" destId="{E8C16B28-93FB-454D-A444-1DBFA2EFE6FC}" srcOrd="9" destOrd="0" presId="urn:microsoft.com/office/officeart/2005/8/layout/vList2"/>
    <dgm:cxn modelId="{99AD9FA3-9BEF-42D3-A1CE-980B85402949}" type="presParOf" srcId="{78351951-B363-4DE2-B26C-720F96EED42A}" destId="{AF5170F6-2B8E-4B25-97D8-F08529A985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47080"/>
          <a:ext cx="7931880" cy="72152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引言</a:t>
          </a:r>
        </a:p>
      </dsp:txBody>
      <dsp:txXfrm>
        <a:off x="35222" y="82302"/>
        <a:ext cx="7861436" cy="651080"/>
      </dsp:txXfrm>
    </dsp:sp>
    <dsp:sp modelId="{97EB1A2D-A809-40E9-81A6-508B0E8CA600}">
      <dsp:nvSpPr>
        <dsp:cNvPr id="0" name=""/>
        <dsp:cNvSpPr/>
      </dsp:nvSpPr>
      <dsp:spPr>
        <a:xfrm>
          <a:off x="0" y="834845"/>
          <a:ext cx="7931880" cy="721524"/>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資安威脅趨勢</a:t>
          </a:r>
        </a:p>
      </dsp:txBody>
      <dsp:txXfrm>
        <a:off x="35222" y="870067"/>
        <a:ext cx="7861436" cy="651080"/>
      </dsp:txXfrm>
    </dsp:sp>
    <dsp:sp modelId="{B5C66895-623B-4C39-936A-7DEA9937C4DC}">
      <dsp:nvSpPr>
        <dsp:cNvPr id="0" name=""/>
        <dsp:cNvSpPr/>
      </dsp:nvSpPr>
      <dsp:spPr>
        <a:xfrm>
          <a:off x="0" y="1622609"/>
          <a:ext cx="7931880" cy="721524"/>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網路勒索之年</a:t>
          </a:r>
          <a:endParaRPr lang="zh-TW" sz="2300" b="1" i="0" kern="1200" dirty="0">
            <a:effectLst>
              <a:outerShdw blurRad="38100" dist="38100" dir="2700000" algn="tl">
                <a:srgbClr val="000000">
                  <a:alpha val="43137"/>
                </a:srgbClr>
              </a:outerShdw>
            </a:effectLst>
            <a:latin typeface="+mn-ea"/>
            <a:ea typeface="+mn-ea"/>
          </a:endParaRPr>
        </a:p>
      </dsp:txBody>
      <dsp:txXfrm>
        <a:off x="35222" y="1657831"/>
        <a:ext cx="7861436" cy="651080"/>
      </dsp:txXfrm>
    </dsp:sp>
    <dsp:sp modelId="{46CE4B6D-CD6D-47DA-A634-CCCA3D47A612}">
      <dsp:nvSpPr>
        <dsp:cNvPr id="0" name=""/>
        <dsp:cNvSpPr/>
      </dsp:nvSpPr>
      <dsp:spPr>
        <a:xfrm>
          <a:off x="0" y="2410374"/>
          <a:ext cx="7931880" cy="721524"/>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案例分享</a:t>
          </a:r>
          <a:endParaRPr lang="zh-TW" sz="2300" b="1" i="0" kern="1200" dirty="0">
            <a:effectLst>
              <a:outerShdw blurRad="38100" dist="38100" dir="2700000" algn="tl">
                <a:srgbClr val="000000">
                  <a:alpha val="43137"/>
                </a:srgbClr>
              </a:outerShdw>
            </a:effectLst>
            <a:latin typeface="+mn-ea"/>
            <a:ea typeface="+mn-ea"/>
          </a:endParaRPr>
        </a:p>
      </dsp:txBody>
      <dsp:txXfrm>
        <a:off x="35222" y="2445596"/>
        <a:ext cx="7861436" cy="651080"/>
      </dsp:txXfrm>
    </dsp:sp>
    <dsp:sp modelId="{4CF1AC3B-9B19-4B7F-8AA9-646CBEADA53F}">
      <dsp:nvSpPr>
        <dsp:cNvPr id="0" name=""/>
        <dsp:cNvSpPr/>
      </dsp:nvSpPr>
      <dsp:spPr>
        <a:xfrm>
          <a:off x="0" y="3198138"/>
          <a:ext cx="7931880" cy="721524"/>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如何因應與面對</a:t>
          </a:r>
          <a:endParaRPr lang="zh-TW" sz="2300" b="1" i="0" kern="1200" dirty="0">
            <a:effectLst>
              <a:outerShdw blurRad="38100" dist="38100" dir="2700000" algn="tl">
                <a:srgbClr val="000000">
                  <a:alpha val="43137"/>
                </a:srgbClr>
              </a:outerShdw>
            </a:effectLst>
            <a:latin typeface="+mn-ea"/>
            <a:ea typeface="+mn-ea"/>
          </a:endParaRPr>
        </a:p>
      </dsp:txBody>
      <dsp:txXfrm>
        <a:off x="35222" y="3233360"/>
        <a:ext cx="7861436" cy="651080"/>
      </dsp:txXfrm>
    </dsp:sp>
    <dsp:sp modelId="{AF5170F6-2B8E-4B25-97D8-F08529A98585}">
      <dsp:nvSpPr>
        <dsp:cNvPr id="0" name=""/>
        <dsp:cNvSpPr/>
      </dsp:nvSpPr>
      <dsp:spPr>
        <a:xfrm>
          <a:off x="0" y="3985902"/>
          <a:ext cx="7931880" cy="721524"/>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altLang="zh-TW" sz="2300" b="1" i="0" kern="1200" dirty="0">
              <a:effectLst>
                <a:outerShdw blurRad="38100" dist="38100" dir="2700000" algn="tl">
                  <a:srgbClr val="000000">
                    <a:alpha val="43137"/>
                  </a:srgbClr>
                </a:outerShdw>
              </a:effectLst>
              <a:latin typeface="+mn-ea"/>
              <a:ea typeface="+mn-ea"/>
            </a:rPr>
            <a:t>Q&amp;A</a:t>
          </a:r>
          <a:endParaRPr lang="zh-TW" sz="2300" b="1" i="0" kern="1200" dirty="0">
            <a:effectLst>
              <a:outerShdw blurRad="38100" dist="38100" dir="2700000" algn="tl">
                <a:srgbClr val="000000">
                  <a:alpha val="43137"/>
                </a:srgbClr>
              </a:outerShdw>
            </a:effectLst>
            <a:latin typeface="+mn-ea"/>
            <a:ea typeface="+mn-ea"/>
          </a:endParaRPr>
        </a:p>
      </dsp:txBody>
      <dsp:txXfrm>
        <a:off x="35222" y="4021124"/>
        <a:ext cx="7861436" cy="651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76550"/>
          <a:ext cx="7931880" cy="564671"/>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引言</a:t>
          </a:r>
        </a:p>
      </dsp:txBody>
      <dsp:txXfrm>
        <a:off x="27565" y="104115"/>
        <a:ext cx="7876750" cy="509541"/>
      </dsp:txXfrm>
    </dsp:sp>
    <dsp:sp modelId="{97EB1A2D-A809-40E9-81A6-508B0E8CA600}">
      <dsp:nvSpPr>
        <dsp:cNvPr id="0" name=""/>
        <dsp:cNvSpPr/>
      </dsp:nvSpPr>
      <dsp:spPr>
        <a:xfrm>
          <a:off x="0" y="693061"/>
          <a:ext cx="7931880" cy="564671"/>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資安威脅趨勢</a:t>
          </a:r>
        </a:p>
      </dsp:txBody>
      <dsp:txXfrm>
        <a:off x="27565" y="720626"/>
        <a:ext cx="7876750" cy="509541"/>
      </dsp:txXfrm>
    </dsp:sp>
    <dsp:sp modelId="{75157308-5F81-44CB-AA7B-5618DCE6DE42}">
      <dsp:nvSpPr>
        <dsp:cNvPr id="0" name=""/>
        <dsp:cNvSpPr/>
      </dsp:nvSpPr>
      <dsp:spPr>
        <a:xfrm>
          <a:off x="0" y="1257732"/>
          <a:ext cx="7931880" cy="100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3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資料外洩助長攻擊和勒索</a:t>
          </a:r>
          <a:endParaRPr lang="zh-TW" altLang="en-US" sz="1400" b="1" i="0" u="none" kern="1200" dirty="0">
            <a:solidFill>
              <a:srgbClr val="000000"/>
            </a:solidFill>
            <a:effectLst>
              <a:outerShdw blurRad="38100" dist="38100" dir="2700000" algn="tl">
                <a:srgbClr val="000000">
                  <a:alpha val="43137"/>
                </a:srgbClr>
              </a:outerShdw>
            </a:effectLst>
            <a:latin typeface="+mn-ea"/>
            <a:ea typeface="+mn-ea"/>
          </a:endParaRPr>
        </a:p>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潛藏的禍害</a:t>
          </a:r>
        </a:p>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未來的隱憂</a:t>
          </a:r>
          <a:r>
            <a:rPr lang="en-US" altLang="zh-TW" sz="1400" b="1" u="none" kern="1200" dirty="0">
              <a:solidFill>
                <a:srgbClr val="000000"/>
              </a:solidFill>
              <a:effectLst/>
              <a:latin typeface="微軟正黑體" pitchFamily="34" charset="-120"/>
              <a:ea typeface="微軟正黑體" pitchFamily="34" charset="-120"/>
            </a:rPr>
            <a:t> - IOT</a:t>
          </a:r>
          <a:r>
            <a:rPr lang="zh-TW" altLang="en-US" sz="1400" b="1" u="none" kern="1200" dirty="0">
              <a:solidFill>
                <a:srgbClr val="000000"/>
              </a:solidFill>
              <a:effectLst/>
              <a:latin typeface="微軟正黑體" pitchFamily="34" charset="-120"/>
              <a:ea typeface="微軟正黑體" pitchFamily="34" charset="-120"/>
            </a:rPr>
            <a:t> </a:t>
          </a:r>
          <a:r>
            <a:rPr lang="en-US" altLang="zh-TW" sz="1400" b="1" u="none" kern="1200" dirty="0">
              <a:solidFill>
                <a:srgbClr val="000000"/>
              </a:solidFill>
              <a:effectLst/>
              <a:latin typeface="微軟正黑體" pitchFamily="34" charset="-120"/>
              <a:ea typeface="微軟正黑體" pitchFamily="34" charset="-120"/>
            </a:rPr>
            <a:t>Security</a:t>
          </a:r>
          <a:endParaRPr lang="zh-TW" sz="1400" b="1" u="none" kern="1200" dirty="0">
            <a:solidFill>
              <a:srgbClr val="000000"/>
            </a:solidFill>
            <a:effectLst/>
            <a:latin typeface="微軟正黑體" pitchFamily="34" charset="-120"/>
            <a:ea typeface="微軟正黑體" pitchFamily="34" charset="-120"/>
          </a:endParaRPr>
        </a:p>
      </dsp:txBody>
      <dsp:txXfrm>
        <a:off x="0" y="1257732"/>
        <a:ext cx="7931880" cy="1006020"/>
      </dsp:txXfrm>
    </dsp:sp>
    <dsp:sp modelId="{B5C66895-623B-4C39-936A-7DEA9937C4DC}">
      <dsp:nvSpPr>
        <dsp:cNvPr id="0" name=""/>
        <dsp:cNvSpPr/>
      </dsp:nvSpPr>
      <dsp:spPr>
        <a:xfrm>
          <a:off x="0" y="2263752"/>
          <a:ext cx="7931880" cy="564671"/>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網路勒索之年</a:t>
          </a:r>
        </a:p>
      </dsp:txBody>
      <dsp:txXfrm>
        <a:off x="27565" y="2291317"/>
        <a:ext cx="7876750" cy="509541"/>
      </dsp:txXfrm>
    </dsp:sp>
    <dsp:sp modelId="{46CE4B6D-CD6D-47DA-A634-CCCA3D47A612}">
      <dsp:nvSpPr>
        <dsp:cNvPr id="0" name=""/>
        <dsp:cNvSpPr/>
      </dsp:nvSpPr>
      <dsp:spPr>
        <a:xfrm>
          <a:off x="0" y="2880264"/>
          <a:ext cx="7931880" cy="564671"/>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案例分享</a:t>
          </a:r>
        </a:p>
      </dsp:txBody>
      <dsp:txXfrm>
        <a:off x="27565" y="2907829"/>
        <a:ext cx="7876750" cy="509541"/>
      </dsp:txXfrm>
    </dsp:sp>
    <dsp:sp modelId="{4CF1AC3B-9B19-4B7F-8AA9-646CBEADA53F}">
      <dsp:nvSpPr>
        <dsp:cNvPr id="0" name=""/>
        <dsp:cNvSpPr/>
      </dsp:nvSpPr>
      <dsp:spPr>
        <a:xfrm>
          <a:off x="0" y="3496775"/>
          <a:ext cx="7931880" cy="564671"/>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如何因應與面對</a:t>
          </a:r>
        </a:p>
      </dsp:txBody>
      <dsp:txXfrm>
        <a:off x="27565" y="3524340"/>
        <a:ext cx="7876750" cy="509541"/>
      </dsp:txXfrm>
    </dsp:sp>
    <dsp:sp modelId="{AF5170F6-2B8E-4B25-97D8-F08529A98585}">
      <dsp:nvSpPr>
        <dsp:cNvPr id="0" name=""/>
        <dsp:cNvSpPr/>
      </dsp:nvSpPr>
      <dsp:spPr>
        <a:xfrm>
          <a:off x="0" y="4113286"/>
          <a:ext cx="7931880" cy="564671"/>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altLang="zh-TW" sz="1800" b="1" i="0" kern="1200" dirty="0">
              <a:effectLst>
                <a:outerShdw blurRad="38100" dist="38100" dir="2700000" algn="tl">
                  <a:srgbClr val="000000">
                    <a:alpha val="43137"/>
                  </a:srgbClr>
                </a:outerShdw>
              </a:effectLst>
              <a:latin typeface="+mn-ea"/>
              <a:ea typeface="+mn-ea"/>
            </a:rPr>
            <a:t>Q&amp;A</a:t>
          </a:r>
          <a:endParaRPr lang="zh-TW" sz="1800" b="1" i="0" kern="1200" dirty="0">
            <a:effectLst>
              <a:outerShdw blurRad="38100" dist="38100" dir="2700000" algn="tl">
                <a:srgbClr val="000000">
                  <a:alpha val="43137"/>
                </a:srgbClr>
              </a:outerShdw>
            </a:effectLst>
            <a:latin typeface="+mn-ea"/>
            <a:ea typeface="+mn-ea"/>
          </a:endParaRPr>
        </a:p>
      </dsp:txBody>
      <dsp:txXfrm>
        <a:off x="27565" y="4140851"/>
        <a:ext cx="7876750" cy="509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76550"/>
          <a:ext cx="7931880" cy="564671"/>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引言</a:t>
          </a:r>
        </a:p>
      </dsp:txBody>
      <dsp:txXfrm>
        <a:off x="27565" y="104115"/>
        <a:ext cx="7876750" cy="509541"/>
      </dsp:txXfrm>
    </dsp:sp>
    <dsp:sp modelId="{97EB1A2D-A809-40E9-81A6-508B0E8CA600}">
      <dsp:nvSpPr>
        <dsp:cNvPr id="0" name=""/>
        <dsp:cNvSpPr/>
      </dsp:nvSpPr>
      <dsp:spPr>
        <a:xfrm>
          <a:off x="0" y="693061"/>
          <a:ext cx="7931880" cy="564671"/>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資安威脅趨勢</a:t>
          </a:r>
        </a:p>
      </dsp:txBody>
      <dsp:txXfrm>
        <a:off x="27565" y="720626"/>
        <a:ext cx="7876750" cy="509541"/>
      </dsp:txXfrm>
    </dsp:sp>
    <dsp:sp modelId="{75157308-5F81-44CB-AA7B-5618DCE6DE42}">
      <dsp:nvSpPr>
        <dsp:cNvPr id="0" name=""/>
        <dsp:cNvSpPr/>
      </dsp:nvSpPr>
      <dsp:spPr>
        <a:xfrm>
          <a:off x="0" y="1257732"/>
          <a:ext cx="7931880" cy="100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3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資料外洩助長攻擊和勒索</a:t>
          </a:r>
          <a:endParaRPr lang="zh-TW" altLang="en-US" sz="1400" b="1" i="0" u="none" kern="1200" dirty="0">
            <a:solidFill>
              <a:srgbClr val="000000"/>
            </a:solidFill>
            <a:effectLst>
              <a:outerShdw blurRad="38100" dist="38100" dir="2700000" algn="tl">
                <a:srgbClr val="000000">
                  <a:alpha val="43137"/>
                </a:srgbClr>
              </a:outerShdw>
            </a:effectLst>
            <a:latin typeface="+mn-ea"/>
            <a:ea typeface="+mn-ea"/>
          </a:endParaRPr>
        </a:p>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潛藏的禍害</a:t>
          </a:r>
        </a:p>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未來的隱憂</a:t>
          </a:r>
          <a:r>
            <a:rPr lang="en-US" altLang="zh-TW" sz="1400" b="1" u="none" kern="1200" dirty="0">
              <a:solidFill>
                <a:srgbClr val="000000"/>
              </a:solidFill>
              <a:effectLst/>
              <a:latin typeface="微軟正黑體" pitchFamily="34" charset="-120"/>
              <a:ea typeface="微軟正黑體" pitchFamily="34" charset="-120"/>
            </a:rPr>
            <a:t> - IOT</a:t>
          </a:r>
          <a:r>
            <a:rPr lang="zh-TW" altLang="en-US" sz="1400" b="1" u="none" kern="1200" dirty="0">
              <a:solidFill>
                <a:srgbClr val="000000"/>
              </a:solidFill>
              <a:effectLst/>
              <a:latin typeface="微軟正黑體" pitchFamily="34" charset="-120"/>
              <a:ea typeface="微軟正黑體" pitchFamily="34" charset="-120"/>
            </a:rPr>
            <a:t> </a:t>
          </a:r>
          <a:r>
            <a:rPr lang="en-US" altLang="zh-TW" sz="1400" b="1" u="none" kern="1200" dirty="0">
              <a:solidFill>
                <a:srgbClr val="000000"/>
              </a:solidFill>
              <a:effectLst/>
              <a:latin typeface="微軟正黑體" pitchFamily="34" charset="-120"/>
              <a:ea typeface="微軟正黑體" pitchFamily="34" charset="-120"/>
            </a:rPr>
            <a:t>Security</a:t>
          </a:r>
          <a:endParaRPr lang="zh-TW" sz="1400" b="1" u="none" kern="1200" dirty="0">
            <a:solidFill>
              <a:srgbClr val="000000"/>
            </a:solidFill>
            <a:effectLst/>
            <a:latin typeface="微軟正黑體" pitchFamily="34" charset="-120"/>
            <a:ea typeface="微軟正黑體" pitchFamily="34" charset="-120"/>
          </a:endParaRPr>
        </a:p>
      </dsp:txBody>
      <dsp:txXfrm>
        <a:off x="0" y="1257732"/>
        <a:ext cx="7931880" cy="1006020"/>
      </dsp:txXfrm>
    </dsp:sp>
    <dsp:sp modelId="{B5C66895-623B-4C39-936A-7DEA9937C4DC}">
      <dsp:nvSpPr>
        <dsp:cNvPr id="0" name=""/>
        <dsp:cNvSpPr/>
      </dsp:nvSpPr>
      <dsp:spPr>
        <a:xfrm>
          <a:off x="0" y="2263752"/>
          <a:ext cx="7931880" cy="564671"/>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網路勒索之年</a:t>
          </a:r>
        </a:p>
      </dsp:txBody>
      <dsp:txXfrm>
        <a:off x="27565" y="2291317"/>
        <a:ext cx="7876750" cy="509541"/>
      </dsp:txXfrm>
    </dsp:sp>
    <dsp:sp modelId="{46CE4B6D-CD6D-47DA-A634-CCCA3D47A612}">
      <dsp:nvSpPr>
        <dsp:cNvPr id="0" name=""/>
        <dsp:cNvSpPr/>
      </dsp:nvSpPr>
      <dsp:spPr>
        <a:xfrm>
          <a:off x="0" y="2880264"/>
          <a:ext cx="7931880" cy="564671"/>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案例分享</a:t>
          </a:r>
        </a:p>
      </dsp:txBody>
      <dsp:txXfrm>
        <a:off x="27565" y="2907829"/>
        <a:ext cx="7876750" cy="509541"/>
      </dsp:txXfrm>
    </dsp:sp>
    <dsp:sp modelId="{4CF1AC3B-9B19-4B7F-8AA9-646CBEADA53F}">
      <dsp:nvSpPr>
        <dsp:cNvPr id="0" name=""/>
        <dsp:cNvSpPr/>
      </dsp:nvSpPr>
      <dsp:spPr>
        <a:xfrm>
          <a:off x="0" y="3496775"/>
          <a:ext cx="7931880" cy="564671"/>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如何因應與面對</a:t>
          </a:r>
        </a:p>
      </dsp:txBody>
      <dsp:txXfrm>
        <a:off x="27565" y="3524340"/>
        <a:ext cx="7876750" cy="509541"/>
      </dsp:txXfrm>
    </dsp:sp>
    <dsp:sp modelId="{AF5170F6-2B8E-4B25-97D8-F08529A98585}">
      <dsp:nvSpPr>
        <dsp:cNvPr id="0" name=""/>
        <dsp:cNvSpPr/>
      </dsp:nvSpPr>
      <dsp:spPr>
        <a:xfrm>
          <a:off x="0" y="4113286"/>
          <a:ext cx="7931880" cy="564671"/>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altLang="zh-TW" sz="1800" b="1" i="0" kern="1200" dirty="0">
              <a:effectLst>
                <a:outerShdw blurRad="38100" dist="38100" dir="2700000" algn="tl">
                  <a:srgbClr val="000000">
                    <a:alpha val="43137"/>
                  </a:srgbClr>
                </a:outerShdw>
              </a:effectLst>
              <a:latin typeface="+mn-ea"/>
              <a:ea typeface="+mn-ea"/>
            </a:rPr>
            <a:t>Q&amp;A</a:t>
          </a:r>
          <a:endParaRPr lang="zh-TW" sz="1800" b="1" i="0" kern="1200" dirty="0">
            <a:effectLst>
              <a:outerShdw blurRad="38100" dist="38100" dir="2700000" algn="tl">
                <a:srgbClr val="000000">
                  <a:alpha val="43137"/>
                </a:srgbClr>
              </a:outerShdw>
            </a:effectLst>
            <a:latin typeface="+mn-ea"/>
            <a:ea typeface="+mn-ea"/>
          </a:endParaRPr>
        </a:p>
      </dsp:txBody>
      <dsp:txXfrm>
        <a:off x="27565" y="4140851"/>
        <a:ext cx="7876750" cy="5095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76550"/>
          <a:ext cx="7931880" cy="564671"/>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引言</a:t>
          </a:r>
        </a:p>
      </dsp:txBody>
      <dsp:txXfrm>
        <a:off x="27565" y="104115"/>
        <a:ext cx="7876750" cy="509541"/>
      </dsp:txXfrm>
    </dsp:sp>
    <dsp:sp modelId="{97EB1A2D-A809-40E9-81A6-508B0E8CA600}">
      <dsp:nvSpPr>
        <dsp:cNvPr id="0" name=""/>
        <dsp:cNvSpPr/>
      </dsp:nvSpPr>
      <dsp:spPr>
        <a:xfrm>
          <a:off x="0" y="693061"/>
          <a:ext cx="7931880" cy="564671"/>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資安威脅趨勢</a:t>
          </a:r>
        </a:p>
      </dsp:txBody>
      <dsp:txXfrm>
        <a:off x="27565" y="720626"/>
        <a:ext cx="7876750" cy="509541"/>
      </dsp:txXfrm>
    </dsp:sp>
    <dsp:sp modelId="{75157308-5F81-44CB-AA7B-5618DCE6DE42}">
      <dsp:nvSpPr>
        <dsp:cNvPr id="0" name=""/>
        <dsp:cNvSpPr/>
      </dsp:nvSpPr>
      <dsp:spPr>
        <a:xfrm>
          <a:off x="0" y="1257732"/>
          <a:ext cx="7931880" cy="100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3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資料外洩助長攻擊和勒索</a:t>
          </a:r>
          <a:endParaRPr lang="zh-TW" altLang="en-US" sz="1400" b="1" i="0" u="none" kern="1200" dirty="0">
            <a:solidFill>
              <a:srgbClr val="000000"/>
            </a:solidFill>
            <a:effectLst>
              <a:outerShdw blurRad="38100" dist="38100" dir="2700000" algn="tl">
                <a:srgbClr val="000000">
                  <a:alpha val="43137"/>
                </a:srgbClr>
              </a:outerShdw>
            </a:effectLst>
            <a:latin typeface="+mn-ea"/>
            <a:ea typeface="+mn-ea"/>
          </a:endParaRPr>
        </a:p>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潛藏的禍害</a:t>
          </a:r>
        </a:p>
        <a:p>
          <a:pPr marL="114300" lvl="1" indent="-114300" algn="l" defTabSz="622300" rtl="0">
            <a:lnSpc>
              <a:spcPct val="90000"/>
            </a:lnSpc>
            <a:spcBef>
              <a:spcPct val="0"/>
            </a:spcBef>
            <a:spcAft>
              <a:spcPct val="20000"/>
            </a:spcAft>
            <a:buChar char="•"/>
          </a:pPr>
          <a:r>
            <a:rPr lang="zh-TW" altLang="en-US" sz="1400" b="1" u="none" kern="1200" dirty="0">
              <a:solidFill>
                <a:srgbClr val="000000"/>
              </a:solidFill>
              <a:effectLst/>
              <a:latin typeface="微軟正黑體" pitchFamily="34" charset="-120"/>
              <a:ea typeface="微軟正黑體" pitchFamily="34" charset="-120"/>
            </a:rPr>
            <a:t>未來的隱憂</a:t>
          </a:r>
          <a:r>
            <a:rPr lang="en-US" altLang="zh-TW" sz="1400" b="1" u="none" kern="1200" dirty="0">
              <a:solidFill>
                <a:srgbClr val="000000"/>
              </a:solidFill>
              <a:effectLst/>
              <a:latin typeface="微軟正黑體" pitchFamily="34" charset="-120"/>
              <a:ea typeface="微軟正黑體" pitchFamily="34" charset="-120"/>
            </a:rPr>
            <a:t> - IOT</a:t>
          </a:r>
          <a:r>
            <a:rPr lang="zh-TW" altLang="en-US" sz="1400" b="1" u="none" kern="1200" dirty="0">
              <a:solidFill>
                <a:srgbClr val="000000"/>
              </a:solidFill>
              <a:effectLst/>
              <a:latin typeface="微軟正黑體" pitchFamily="34" charset="-120"/>
              <a:ea typeface="微軟正黑體" pitchFamily="34" charset="-120"/>
            </a:rPr>
            <a:t> </a:t>
          </a:r>
          <a:r>
            <a:rPr lang="en-US" altLang="zh-TW" sz="1400" b="1" u="none" kern="1200" dirty="0">
              <a:solidFill>
                <a:srgbClr val="000000"/>
              </a:solidFill>
              <a:effectLst/>
              <a:latin typeface="微軟正黑體" pitchFamily="34" charset="-120"/>
              <a:ea typeface="微軟正黑體" pitchFamily="34" charset="-120"/>
            </a:rPr>
            <a:t>Security</a:t>
          </a:r>
          <a:endParaRPr lang="zh-TW" sz="1400" b="1" u="none" kern="1200" dirty="0">
            <a:solidFill>
              <a:srgbClr val="000000"/>
            </a:solidFill>
            <a:effectLst/>
            <a:latin typeface="微軟正黑體" pitchFamily="34" charset="-120"/>
            <a:ea typeface="微軟正黑體" pitchFamily="34" charset="-120"/>
          </a:endParaRPr>
        </a:p>
      </dsp:txBody>
      <dsp:txXfrm>
        <a:off x="0" y="1257732"/>
        <a:ext cx="7931880" cy="1006020"/>
      </dsp:txXfrm>
    </dsp:sp>
    <dsp:sp modelId="{B5C66895-623B-4C39-936A-7DEA9937C4DC}">
      <dsp:nvSpPr>
        <dsp:cNvPr id="0" name=""/>
        <dsp:cNvSpPr/>
      </dsp:nvSpPr>
      <dsp:spPr>
        <a:xfrm>
          <a:off x="0" y="2263752"/>
          <a:ext cx="7931880" cy="564671"/>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網路勒索之年</a:t>
          </a:r>
        </a:p>
      </dsp:txBody>
      <dsp:txXfrm>
        <a:off x="27565" y="2291317"/>
        <a:ext cx="7876750" cy="509541"/>
      </dsp:txXfrm>
    </dsp:sp>
    <dsp:sp modelId="{46CE4B6D-CD6D-47DA-A634-CCCA3D47A612}">
      <dsp:nvSpPr>
        <dsp:cNvPr id="0" name=""/>
        <dsp:cNvSpPr/>
      </dsp:nvSpPr>
      <dsp:spPr>
        <a:xfrm>
          <a:off x="0" y="2880264"/>
          <a:ext cx="7931880" cy="564671"/>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案例分享</a:t>
          </a:r>
        </a:p>
      </dsp:txBody>
      <dsp:txXfrm>
        <a:off x="27565" y="2907829"/>
        <a:ext cx="7876750" cy="509541"/>
      </dsp:txXfrm>
    </dsp:sp>
    <dsp:sp modelId="{4CF1AC3B-9B19-4B7F-8AA9-646CBEADA53F}">
      <dsp:nvSpPr>
        <dsp:cNvPr id="0" name=""/>
        <dsp:cNvSpPr/>
      </dsp:nvSpPr>
      <dsp:spPr>
        <a:xfrm>
          <a:off x="0" y="3496775"/>
          <a:ext cx="7931880" cy="564671"/>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如何因應與面對</a:t>
          </a:r>
        </a:p>
      </dsp:txBody>
      <dsp:txXfrm>
        <a:off x="27565" y="3524340"/>
        <a:ext cx="7876750" cy="509541"/>
      </dsp:txXfrm>
    </dsp:sp>
    <dsp:sp modelId="{AF5170F6-2B8E-4B25-97D8-F08529A98585}">
      <dsp:nvSpPr>
        <dsp:cNvPr id="0" name=""/>
        <dsp:cNvSpPr/>
      </dsp:nvSpPr>
      <dsp:spPr>
        <a:xfrm>
          <a:off x="0" y="4113286"/>
          <a:ext cx="7931880" cy="564671"/>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altLang="zh-TW" sz="1800" b="1" i="0" kern="1200" dirty="0">
              <a:effectLst>
                <a:outerShdw blurRad="38100" dist="38100" dir="2700000" algn="tl">
                  <a:srgbClr val="000000">
                    <a:alpha val="43137"/>
                  </a:srgbClr>
                </a:outerShdw>
              </a:effectLst>
              <a:latin typeface="+mn-ea"/>
              <a:ea typeface="+mn-ea"/>
            </a:rPr>
            <a:t>Q&amp;A</a:t>
          </a:r>
          <a:endParaRPr lang="zh-TW" sz="1800" b="1" i="0" kern="1200" dirty="0">
            <a:effectLst>
              <a:outerShdw blurRad="38100" dist="38100" dir="2700000" algn="tl">
                <a:srgbClr val="000000">
                  <a:alpha val="43137"/>
                </a:srgbClr>
              </a:outerShdw>
            </a:effectLst>
            <a:latin typeface="+mn-ea"/>
            <a:ea typeface="+mn-ea"/>
          </a:endParaRPr>
        </a:p>
      </dsp:txBody>
      <dsp:txXfrm>
        <a:off x="27565" y="4140851"/>
        <a:ext cx="7876750" cy="5095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30681-8394-4E5D-BFA7-94AE2A269A70}">
      <dsp:nvSpPr>
        <dsp:cNvPr id="0" name=""/>
        <dsp:cNvSpPr/>
      </dsp:nvSpPr>
      <dsp:spPr>
        <a:xfrm>
          <a:off x="1022437" y="648377"/>
          <a:ext cx="1360312" cy="1360312"/>
        </a:xfrm>
        <a:prstGeom prst="ellipse">
          <a:avLst/>
        </a:prstGeom>
        <a:solidFill>
          <a:schemeClr val="dk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zh-CN" altLang="en-US" sz="6100" kern="1200" dirty="0"/>
        </a:p>
      </dsp:txBody>
      <dsp:txXfrm>
        <a:off x="1221650" y="847590"/>
        <a:ext cx="961886" cy="961886"/>
      </dsp:txXfrm>
    </dsp:sp>
    <dsp:sp modelId="{322FBEF6-C7BB-4DCD-9AA5-151CB69C8DE3}">
      <dsp:nvSpPr>
        <dsp:cNvPr id="0" name=""/>
        <dsp:cNvSpPr/>
      </dsp:nvSpPr>
      <dsp:spPr>
        <a:xfrm>
          <a:off x="1362515" y="103445"/>
          <a:ext cx="680156" cy="680156"/>
        </a:xfrm>
        <a:prstGeom prst="ellipse">
          <a:avLst/>
        </a:prstGeom>
        <a:solidFill>
          <a:schemeClr val="dk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t>帳號</a:t>
          </a:r>
          <a:br>
            <a:rPr lang="en-US" altLang="zh-TW" sz="1100" kern="1200" dirty="0"/>
          </a:br>
          <a:r>
            <a:rPr lang="zh-TW" altLang="en-US" sz="1100" kern="1200" dirty="0"/>
            <a:t>密碼</a:t>
          </a:r>
          <a:endParaRPr lang="zh-CN" altLang="en-US" sz="1100" kern="1200" dirty="0"/>
        </a:p>
      </dsp:txBody>
      <dsp:txXfrm>
        <a:off x="1462122" y="203052"/>
        <a:ext cx="480942" cy="480942"/>
      </dsp:txXfrm>
    </dsp:sp>
    <dsp:sp modelId="{AA7F3230-7522-4764-B325-CFFC90798CEC}">
      <dsp:nvSpPr>
        <dsp:cNvPr id="0" name=""/>
        <dsp:cNvSpPr/>
      </dsp:nvSpPr>
      <dsp:spPr>
        <a:xfrm>
          <a:off x="2128957" y="1430960"/>
          <a:ext cx="680156" cy="680156"/>
        </a:xfrm>
        <a:prstGeom prst="ellipse">
          <a:avLst/>
        </a:prstGeom>
        <a:solidFill>
          <a:schemeClr val="dk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t>傀儡</a:t>
          </a:r>
          <a:br>
            <a:rPr lang="en-US" altLang="zh-TW" sz="1100" kern="1200" dirty="0"/>
          </a:br>
          <a:r>
            <a:rPr lang="zh-TW" altLang="en-US" sz="1100" kern="1200" dirty="0"/>
            <a:t>跳板</a:t>
          </a:r>
          <a:endParaRPr lang="zh-CN" altLang="en-US" sz="1100" kern="1200" dirty="0"/>
        </a:p>
      </dsp:txBody>
      <dsp:txXfrm>
        <a:off x="2228564" y="1530567"/>
        <a:ext cx="480942" cy="480942"/>
      </dsp:txXfrm>
    </dsp:sp>
    <dsp:sp modelId="{532D4708-B33D-4F4F-9CD4-1867D0A3084F}">
      <dsp:nvSpPr>
        <dsp:cNvPr id="0" name=""/>
        <dsp:cNvSpPr/>
      </dsp:nvSpPr>
      <dsp:spPr>
        <a:xfrm>
          <a:off x="596074" y="1430960"/>
          <a:ext cx="680156" cy="680156"/>
        </a:xfrm>
        <a:prstGeom prst="ellipse">
          <a:avLst/>
        </a:prstGeom>
        <a:solidFill>
          <a:schemeClr val="dk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t>隱私 </a:t>
          </a:r>
          <a:endParaRPr lang="zh-CN" altLang="en-US" sz="1100" kern="1200" dirty="0"/>
        </a:p>
      </dsp:txBody>
      <dsp:txXfrm>
        <a:off x="695681" y="1530567"/>
        <a:ext cx="480942" cy="4809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5DF43-B77F-458C-A018-9B9379F1B49F}">
      <dsp:nvSpPr>
        <dsp:cNvPr id="0" name=""/>
        <dsp:cNvSpPr/>
      </dsp:nvSpPr>
      <dsp:spPr>
        <a:xfrm>
          <a:off x="1740940" y="1232398"/>
          <a:ext cx="947244" cy="94724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TW" altLang="en-US" sz="1500" kern="1200" dirty="0"/>
            <a:t>肉雞中盤商</a:t>
          </a:r>
        </a:p>
      </dsp:txBody>
      <dsp:txXfrm>
        <a:off x="1879661" y="1371119"/>
        <a:ext cx="669802" cy="669802"/>
      </dsp:txXfrm>
    </dsp:sp>
    <dsp:sp modelId="{18C54179-F98E-4E1F-BE94-095EB22444FF}">
      <dsp:nvSpPr>
        <dsp:cNvPr id="0" name=""/>
        <dsp:cNvSpPr/>
      </dsp:nvSpPr>
      <dsp:spPr>
        <a:xfrm rot="16200000">
          <a:off x="2114391" y="888035"/>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2144442" y="982499"/>
        <a:ext cx="140239" cy="193237"/>
      </dsp:txXfrm>
    </dsp:sp>
    <dsp:sp modelId="{7793448C-6200-4C33-BC65-7E5F5A7A29A3}">
      <dsp:nvSpPr>
        <dsp:cNvPr id="0" name=""/>
        <dsp:cNvSpPr/>
      </dsp:nvSpPr>
      <dsp:spPr>
        <a:xfrm>
          <a:off x="1788302" y="1875"/>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目標式攻擊</a:t>
          </a:r>
        </a:p>
      </dsp:txBody>
      <dsp:txXfrm>
        <a:off x="1913151" y="126724"/>
        <a:ext cx="602822" cy="602822"/>
      </dsp:txXfrm>
    </dsp:sp>
    <dsp:sp modelId="{F9703792-2B21-4711-BBC7-20D59CF6AA9A}">
      <dsp:nvSpPr>
        <dsp:cNvPr id="0" name=""/>
        <dsp:cNvSpPr/>
      </dsp:nvSpPr>
      <dsp:spPr>
        <a:xfrm rot="19285714">
          <a:off x="2628018" y="1135385"/>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2634574" y="1218534"/>
        <a:ext cx="140239" cy="193237"/>
      </dsp:txXfrm>
    </dsp:sp>
    <dsp:sp modelId="{46B36345-932E-4FBC-A6E6-3F5DB25BDEEE}">
      <dsp:nvSpPr>
        <dsp:cNvPr id="0" name=""/>
        <dsp:cNvSpPr/>
      </dsp:nvSpPr>
      <dsp:spPr>
        <a:xfrm>
          <a:off x="2787393" y="483012"/>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遊戲</a:t>
          </a:r>
          <a:br>
            <a:rPr lang="en-US" altLang="zh-TW" sz="1400" kern="1200" dirty="0"/>
          </a:br>
          <a:r>
            <a:rPr lang="zh-TW" altLang="en-US" sz="1400" kern="1200" dirty="0"/>
            <a:t>裝備</a:t>
          </a:r>
        </a:p>
      </dsp:txBody>
      <dsp:txXfrm>
        <a:off x="2912242" y="607861"/>
        <a:ext cx="602822" cy="602822"/>
      </dsp:txXfrm>
    </dsp:sp>
    <dsp:sp modelId="{5479FB48-1E11-49C0-9AB9-75D1576D5DA0}">
      <dsp:nvSpPr>
        <dsp:cNvPr id="0" name=""/>
        <dsp:cNvSpPr/>
      </dsp:nvSpPr>
      <dsp:spPr>
        <a:xfrm rot="771429">
          <a:off x="2754874" y="1691175"/>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2755627" y="1748901"/>
        <a:ext cx="140239" cy="193237"/>
      </dsp:txXfrm>
    </dsp:sp>
    <dsp:sp modelId="{B57DB8ED-8B4E-4D3B-A761-EAC88C9E761A}">
      <dsp:nvSpPr>
        <dsp:cNvPr id="0" name=""/>
        <dsp:cNvSpPr/>
      </dsp:nvSpPr>
      <dsp:spPr>
        <a:xfrm>
          <a:off x="3034149" y="1564117"/>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個人</a:t>
          </a:r>
          <a:br>
            <a:rPr lang="en-US" altLang="zh-TW" sz="1400" kern="1200" dirty="0"/>
          </a:br>
          <a:r>
            <a:rPr lang="zh-TW" altLang="en-US" sz="1400" kern="1200" dirty="0"/>
            <a:t>資料</a:t>
          </a:r>
        </a:p>
      </dsp:txBody>
      <dsp:txXfrm>
        <a:off x="3158998" y="1688966"/>
        <a:ext cx="602822" cy="602822"/>
      </dsp:txXfrm>
    </dsp:sp>
    <dsp:sp modelId="{D7BA472A-6F0F-40F2-84C0-1C2262ACD8F5}">
      <dsp:nvSpPr>
        <dsp:cNvPr id="0" name=""/>
        <dsp:cNvSpPr/>
      </dsp:nvSpPr>
      <dsp:spPr>
        <a:xfrm rot="3857143">
          <a:off x="2399433" y="2136884"/>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2416445" y="2174222"/>
        <a:ext cx="140239" cy="193237"/>
      </dsp:txXfrm>
    </dsp:sp>
    <dsp:sp modelId="{914F39F0-3EC9-4488-979E-AD8FA971D533}">
      <dsp:nvSpPr>
        <dsp:cNvPr id="0" name=""/>
        <dsp:cNvSpPr/>
      </dsp:nvSpPr>
      <dsp:spPr>
        <a:xfrm>
          <a:off x="2342756" y="2431096"/>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商業</a:t>
          </a:r>
          <a:br>
            <a:rPr lang="en-US" altLang="zh-TW" sz="1400" kern="1200" dirty="0"/>
          </a:br>
          <a:r>
            <a:rPr lang="zh-TW" altLang="en-US" sz="1400" kern="1200" dirty="0"/>
            <a:t>機密</a:t>
          </a:r>
        </a:p>
      </dsp:txBody>
      <dsp:txXfrm>
        <a:off x="2467605" y="2555945"/>
        <a:ext cx="602822" cy="602822"/>
      </dsp:txXfrm>
    </dsp:sp>
    <dsp:sp modelId="{08B5AD80-FD8E-42CD-BC56-7EEE86BECB3F}">
      <dsp:nvSpPr>
        <dsp:cNvPr id="0" name=""/>
        <dsp:cNvSpPr/>
      </dsp:nvSpPr>
      <dsp:spPr>
        <a:xfrm rot="6942857">
          <a:off x="1829349" y="2136884"/>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10800000">
        <a:off x="1872439" y="2174222"/>
        <a:ext cx="140239" cy="193237"/>
      </dsp:txXfrm>
    </dsp:sp>
    <dsp:sp modelId="{FDD197D1-6623-4210-9CD8-162C54B910A1}">
      <dsp:nvSpPr>
        <dsp:cNvPr id="0" name=""/>
        <dsp:cNvSpPr/>
      </dsp:nvSpPr>
      <dsp:spPr>
        <a:xfrm>
          <a:off x="1233848" y="2431096"/>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網站掛馬服務</a:t>
          </a:r>
        </a:p>
      </dsp:txBody>
      <dsp:txXfrm>
        <a:off x="1358697" y="2555945"/>
        <a:ext cx="602822" cy="602822"/>
      </dsp:txXfrm>
    </dsp:sp>
    <dsp:sp modelId="{2D510127-832C-4976-B9F3-F43A9698360E}">
      <dsp:nvSpPr>
        <dsp:cNvPr id="0" name=""/>
        <dsp:cNvSpPr/>
      </dsp:nvSpPr>
      <dsp:spPr>
        <a:xfrm rot="10028571">
          <a:off x="1473908" y="1691175"/>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10800000">
        <a:off x="1533257" y="1748901"/>
        <a:ext cx="140239" cy="193237"/>
      </dsp:txXfrm>
    </dsp:sp>
    <dsp:sp modelId="{9EE2B5F2-82CF-4B43-A11B-D073D846423F}">
      <dsp:nvSpPr>
        <dsp:cNvPr id="0" name=""/>
        <dsp:cNvSpPr/>
      </dsp:nvSpPr>
      <dsp:spPr>
        <a:xfrm>
          <a:off x="542455" y="1564117"/>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垃圾郵件服務</a:t>
          </a:r>
        </a:p>
      </dsp:txBody>
      <dsp:txXfrm>
        <a:off x="667304" y="1688966"/>
        <a:ext cx="602822" cy="602822"/>
      </dsp:txXfrm>
    </dsp:sp>
    <dsp:sp modelId="{2EF87B64-C773-4CBF-BB02-D079EBC063FB}">
      <dsp:nvSpPr>
        <dsp:cNvPr id="0" name=""/>
        <dsp:cNvSpPr/>
      </dsp:nvSpPr>
      <dsp:spPr>
        <a:xfrm rot="13114286">
          <a:off x="1600764" y="1135385"/>
          <a:ext cx="200341" cy="322063"/>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10800000">
        <a:off x="1654310" y="1218534"/>
        <a:ext cx="140239" cy="193237"/>
      </dsp:txXfrm>
    </dsp:sp>
    <dsp:sp modelId="{D870DFBF-9234-4B8D-91F5-A9B24DD6D272}">
      <dsp:nvSpPr>
        <dsp:cNvPr id="0" name=""/>
        <dsp:cNvSpPr/>
      </dsp:nvSpPr>
      <dsp:spPr>
        <a:xfrm>
          <a:off x="789211" y="483012"/>
          <a:ext cx="852520" cy="852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釣魚</a:t>
          </a:r>
          <a:br>
            <a:rPr lang="en-US" altLang="zh-TW" sz="1400" kern="1200" dirty="0"/>
          </a:br>
          <a:r>
            <a:rPr lang="zh-TW" altLang="en-US" sz="1400" kern="1200" dirty="0"/>
            <a:t>網站</a:t>
          </a:r>
        </a:p>
      </dsp:txBody>
      <dsp:txXfrm>
        <a:off x="914060" y="607861"/>
        <a:ext cx="602822" cy="6028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76550"/>
          <a:ext cx="7931880" cy="564671"/>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引言</a:t>
          </a:r>
        </a:p>
      </dsp:txBody>
      <dsp:txXfrm>
        <a:off x="27565" y="104115"/>
        <a:ext cx="7876750" cy="509541"/>
      </dsp:txXfrm>
    </dsp:sp>
    <dsp:sp modelId="{97EB1A2D-A809-40E9-81A6-508B0E8CA600}">
      <dsp:nvSpPr>
        <dsp:cNvPr id="0" name=""/>
        <dsp:cNvSpPr/>
      </dsp:nvSpPr>
      <dsp:spPr>
        <a:xfrm>
          <a:off x="0" y="693061"/>
          <a:ext cx="7931880" cy="564671"/>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資安威脅趨勢</a:t>
          </a:r>
        </a:p>
      </dsp:txBody>
      <dsp:txXfrm>
        <a:off x="27565" y="720626"/>
        <a:ext cx="7876750" cy="509541"/>
      </dsp:txXfrm>
    </dsp:sp>
    <dsp:sp modelId="{B5C66895-623B-4C39-936A-7DEA9937C4DC}">
      <dsp:nvSpPr>
        <dsp:cNvPr id="0" name=""/>
        <dsp:cNvSpPr/>
      </dsp:nvSpPr>
      <dsp:spPr>
        <a:xfrm>
          <a:off x="0" y="1309572"/>
          <a:ext cx="7931880" cy="564671"/>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網路勒索之年</a:t>
          </a:r>
          <a:endParaRPr lang="zh-TW" sz="1800" b="1" i="0" kern="1200" dirty="0">
            <a:effectLst>
              <a:outerShdw blurRad="38100" dist="38100" dir="2700000" algn="tl">
                <a:srgbClr val="000000">
                  <a:alpha val="43137"/>
                </a:srgbClr>
              </a:outerShdw>
            </a:effectLst>
            <a:latin typeface="+mn-ea"/>
            <a:ea typeface="+mn-ea"/>
          </a:endParaRPr>
        </a:p>
      </dsp:txBody>
      <dsp:txXfrm>
        <a:off x="27565" y="1337137"/>
        <a:ext cx="7876750" cy="509541"/>
      </dsp:txXfrm>
    </dsp:sp>
    <dsp:sp modelId="{C26DE9C7-F690-4B45-A6DF-5CEFDF20E049}">
      <dsp:nvSpPr>
        <dsp:cNvPr id="0" name=""/>
        <dsp:cNvSpPr/>
      </dsp:nvSpPr>
      <dsp:spPr>
        <a:xfrm>
          <a:off x="0" y="1874244"/>
          <a:ext cx="7931880" cy="100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3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zh-TW" altLang="en-US" sz="1400" b="1" kern="1200">
              <a:effectLst/>
              <a:latin typeface="微軟正黑體" pitchFamily="34" charset="-120"/>
              <a:ea typeface="微軟正黑體" pitchFamily="34" charset="-120"/>
            </a:rPr>
            <a:t>恐嚇取財手法十年進化史</a:t>
          </a:r>
          <a:endParaRPr lang="zh-TW" sz="1400" b="1" i="0" kern="1200" dirty="0">
            <a:effectLst>
              <a:outerShdw blurRad="38100" dist="38100" dir="2700000" algn="tl">
                <a:srgbClr val="000000">
                  <a:alpha val="43137"/>
                </a:srgbClr>
              </a:outerShdw>
            </a:effectLst>
            <a:latin typeface="+mn-ea"/>
            <a:ea typeface="+mn-ea"/>
          </a:endParaRPr>
        </a:p>
        <a:p>
          <a:pPr marL="114300" lvl="1" indent="-114300" algn="l" defTabSz="622300" rtl="0">
            <a:lnSpc>
              <a:spcPct val="90000"/>
            </a:lnSpc>
            <a:spcBef>
              <a:spcPct val="0"/>
            </a:spcBef>
            <a:spcAft>
              <a:spcPct val="20000"/>
            </a:spcAft>
            <a:buChar char="•"/>
          </a:pPr>
          <a:r>
            <a:rPr lang="zh-TW" altLang="en-US" sz="1400" b="1" kern="1200" dirty="0">
              <a:effectLst/>
              <a:latin typeface="微軟正黑體" pitchFamily="34" charset="-120"/>
              <a:ea typeface="微軟正黑體" pitchFamily="34" charset="-120"/>
            </a:rPr>
            <a:t>勒索軟體感染途徑與特性</a:t>
          </a:r>
          <a:endParaRPr lang="zh-TW" sz="1400" b="1" kern="1200" dirty="0">
            <a:effectLst/>
            <a:latin typeface="微軟正黑體" pitchFamily="34" charset="-120"/>
            <a:ea typeface="微軟正黑體" pitchFamily="34" charset="-120"/>
          </a:endParaRPr>
        </a:p>
        <a:p>
          <a:pPr marL="114300" lvl="1" indent="-114300" algn="l" defTabSz="622300" rtl="0">
            <a:lnSpc>
              <a:spcPct val="90000"/>
            </a:lnSpc>
            <a:spcBef>
              <a:spcPct val="0"/>
            </a:spcBef>
            <a:spcAft>
              <a:spcPct val="20000"/>
            </a:spcAft>
            <a:buChar char="•"/>
          </a:pPr>
          <a:r>
            <a:rPr lang="zh-TW" altLang="en-US" sz="1400" b="1" kern="1200" dirty="0">
              <a:effectLst/>
              <a:latin typeface="微軟正黑體" pitchFamily="34" charset="-120"/>
              <a:ea typeface="微軟正黑體" pitchFamily="34" charset="-120"/>
            </a:rPr>
            <a:t>即時處置</a:t>
          </a:r>
          <a:endParaRPr lang="zh-TW" sz="1400" b="1" kern="1200" dirty="0">
            <a:effectLst/>
            <a:latin typeface="微軟正黑體" pitchFamily="34" charset="-120"/>
            <a:ea typeface="微軟正黑體" pitchFamily="34" charset="-120"/>
          </a:endParaRPr>
        </a:p>
      </dsp:txBody>
      <dsp:txXfrm>
        <a:off x="0" y="1874244"/>
        <a:ext cx="7931880" cy="1006020"/>
      </dsp:txXfrm>
    </dsp:sp>
    <dsp:sp modelId="{46CE4B6D-CD6D-47DA-A634-CCCA3D47A612}">
      <dsp:nvSpPr>
        <dsp:cNvPr id="0" name=""/>
        <dsp:cNvSpPr/>
      </dsp:nvSpPr>
      <dsp:spPr>
        <a:xfrm>
          <a:off x="0" y="2880264"/>
          <a:ext cx="7931880" cy="564671"/>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案例分享</a:t>
          </a:r>
          <a:endParaRPr lang="zh-TW" sz="1800" b="1" i="0" kern="1200" dirty="0">
            <a:effectLst>
              <a:outerShdw blurRad="38100" dist="38100" dir="2700000" algn="tl">
                <a:srgbClr val="000000">
                  <a:alpha val="43137"/>
                </a:srgbClr>
              </a:outerShdw>
            </a:effectLst>
            <a:latin typeface="+mn-ea"/>
            <a:ea typeface="+mn-ea"/>
          </a:endParaRPr>
        </a:p>
      </dsp:txBody>
      <dsp:txXfrm>
        <a:off x="27565" y="2907829"/>
        <a:ext cx="7876750" cy="509541"/>
      </dsp:txXfrm>
    </dsp:sp>
    <dsp:sp modelId="{4CF1AC3B-9B19-4B7F-8AA9-646CBEADA53F}">
      <dsp:nvSpPr>
        <dsp:cNvPr id="0" name=""/>
        <dsp:cNvSpPr/>
      </dsp:nvSpPr>
      <dsp:spPr>
        <a:xfrm>
          <a:off x="0" y="3496775"/>
          <a:ext cx="7931880" cy="564671"/>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b="1" i="0" kern="1200" dirty="0">
              <a:effectLst>
                <a:outerShdw blurRad="38100" dist="38100" dir="2700000" algn="tl">
                  <a:srgbClr val="000000">
                    <a:alpha val="43137"/>
                  </a:srgbClr>
                </a:outerShdw>
              </a:effectLst>
              <a:latin typeface="+mn-ea"/>
              <a:ea typeface="+mn-ea"/>
            </a:rPr>
            <a:t>如何因應與面對</a:t>
          </a:r>
          <a:endParaRPr lang="zh-TW" sz="1800" b="1" i="0" kern="1200" dirty="0">
            <a:effectLst>
              <a:outerShdw blurRad="38100" dist="38100" dir="2700000" algn="tl">
                <a:srgbClr val="000000">
                  <a:alpha val="43137"/>
                </a:srgbClr>
              </a:outerShdw>
            </a:effectLst>
            <a:latin typeface="+mn-ea"/>
            <a:ea typeface="+mn-ea"/>
          </a:endParaRPr>
        </a:p>
      </dsp:txBody>
      <dsp:txXfrm>
        <a:off x="27565" y="3524340"/>
        <a:ext cx="7876750" cy="509541"/>
      </dsp:txXfrm>
    </dsp:sp>
    <dsp:sp modelId="{AF5170F6-2B8E-4B25-97D8-F08529A98585}">
      <dsp:nvSpPr>
        <dsp:cNvPr id="0" name=""/>
        <dsp:cNvSpPr/>
      </dsp:nvSpPr>
      <dsp:spPr>
        <a:xfrm>
          <a:off x="0" y="4113286"/>
          <a:ext cx="7931880" cy="564671"/>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altLang="zh-TW" sz="1800" b="1" i="0" kern="1200" dirty="0">
              <a:effectLst>
                <a:outerShdw blurRad="38100" dist="38100" dir="2700000" algn="tl">
                  <a:srgbClr val="000000">
                    <a:alpha val="43137"/>
                  </a:srgbClr>
                </a:outerShdw>
              </a:effectLst>
              <a:latin typeface="+mn-ea"/>
              <a:ea typeface="+mn-ea"/>
            </a:rPr>
            <a:t>Q&amp;A</a:t>
          </a:r>
          <a:endParaRPr lang="zh-TW" sz="1800" b="1" i="0" kern="1200" dirty="0">
            <a:effectLst>
              <a:outerShdw blurRad="38100" dist="38100" dir="2700000" algn="tl">
                <a:srgbClr val="000000">
                  <a:alpha val="43137"/>
                </a:srgbClr>
              </a:outerShdw>
            </a:effectLst>
            <a:latin typeface="+mn-ea"/>
            <a:ea typeface="+mn-ea"/>
          </a:endParaRPr>
        </a:p>
      </dsp:txBody>
      <dsp:txXfrm>
        <a:off x="27565" y="4140851"/>
        <a:ext cx="7876750" cy="5095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47080"/>
          <a:ext cx="7931880" cy="72152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引言</a:t>
          </a:r>
        </a:p>
      </dsp:txBody>
      <dsp:txXfrm>
        <a:off x="35222" y="82302"/>
        <a:ext cx="7861436" cy="651080"/>
      </dsp:txXfrm>
    </dsp:sp>
    <dsp:sp modelId="{97EB1A2D-A809-40E9-81A6-508B0E8CA600}">
      <dsp:nvSpPr>
        <dsp:cNvPr id="0" name=""/>
        <dsp:cNvSpPr/>
      </dsp:nvSpPr>
      <dsp:spPr>
        <a:xfrm>
          <a:off x="0" y="834845"/>
          <a:ext cx="7931880" cy="721524"/>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資安威脅趨勢</a:t>
          </a:r>
        </a:p>
      </dsp:txBody>
      <dsp:txXfrm>
        <a:off x="35222" y="870067"/>
        <a:ext cx="7861436" cy="651080"/>
      </dsp:txXfrm>
    </dsp:sp>
    <dsp:sp modelId="{B5C66895-623B-4C39-936A-7DEA9937C4DC}">
      <dsp:nvSpPr>
        <dsp:cNvPr id="0" name=""/>
        <dsp:cNvSpPr/>
      </dsp:nvSpPr>
      <dsp:spPr>
        <a:xfrm>
          <a:off x="0" y="1622609"/>
          <a:ext cx="7931880" cy="721524"/>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網路勒索之年</a:t>
          </a:r>
          <a:endParaRPr lang="zh-TW" sz="2300" b="1" i="0" kern="1200" dirty="0">
            <a:effectLst>
              <a:outerShdw blurRad="38100" dist="38100" dir="2700000" algn="tl">
                <a:srgbClr val="000000">
                  <a:alpha val="43137"/>
                </a:srgbClr>
              </a:outerShdw>
            </a:effectLst>
            <a:latin typeface="+mn-ea"/>
            <a:ea typeface="+mn-ea"/>
          </a:endParaRPr>
        </a:p>
      </dsp:txBody>
      <dsp:txXfrm>
        <a:off x="35222" y="1657831"/>
        <a:ext cx="7861436" cy="651080"/>
      </dsp:txXfrm>
    </dsp:sp>
    <dsp:sp modelId="{46CE4B6D-CD6D-47DA-A634-CCCA3D47A612}">
      <dsp:nvSpPr>
        <dsp:cNvPr id="0" name=""/>
        <dsp:cNvSpPr/>
      </dsp:nvSpPr>
      <dsp:spPr>
        <a:xfrm>
          <a:off x="0" y="2410374"/>
          <a:ext cx="7931880" cy="721524"/>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案例分享</a:t>
          </a:r>
          <a:endParaRPr lang="zh-TW" sz="2300" b="1" i="0" kern="1200" dirty="0">
            <a:effectLst>
              <a:outerShdw blurRad="38100" dist="38100" dir="2700000" algn="tl">
                <a:srgbClr val="000000">
                  <a:alpha val="43137"/>
                </a:srgbClr>
              </a:outerShdw>
            </a:effectLst>
            <a:latin typeface="+mn-ea"/>
            <a:ea typeface="+mn-ea"/>
          </a:endParaRPr>
        </a:p>
      </dsp:txBody>
      <dsp:txXfrm>
        <a:off x="35222" y="2445596"/>
        <a:ext cx="7861436" cy="651080"/>
      </dsp:txXfrm>
    </dsp:sp>
    <dsp:sp modelId="{4CF1AC3B-9B19-4B7F-8AA9-646CBEADA53F}">
      <dsp:nvSpPr>
        <dsp:cNvPr id="0" name=""/>
        <dsp:cNvSpPr/>
      </dsp:nvSpPr>
      <dsp:spPr>
        <a:xfrm>
          <a:off x="0" y="3198138"/>
          <a:ext cx="7931880" cy="721524"/>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如何因應與面對</a:t>
          </a:r>
          <a:endParaRPr lang="zh-TW" sz="2300" b="1" i="0" kern="1200" dirty="0">
            <a:effectLst>
              <a:outerShdw blurRad="38100" dist="38100" dir="2700000" algn="tl">
                <a:srgbClr val="000000">
                  <a:alpha val="43137"/>
                </a:srgbClr>
              </a:outerShdw>
            </a:effectLst>
            <a:latin typeface="+mn-ea"/>
            <a:ea typeface="+mn-ea"/>
          </a:endParaRPr>
        </a:p>
      </dsp:txBody>
      <dsp:txXfrm>
        <a:off x="35222" y="3233360"/>
        <a:ext cx="7861436" cy="651080"/>
      </dsp:txXfrm>
    </dsp:sp>
    <dsp:sp modelId="{AF5170F6-2B8E-4B25-97D8-F08529A98585}">
      <dsp:nvSpPr>
        <dsp:cNvPr id="0" name=""/>
        <dsp:cNvSpPr/>
      </dsp:nvSpPr>
      <dsp:spPr>
        <a:xfrm>
          <a:off x="0" y="3985902"/>
          <a:ext cx="7931880" cy="721524"/>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altLang="zh-TW" sz="2300" b="1" i="0" kern="1200" dirty="0">
              <a:effectLst>
                <a:outerShdw blurRad="38100" dist="38100" dir="2700000" algn="tl">
                  <a:srgbClr val="000000">
                    <a:alpha val="43137"/>
                  </a:srgbClr>
                </a:outerShdw>
              </a:effectLst>
              <a:latin typeface="+mn-ea"/>
              <a:ea typeface="+mn-ea"/>
            </a:rPr>
            <a:t>Q&amp;A</a:t>
          </a:r>
          <a:endParaRPr lang="zh-TW" sz="2300" b="1" i="0" kern="1200" dirty="0">
            <a:effectLst>
              <a:outerShdw blurRad="38100" dist="38100" dir="2700000" algn="tl">
                <a:srgbClr val="000000">
                  <a:alpha val="43137"/>
                </a:srgbClr>
              </a:outerShdw>
            </a:effectLst>
            <a:latin typeface="+mn-ea"/>
            <a:ea typeface="+mn-ea"/>
          </a:endParaRPr>
        </a:p>
      </dsp:txBody>
      <dsp:txXfrm>
        <a:off x="35222" y="4021124"/>
        <a:ext cx="7861436" cy="6510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2276-6B4C-4527-846A-4A42376E5626}">
      <dsp:nvSpPr>
        <dsp:cNvPr id="0" name=""/>
        <dsp:cNvSpPr/>
      </dsp:nvSpPr>
      <dsp:spPr>
        <a:xfrm>
          <a:off x="0" y="47080"/>
          <a:ext cx="7931880" cy="72152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引言</a:t>
          </a:r>
        </a:p>
      </dsp:txBody>
      <dsp:txXfrm>
        <a:off x="35222" y="82302"/>
        <a:ext cx="7861436" cy="651080"/>
      </dsp:txXfrm>
    </dsp:sp>
    <dsp:sp modelId="{97EB1A2D-A809-40E9-81A6-508B0E8CA600}">
      <dsp:nvSpPr>
        <dsp:cNvPr id="0" name=""/>
        <dsp:cNvSpPr/>
      </dsp:nvSpPr>
      <dsp:spPr>
        <a:xfrm>
          <a:off x="0" y="834845"/>
          <a:ext cx="7931880" cy="721524"/>
        </a:xfrm>
        <a:prstGeom prst="roundRect">
          <a:avLst/>
        </a:prstGeom>
        <a:solidFill>
          <a:schemeClr val="accent4">
            <a:hueOff val="2595799"/>
            <a:satOff val="6786"/>
            <a:lumOff val="9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資安威脅趨勢</a:t>
          </a:r>
        </a:p>
      </dsp:txBody>
      <dsp:txXfrm>
        <a:off x="35222" y="870067"/>
        <a:ext cx="7861436" cy="651080"/>
      </dsp:txXfrm>
    </dsp:sp>
    <dsp:sp modelId="{B5C66895-623B-4C39-936A-7DEA9937C4DC}">
      <dsp:nvSpPr>
        <dsp:cNvPr id="0" name=""/>
        <dsp:cNvSpPr/>
      </dsp:nvSpPr>
      <dsp:spPr>
        <a:xfrm>
          <a:off x="0" y="1622609"/>
          <a:ext cx="7931880" cy="721524"/>
        </a:xfrm>
        <a:prstGeom prst="roundRect">
          <a:avLst/>
        </a:prstGeom>
        <a:solidFill>
          <a:schemeClr val="accent4">
            <a:hueOff val="5191598"/>
            <a:satOff val="13571"/>
            <a:lumOff val="18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網路勒索之年</a:t>
          </a:r>
        </a:p>
      </dsp:txBody>
      <dsp:txXfrm>
        <a:off x="35222" y="1657831"/>
        <a:ext cx="7861436" cy="651080"/>
      </dsp:txXfrm>
    </dsp:sp>
    <dsp:sp modelId="{46CE4B6D-CD6D-47DA-A634-CCCA3D47A612}">
      <dsp:nvSpPr>
        <dsp:cNvPr id="0" name=""/>
        <dsp:cNvSpPr/>
      </dsp:nvSpPr>
      <dsp:spPr>
        <a:xfrm>
          <a:off x="0" y="2410374"/>
          <a:ext cx="7931880" cy="721524"/>
        </a:xfrm>
        <a:prstGeom prst="roundRect">
          <a:avLst/>
        </a:prstGeom>
        <a:solidFill>
          <a:schemeClr val="accent4">
            <a:hueOff val="7787397"/>
            <a:satOff val="20357"/>
            <a:lumOff val="280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案例分享</a:t>
          </a:r>
        </a:p>
      </dsp:txBody>
      <dsp:txXfrm>
        <a:off x="35222" y="2445596"/>
        <a:ext cx="7861436" cy="651080"/>
      </dsp:txXfrm>
    </dsp:sp>
    <dsp:sp modelId="{4CF1AC3B-9B19-4B7F-8AA9-646CBEADA53F}">
      <dsp:nvSpPr>
        <dsp:cNvPr id="0" name=""/>
        <dsp:cNvSpPr/>
      </dsp:nvSpPr>
      <dsp:spPr>
        <a:xfrm>
          <a:off x="0" y="3198138"/>
          <a:ext cx="7931880" cy="721524"/>
        </a:xfrm>
        <a:prstGeom prst="roundRect">
          <a:avLst/>
        </a:prstGeom>
        <a:solidFill>
          <a:schemeClr val="accent4">
            <a:hueOff val="10383196"/>
            <a:satOff val="27142"/>
            <a:lumOff val="3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zh-TW" altLang="en-US" sz="2300" b="1" i="0" kern="1200" dirty="0">
              <a:effectLst>
                <a:outerShdw blurRad="38100" dist="38100" dir="2700000" algn="tl">
                  <a:srgbClr val="000000">
                    <a:alpha val="43137"/>
                  </a:srgbClr>
                </a:outerShdw>
              </a:effectLst>
              <a:latin typeface="+mn-ea"/>
              <a:ea typeface="+mn-ea"/>
            </a:rPr>
            <a:t>如何因應與面對</a:t>
          </a:r>
        </a:p>
      </dsp:txBody>
      <dsp:txXfrm>
        <a:off x="35222" y="3233360"/>
        <a:ext cx="7861436" cy="651080"/>
      </dsp:txXfrm>
    </dsp:sp>
    <dsp:sp modelId="{AF5170F6-2B8E-4B25-97D8-F08529A98585}">
      <dsp:nvSpPr>
        <dsp:cNvPr id="0" name=""/>
        <dsp:cNvSpPr/>
      </dsp:nvSpPr>
      <dsp:spPr>
        <a:xfrm>
          <a:off x="0" y="3985902"/>
          <a:ext cx="7931880" cy="721524"/>
        </a:xfrm>
        <a:prstGeom prst="roundRect">
          <a:avLst/>
        </a:prstGeom>
        <a:solidFill>
          <a:schemeClr val="accent4">
            <a:hueOff val="12978994"/>
            <a:satOff val="33928"/>
            <a:lumOff val="46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altLang="zh-TW" sz="2300" b="1" i="0" kern="1200" dirty="0">
              <a:effectLst>
                <a:outerShdw blurRad="38100" dist="38100" dir="2700000" algn="tl">
                  <a:srgbClr val="000000">
                    <a:alpha val="43137"/>
                  </a:srgbClr>
                </a:outerShdw>
              </a:effectLst>
              <a:latin typeface="+mn-ea"/>
              <a:ea typeface="+mn-ea"/>
            </a:rPr>
            <a:t>Q&amp;A</a:t>
          </a:r>
          <a:endParaRPr lang="zh-TW" sz="2300" b="1" i="0" kern="1200" dirty="0">
            <a:effectLst>
              <a:outerShdw blurRad="38100" dist="38100" dir="2700000" algn="tl">
                <a:srgbClr val="000000">
                  <a:alpha val="43137"/>
                </a:srgbClr>
              </a:outerShdw>
            </a:effectLst>
            <a:latin typeface="+mn-ea"/>
            <a:ea typeface="+mn-ea"/>
          </a:endParaRPr>
        </a:p>
      </dsp:txBody>
      <dsp:txXfrm>
        <a:off x="35222" y="4021124"/>
        <a:ext cx="7861436" cy="6510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22600" cy="460375"/>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l" defTabSz="915988" eaLnBrk="0" hangingPunct="0">
              <a:defRPr sz="1200">
                <a:solidFill>
                  <a:schemeClr val="tx1"/>
                </a:solidFill>
                <a:latin typeface="Times" pitchFamily="18" charset="0"/>
                <a:ea typeface="新細明體" pitchFamily="18" charset="-120"/>
                <a:cs typeface="+mn-cs"/>
              </a:defRPr>
            </a:lvl1pPr>
          </a:lstStyle>
          <a:p>
            <a:pPr>
              <a:defRPr/>
            </a:pPr>
            <a:r>
              <a:rPr lang="zh-TW" altLang="en-US"/>
              <a:t>Expert Service Offering</a:t>
            </a:r>
            <a:endParaRPr lang="en-US" altLang="zh-TW"/>
          </a:p>
        </p:txBody>
      </p:sp>
      <p:sp>
        <p:nvSpPr>
          <p:cNvPr id="19459" name="Rectangle 3"/>
          <p:cNvSpPr>
            <a:spLocks noGrp="1" noChangeArrowheads="1"/>
          </p:cNvSpPr>
          <p:nvPr>
            <p:ph type="dt" sz="quarter" idx="1"/>
          </p:nvPr>
        </p:nvSpPr>
        <p:spPr bwMode="auto">
          <a:xfrm>
            <a:off x="3957638" y="0"/>
            <a:ext cx="3022600" cy="460375"/>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defTabSz="915988" eaLnBrk="0" hangingPunct="0">
              <a:defRPr sz="1200">
                <a:solidFill>
                  <a:schemeClr val="tx1"/>
                </a:solidFill>
                <a:latin typeface="Times" pitchFamily="18" charset="0"/>
                <a:ea typeface="新細明體" pitchFamily="18" charset="-120"/>
                <a:cs typeface="+mn-cs"/>
              </a:defRPr>
            </a:lvl1pPr>
          </a:lstStyle>
          <a:p>
            <a:pPr>
              <a:defRPr/>
            </a:pPr>
            <a:fld id="{21B9F000-093D-4571-AEF7-1288756D2185}" type="datetime1">
              <a:rPr lang="zh-TW" altLang="en-US"/>
              <a:pPr>
                <a:defRPr/>
              </a:pPr>
              <a:t>2017/6/26</a:t>
            </a:fld>
            <a:endParaRPr lang="en-US" altLang="zh-TW"/>
          </a:p>
        </p:txBody>
      </p:sp>
      <p:sp>
        <p:nvSpPr>
          <p:cNvPr id="19460" name="Rectangle 4"/>
          <p:cNvSpPr>
            <a:spLocks noGrp="1" noChangeArrowheads="1"/>
          </p:cNvSpPr>
          <p:nvPr>
            <p:ph type="ftr" sz="quarter" idx="2"/>
          </p:nvPr>
        </p:nvSpPr>
        <p:spPr bwMode="auto">
          <a:xfrm>
            <a:off x="0" y="8775700"/>
            <a:ext cx="3022600" cy="460375"/>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l" defTabSz="915988" eaLnBrk="0" hangingPunct="0">
              <a:defRPr sz="1200">
                <a:solidFill>
                  <a:schemeClr val="tx1"/>
                </a:solidFill>
                <a:latin typeface="Times" pitchFamily="18" charset="0"/>
                <a:ea typeface="新細明體" pitchFamily="18" charset="-120"/>
                <a:cs typeface="+mn-cs"/>
              </a:defRPr>
            </a:lvl1pPr>
          </a:lstStyle>
          <a:p>
            <a:pPr>
              <a:defRPr/>
            </a:pPr>
            <a:r>
              <a:rPr lang="zh-TW" altLang="en-US"/>
              <a:t>Trend Micro internal confidential</a:t>
            </a:r>
            <a:endParaRPr lang="en-US" altLang="zh-TW"/>
          </a:p>
        </p:txBody>
      </p:sp>
      <p:sp>
        <p:nvSpPr>
          <p:cNvPr id="19461" name="Rectangle 5"/>
          <p:cNvSpPr>
            <a:spLocks noGrp="1" noChangeArrowheads="1"/>
          </p:cNvSpPr>
          <p:nvPr>
            <p:ph type="sldNum" sz="quarter" idx="3"/>
          </p:nvPr>
        </p:nvSpPr>
        <p:spPr bwMode="auto">
          <a:xfrm>
            <a:off x="3957638" y="8775700"/>
            <a:ext cx="3022600" cy="460375"/>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defTabSz="915988" eaLnBrk="0" hangingPunct="0">
              <a:defRPr sz="1200">
                <a:solidFill>
                  <a:schemeClr val="tx1"/>
                </a:solidFill>
                <a:latin typeface="Times" pitchFamily="18" charset="0"/>
                <a:ea typeface="新細明體" pitchFamily="18" charset="-120"/>
                <a:cs typeface="+mn-cs"/>
              </a:defRPr>
            </a:lvl1pPr>
          </a:lstStyle>
          <a:p>
            <a:pPr>
              <a:defRPr/>
            </a:pPr>
            <a:fld id="{5FBA9DD5-2539-44C7-A7E5-29C8E27DF73F}" type="slidenum">
              <a:rPr lang="zh-TW" altLang="en-US"/>
              <a:pPr>
                <a:defRPr/>
              </a:pPr>
              <a:t>‹#›</a:t>
            </a:fld>
            <a:endParaRPr lang="en-US" altLang="zh-TW"/>
          </a:p>
        </p:txBody>
      </p:sp>
      <p:pic>
        <p:nvPicPr>
          <p:cNvPr id="29702" name="Picture 6"/>
          <p:cNvPicPr>
            <a:picLocks noChangeAspect="1" noChangeArrowheads="1"/>
          </p:cNvPicPr>
          <p:nvPr/>
        </p:nvPicPr>
        <p:blipFill>
          <a:blip r:embed="rId2" cstate="print"/>
          <a:srcRect/>
          <a:stretch>
            <a:fillRect/>
          </a:stretch>
        </p:blipFill>
        <p:spPr bwMode="auto">
          <a:xfrm>
            <a:off x="76200" y="8620125"/>
            <a:ext cx="1011238" cy="339725"/>
          </a:xfrm>
          <a:prstGeom prst="rect">
            <a:avLst/>
          </a:prstGeom>
          <a:noFill/>
          <a:ln w="9525">
            <a:noFill/>
            <a:miter lim="800000"/>
            <a:headEnd/>
            <a:tailEnd/>
          </a:ln>
        </p:spPr>
      </p:pic>
    </p:spTree>
    <p:extLst>
      <p:ext uri="{BB962C8B-B14F-4D97-AF65-F5344CB8AC3E}">
        <p14:creationId xmlns:p14="http://schemas.microsoft.com/office/powerpoint/2010/main" val="1855191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4265613" cy="460375"/>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l" defTabSz="915988" eaLnBrk="0" hangingPunct="0">
              <a:defRPr sz="1200">
                <a:solidFill>
                  <a:schemeClr val="tx1"/>
                </a:solidFill>
                <a:latin typeface="TrendSansMedium" pitchFamily="2" charset="0"/>
                <a:ea typeface="新細明體" pitchFamily="18" charset="-120"/>
                <a:cs typeface="+mn-cs"/>
              </a:defRPr>
            </a:lvl1pPr>
          </a:lstStyle>
          <a:p>
            <a:pPr>
              <a:defRPr/>
            </a:pPr>
            <a:r>
              <a:rPr lang="zh-TW" altLang="en-US"/>
              <a:t>Expert Service Offering</a:t>
            </a:r>
            <a:endParaRPr lang="en-US" altLang="zh-TW"/>
          </a:p>
        </p:txBody>
      </p:sp>
      <p:sp>
        <p:nvSpPr>
          <p:cNvPr id="32771" name="Rectangle 3"/>
          <p:cNvSpPr>
            <a:spLocks noGrp="1" noChangeArrowheads="1"/>
          </p:cNvSpPr>
          <p:nvPr>
            <p:ph type="dt" idx="1"/>
          </p:nvPr>
        </p:nvSpPr>
        <p:spPr bwMode="auto">
          <a:xfrm>
            <a:off x="3957638" y="0"/>
            <a:ext cx="3022600" cy="460375"/>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defTabSz="915988" eaLnBrk="0" hangingPunct="0">
              <a:defRPr sz="1200">
                <a:solidFill>
                  <a:schemeClr val="tx1"/>
                </a:solidFill>
                <a:latin typeface="TrendSansMedium" pitchFamily="2" charset="0"/>
                <a:ea typeface="新細明體" pitchFamily="18" charset="-120"/>
                <a:cs typeface="+mn-cs"/>
              </a:defRPr>
            </a:lvl1pPr>
          </a:lstStyle>
          <a:p>
            <a:pPr>
              <a:defRPr/>
            </a:pPr>
            <a:fld id="{1B562132-9B09-4E2C-AC7D-BE02DF8DEAB4}" type="datetime1">
              <a:rPr lang="zh-TW" altLang="en-US"/>
              <a:pPr>
                <a:defRPr/>
              </a:pPr>
              <a:t>2017/6/26</a:t>
            </a:fld>
            <a:endParaRPr lang="en-US" altLang="zh-TW"/>
          </a:p>
        </p:txBody>
      </p:sp>
      <p:sp>
        <p:nvSpPr>
          <p:cNvPr id="24580" name="Rectangle 4"/>
          <p:cNvSpPr>
            <a:spLocks noGrp="1" noRot="1" noChangeAspect="1" noChangeArrowheads="1" noTextEdit="1"/>
          </p:cNvSpPr>
          <p:nvPr>
            <p:ph type="sldImg" idx="2"/>
          </p:nvPr>
        </p:nvSpPr>
        <p:spPr bwMode="auto">
          <a:xfrm>
            <a:off x="1182688" y="538163"/>
            <a:ext cx="4618037" cy="3463925"/>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1163638" y="4156075"/>
            <a:ext cx="5195887" cy="4541838"/>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32774" name="Rectangle 6"/>
          <p:cNvSpPr>
            <a:spLocks noGrp="1" noChangeArrowheads="1"/>
          </p:cNvSpPr>
          <p:nvPr>
            <p:ph type="ftr" sz="quarter" idx="4"/>
          </p:nvPr>
        </p:nvSpPr>
        <p:spPr bwMode="auto">
          <a:xfrm>
            <a:off x="1395413" y="8928100"/>
            <a:ext cx="3025775" cy="231775"/>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l" defTabSz="915988" eaLnBrk="0" hangingPunct="0">
              <a:defRPr sz="900" b="1">
                <a:solidFill>
                  <a:schemeClr val="tx1"/>
                </a:solidFill>
                <a:latin typeface="TrendSansMedium" pitchFamily="2" charset="0"/>
                <a:ea typeface="新細明體" pitchFamily="18" charset="-120"/>
                <a:cs typeface="+mn-cs"/>
              </a:defRPr>
            </a:lvl1pPr>
          </a:lstStyle>
          <a:p>
            <a:pPr>
              <a:defRPr/>
            </a:pPr>
            <a:r>
              <a:rPr lang="zh-TW" altLang="en-US"/>
              <a:t>Trend Micro internal confidential</a:t>
            </a:r>
            <a:endParaRPr lang="en-US" altLang="zh-TW"/>
          </a:p>
        </p:txBody>
      </p:sp>
      <p:sp>
        <p:nvSpPr>
          <p:cNvPr id="32775" name="Rectangle 7"/>
          <p:cNvSpPr>
            <a:spLocks noGrp="1" noChangeArrowheads="1"/>
          </p:cNvSpPr>
          <p:nvPr>
            <p:ph type="sldNum" sz="quarter" idx="5"/>
          </p:nvPr>
        </p:nvSpPr>
        <p:spPr bwMode="auto">
          <a:xfrm>
            <a:off x="4652963" y="8928100"/>
            <a:ext cx="2251075" cy="231775"/>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defTabSz="915988" eaLnBrk="0" hangingPunct="0">
              <a:defRPr sz="900">
                <a:solidFill>
                  <a:schemeClr val="tx1"/>
                </a:solidFill>
                <a:latin typeface="TrendSansMedium" pitchFamily="2" charset="0"/>
                <a:ea typeface="新細明體" pitchFamily="18" charset="-120"/>
                <a:cs typeface="+mn-cs"/>
              </a:defRPr>
            </a:lvl1pPr>
          </a:lstStyle>
          <a:p>
            <a:pPr>
              <a:defRPr/>
            </a:pPr>
            <a:fld id="{6F97F80C-448C-4DDB-A41E-90B6D02784EC}" type="slidenum">
              <a:rPr lang="zh-TW" altLang="en-US"/>
              <a:pPr>
                <a:defRPr/>
              </a:pPr>
              <a:t>‹#›</a:t>
            </a:fld>
            <a:endParaRPr lang="en-US" altLang="zh-TW"/>
          </a:p>
        </p:txBody>
      </p:sp>
      <p:pic>
        <p:nvPicPr>
          <p:cNvPr id="24584" name="Picture 8"/>
          <p:cNvPicPr>
            <a:picLocks noChangeAspect="1" noChangeArrowheads="1"/>
          </p:cNvPicPr>
          <p:nvPr/>
        </p:nvPicPr>
        <p:blipFill>
          <a:blip r:embed="rId2"/>
          <a:srcRect/>
          <a:stretch>
            <a:fillRect/>
          </a:stretch>
        </p:blipFill>
        <p:spPr bwMode="auto">
          <a:xfrm>
            <a:off x="76200" y="8775700"/>
            <a:ext cx="1011238" cy="339725"/>
          </a:xfrm>
          <a:prstGeom prst="rect">
            <a:avLst/>
          </a:prstGeom>
          <a:noFill/>
          <a:ln w="9525">
            <a:noFill/>
            <a:miter lim="800000"/>
            <a:headEnd/>
            <a:tailEnd/>
          </a:ln>
        </p:spPr>
      </p:pic>
    </p:spTree>
    <p:extLst>
      <p:ext uri="{BB962C8B-B14F-4D97-AF65-F5344CB8AC3E}">
        <p14:creationId xmlns:p14="http://schemas.microsoft.com/office/powerpoint/2010/main" val="1178735692"/>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投影片圖像版面配置區 1"/>
          <p:cNvSpPr>
            <a:spLocks noGrp="1" noRot="1" noChangeAspect="1" noTextEdit="1"/>
          </p:cNvSpPr>
          <p:nvPr>
            <p:ph type="sldImg"/>
          </p:nvPr>
        </p:nvSpPr>
        <p:spPr>
          <a:ln/>
        </p:spPr>
      </p:sp>
      <p:sp>
        <p:nvSpPr>
          <p:cNvPr id="25603" name="備忘稿版面配置區 2"/>
          <p:cNvSpPr>
            <a:spLocks noGrp="1"/>
          </p:cNvSpPr>
          <p:nvPr>
            <p:ph type="body" idx="1"/>
          </p:nvPr>
        </p:nvSpPr>
        <p:spPr>
          <a:noFill/>
          <a:ln/>
        </p:spPr>
        <p:txBody>
          <a:bodyPr/>
          <a:lstStyle/>
          <a:p>
            <a:endParaRPr lang="zh-TW" altLang="en-US"/>
          </a:p>
        </p:txBody>
      </p:sp>
      <p:sp>
        <p:nvSpPr>
          <p:cNvPr id="4" name="頁首版面配置區 3"/>
          <p:cNvSpPr>
            <a:spLocks noGrp="1"/>
          </p:cNvSpPr>
          <p:nvPr>
            <p:ph type="hdr" sz="quarter"/>
          </p:nvPr>
        </p:nvSpPr>
        <p:spPr/>
        <p:txBody>
          <a:bodyPr/>
          <a:lstStyle/>
          <a:p>
            <a:pPr>
              <a:defRPr/>
            </a:pPr>
            <a:r>
              <a:rPr lang="zh-TW" altLang="en-US"/>
              <a:t>Expert Service Offering</a:t>
            </a:r>
            <a:endParaRPr lang="en-US" altLang="zh-TW"/>
          </a:p>
        </p:txBody>
      </p:sp>
      <p:sp>
        <p:nvSpPr>
          <p:cNvPr id="5" name="日期版面配置區 4"/>
          <p:cNvSpPr>
            <a:spLocks noGrp="1"/>
          </p:cNvSpPr>
          <p:nvPr>
            <p:ph type="dt" sz="quarter" idx="1"/>
          </p:nvPr>
        </p:nvSpPr>
        <p:spPr/>
        <p:txBody>
          <a:bodyPr/>
          <a:lstStyle/>
          <a:p>
            <a:pPr>
              <a:defRPr/>
            </a:pPr>
            <a:fld id="{DFDA6A48-0584-4C8B-B701-C11E1B0330A2}" type="datetime1">
              <a:rPr lang="zh-TW" altLang="en-US" smtClean="0"/>
              <a:pPr>
                <a:defRPr/>
              </a:pPr>
              <a:t>2017/6/26</a:t>
            </a:fld>
            <a:endParaRPr lang="en-US" altLang="zh-TW"/>
          </a:p>
        </p:txBody>
      </p:sp>
      <p:sp>
        <p:nvSpPr>
          <p:cNvPr id="6" name="頁尾版面配置區 5"/>
          <p:cNvSpPr>
            <a:spLocks noGrp="1"/>
          </p:cNvSpPr>
          <p:nvPr>
            <p:ph type="ftr" sz="quarter" idx="4"/>
          </p:nvPr>
        </p:nvSpPr>
        <p:spPr/>
        <p:txBody>
          <a:bodyPr/>
          <a:lstStyle/>
          <a:p>
            <a:pPr>
              <a:defRPr/>
            </a:pPr>
            <a:r>
              <a:rPr lang="zh-TW" altLang="en-US"/>
              <a:t>Trend Micro internal confidential</a:t>
            </a:r>
            <a:endParaRPr lang="en-US" altLang="zh-TW"/>
          </a:p>
        </p:txBody>
      </p:sp>
      <p:sp>
        <p:nvSpPr>
          <p:cNvPr id="7" name="投影片編號版面配置區 6"/>
          <p:cNvSpPr>
            <a:spLocks noGrp="1"/>
          </p:cNvSpPr>
          <p:nvPr>
            <p:ph type="sldNum" sz="quarter" idx="5"/>
          </p:nvPr>
        </p:nvSpPr>
        <p:spPr/>
        <p:txBody>
          <a:bodyPr/>
          <a:lstStyle/>
          <a:p>
            <a:pPr>
              <a:defRPr/>
            </a:pPr>
            <a:fld id="{28632877-0780-41D7-8BD6-9E4BBE9B3A76}" type="slidenum">
              <a:rPr lang="zh-TW" altLang="en-US" smtClean="0"/>
              <a:pPr>
                <a:defRPr/>
              </a:pPr>
              <a:t>1</a:t>
            </a:fld>
            <a:endParaRPr lang="en-US" altLang="zh-TW"/>
          </a:p>
        </p:txBody>
      </p:sp>
    </p:spTree>
    <p:extLst>
      <p:ext uri="{BB962C8B-B14F-4D97-AF65-F5344CB8AC3E}">
        <p14:creationId xmlns:p14="http://schemas.microsoft.com/office/powerpoint/2010/main" val="4055627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69</a:t>
            </a:fld>
            <a:endParaRPr lang="en-US"/>
          </a:p>
        </p:txBody>
      </p:sp>
    </p:spTree>
    <p:extLst>
      <p:ext uri="{BB962C8B-B14F-4D97-AF65-F5344CB8AC3E}">
        <p14:creationId xmlns:p14="http://schemas.microsoft.com/office/powerpoint/2010/main" val="301574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70</a:t>
            </a:fld>
            <a:endParaRPr lang="en-US"/>
          </a:p>
        </p:txBody>
      </p:sp>
    </p:spTree>
    <p:extLst>
      <p:ext uri="{BB962C8B-B14F-4D97-AF65-F5344CB8AC3E}">
        <p14:creationId xmlns:p14="http://schemas.microsoft.com/office/powerpoint/2010/main" val="399601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71</a:t>
            </a:fld>
            <a:endParaRPr lang="en-US"/>
          </a:p>
        </p:txBody>
      </p:sp>
    </p:spTree>
    <p:extLst>
      <p:ext uri="{BB962C8B-B14F-4D97-AF65-F5344CB8AC3E}">
        <p14:creationId xmlns:p14="http://schemas.microsoft.com/office/powerpoint/2010/main" val="311716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72</a:t>
            </a:fld>
            <a:endParaRPr lang="en-US"/>
          </a:p>
        </p:txBody>
      </p:sp>
    </p:spTree>
    <p:extLst>
      <p:ext uri="{BB962C8B-B14F-4D97-AF65-F5344CB8AC3E}">
        <p14:creationId xmlns:p14="http://schemas.microsoft.com/office/powerpoint/2010/main" val="2025865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73</a:t>
            </a:fld>
            <a:endParaRPr lang="en-US"/>
          </a:p>
        </p:txBody>
      </p:sp>
    </p:spTree>
    <p:extLst>
      <p:ext uri="{BB962C8B-B14F-4D97-AF65-F5344CB8AC3E}">
        <p14:creationId xmlns:p14="http://schemas.microsoft.com/office/powerpoint/2010/main" val="555185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75</a:t>
            </a:fld>
            <a:endParaRPr lang="en-US"/>
          </a:p>
        </p:txBody>
      </p:sp>
    </p:spTree>
    <p:extLst>
      <p:ext uri="{BB962C8B-B14F-4D97-AF65-F5344CB8AC3E}">
        <p14:creationId xmlns:p14="http://schemas.microsoft.com/office/powerpoint/2010/main" val="338825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76</a:t>
            </a:fld>
            <a:endParaRPr lang="en-US"/>
          </a:p>
        </p:txBody>
      </p:sp>
    </p:spTree>
    <p:extLst>
      <p:ext uri="{BB962C8B-B14F-4D97-AF65-F5344CB8AC3E}">
        <p14:creationId xmlns:p14="http://schemas.microsoft.com/office/powerpoint/2010/main" val="688225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77</a:t>
            </a:fld>
            <a:endParaRPr lang="en-US"/>
          </a:p>
        </p:txBody>
      </p:sp>
    </p:spTree>
    <p:extLst>
      <p:ext uri="{BB962C8B-B14F-4D97-AF65-F5344CB8AC3E}">
        <p14:creationId xmlns:p14="http://schemas.microsoft.com/office/powerpoint/2010/main" val="1127547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78</a:t>
            </a:fld>
            <a:endParaRPr lang="en-US"/>
          </a:p>
        </p:txBody>
      </p:sp>
    </p:spTree>
    <p:extLst>
      <p:ext uri="{BB962C8B-B14F-4D97-AF65-F5344CB8AC3E}">
        <p14:creationId xmlns:p14="http://schemas.microsoft.com/office/powerpoint/2010/main" val="152136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15D29-14E8-4443-B847-02F52F6D5E6C}" type="slidenum">
              <a:rPr lang="en-GB"/>
              <a:pPr/>
              <a:t>115</a:t>
            </a:fld>
            <a:endParaRPr lang="en-GB"/>
          </a:p>
        </p:txBody>
      </p:sp>
      <p:sp>
        <p:nvSpPr>
          <p:cNvPr id="1178626" name="Rectangle 2"/>
          <p:cNvSpPr>
            <a:spLocks noGrp="1" noRot="1" noChangeAspect="1" noChangeArrowheads="1" noTextEdit="1"/>
          </p:cNvSpPr>
          <p:nvPr>
            <p:ph type="sldImg"/>
          </p:nvPr>
        </p:nvSpPr>
        <p:spPr>
          <a:xfrm>
            <a:off x="22764" y="-13272"/>
            <a:ext cx="6934711" cy="4717580"/>
          </a:xfrm>
          <a:ln/>
        </p:spPr>
      </p:sp>
      <p:sp>
        <p:nvSpPr>
          <p:cNvPr id="1178627" name="Rectangle 3"/>
          <p:cNvSpPr>
            <a:spLocks noGrp="1" noChangeArrowheads="1"/>
          </p:cNvSpPr>
          <p:nvPr>
            <p:ph type="body" idx="1"/>
          </p:nvPr>
        </p:nvSpPr>
        <p:spPr>
          <a:xfrm>
            <a:off x="253077" y="4932565"/>
            <a:ext cx="6546868" cy="3804142"/>
          </a:xfrm>
          <a:ln/>
        </p:spPr>
        <p:txBody>
          <a:bodyPr lIns="90528" tIns="45266" rIns="90528" bIns="45266"/>
          <a:lstStyle/>
          <a:p>
            <a:endParaRPr lang="en-GB"/>
          </a:p>
        </p:txBody>
      </p:sp>
    </p:spTree>
    <p:extLst>
      <p:ext uri="{BB962C8B-B14F-4D97-AF65-F5344CB8AC3E}">
        <p14:creationId xmlns:p14="http://schemas.microsoft.com/office/powerpoint/2010/main" val="161250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1E19322-C3DE-48C9-8886-5A8CF70A128A}" type="slidenum">
              <a:rPr lang="zh-TW" altLang="en-US" smtClean="0"/>
              <a:pPr/>
              <a:t>23</a:t>
            </a:fld>
            <a:endParaRPr lang="zh-TW" altLang="en-US" dirty="0"/>
          </a:p>
        </p:txBody>
      </p:sp>
    </p:spTree>
    <p:extLst>
      <p:ext uri="{BB962C8B-B14F-4D97-AF65-F5344CB8AC3E}">
        <p14:creationId xmlns:p14="http://schemas.microsoft.com/office/powerpoint/2010/main" val="239078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1AA45-E02D-43C1-9EE5-DADD7479B805}" type="slidenum">
              <a:rPr lang="en-GB"/>
              <a:pPr/>
              <a:t>116</a:t>
            </a:fld>
            <a:endParaRPr lang="en-GB"/>
          </a:p>
        </p:txBody>
      </p:sp>
      <p:sp>
        <p:nvSpPr>
          <p:cNvPr id="1171458" name="Rectangle 2"/>
          <p:cNvSpPr>
            <a:spLocks noGrp="1" noRot="1" noChangeAspect="1" noChangeArrowheads="1" noTextEdit="1"/>
          </p:cNvSpPr>
          <p:nvPr>
            <p:ph type="sldImg"/>
          </p:nvPr>
        </p:nvSpPr>
        <p:spPr>
          <a:xfrm>
            <a:off x="346075" y="-12700"/>
            <a:ext cx="6288088" cy="4716463"/>
          </a:xfrm>
          <a:ln/>
        </p:spPr>
      </p:sp>
      <p:sp>
        <p:nvSpPr>
          <p:cNvPr id="1171459" name="Rectangle 3"/>
          <p:cNvSpPr>
            <a:spLocks noGrp="1" noChangeArrowheads="1"/>
          </p:cNvSpPr>
          <p:nvPr>
            <p:ph type="body" idx="1"/>
          </p:nvPr>
        </p:nvSpPr>
        <p:spPr>
          <a:xfrm>
            <a:off x="253077" y="4932565"/>
            <a:ext cx="6546868" cy="3804142"/>
          </a:xfrm>
          <a:ln/>
        </p:spPr>
        <p:txBody>
          <a:bodyPr lIns="90528" tIns="45266" rIns="90528" bIns="45266"/>
          <a:lstStyle/>
          <a:p>
            <a:endParaRPr lang="en-GB"/>
          </a:p>
        </p:txBody>
      </p:sp>
    </p:spTree>
    <p:extLst>
      <p:ext uri="{BB962C8B-B14F-4D97-AF65-F5344CB8AC3E}">
        <p14:creationId xmlns:p14="http://schemas.microsoft.com/office/powerpoint/2010/main" val="142413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8F1945-5D43-4126-BD02-0539581A1CBA}" type="slidenum">
              <a:rPr lang="en-GB"/>
              <a:pPr/>
              <a:t>122</a:t>
            </a:fld>
            <a:endParaRPr lang="en-GB"/>
          </a:p>
        </p:txBody>
      </p:sp>
      <p:sp>
        <p:nvSpPr>
          <p:cNvPr id="1256450" name="Rectangle 2"/>
          <p:cNvSpPr>
            <a:spLocks noGrp="1" noRot="1" noChangeAspect="1" noChangeArrowheads="1" noTextEdit="1"/>
          </p:cNvSpPr>
          <p:nvPr>
            <p:ph type="sldImg"/>
          </p:nvPr>
        </p:nvSpPr>
        <p:spPr>
          <a:xfrm>
            <a:off x="346075" y="-12700"/>
            <a:ext cx="6288088" cy="4716463"/>
          </a:xfrm>
          <a:ln/>
        </p:spPr>
      </p:sp>
      <p:sp>
        <p:nvSpPr>
          <p:cNvPr id="1256451" name="Rectangle 3"/>
          <p:cNvSpPr>
            <a:spLocks noGrp="1" noChangeArrowheads="1"/>
          </p:cNvSpPr>
          <p:nvPr>
            <p:ph type="body" idx="1"/>
          </p:nvPr>
        </p:nvSpPr>
        <p:spPr>
          <a:xfrm>
            <a:off x="253077" y="4932565"/>
            <a:ext cx="6546868" cy="3804142"/>
          </a:xfrm>
          <a:ln/>
        </p:spPr>
        <p:txBody>
          <a:bodyPr lIns="90528" tIns="45266" rIns="90528" bIns="45266"/>
          <a:lstStyle/>
          <a:p>
            <a:endParaRPr lang="en-GB"/>
          </a:p>
        </p:txBody>
      </p:sp>
    </p:spTree>
    <p:extLst>
      <p:ext uri="{BB962C8B-B14F-4D97-AF65-F5344CB8AC3E}">
        <p14:creationId xmlns:p14="http://schemas.microsoft.com/office/powerpoint/2010/main" val="54979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All</a:t>
            </a:r>
            <a:r>
              <a:rPr lang="zh-TW" altLang="en-US" dirty="0"/>
              <a:t> </a:t>
            </a:r>
            <a:r>
              <a:rPr lang="en-US" altLang="zh-TW" dirty="0"/>
              <a:t>those</a:t>
            </a:r>
            <a:r>
              <a:rPr lang="zh-TW" altLang="en-US" dirty="0"/>
              <a:t> </a:t>
            </a:r>
            <a:r>
              <a:rPr lang="en-US" altLang="zh-TW" dirty="0"/>
              <a:t>hacking</a:t>
            </a:r>
            <a:r>
              <a:rPr lang="zh-TW" altLang="en-US" baseline="0" dirty="0"/>
              <a:t> </a:t>
            </a:r>
            <a:r>
              <a:rPr lang="en-US" altLang="zh-TW" baseline="0" dirty="0"/>
              <a:t>cases</a:t>
            </a:r>
            <a:r>
              <a:rPr lang="zh-TW" altLang="en-US" baseline="0" dirty="0"/>
              <a:t> </a:t>
            </a:r>
            <a:r>
              <a:rPr lang="en-US" altLang="zh-TW" baseline="0" dirty="0"/>
              <a:t>happened</a:t>
            </a:r>
            <a:r>
              <a:rPr lang="zh-TW" altLang="en-US" baseline="0" dirty="0"/>
              <a:t> </a:t>
            </a:r>
            <a:r>
              <a:rPr lang="en-US" altLang="zh-TW" baseline="0" dirty="0"/>
              <a:t>in</a:t>
            </a:r>
            <a:r>
              <a:rPr lang="zh-TW" altLang="en-US" baseline="0" dirty="0"/>
              <a:t> </a:t>
            </a:r>
            <a:r>
              <a:rPr lang="en-US" altLang="zh-TW" baseline="0" dirty="0"/>
              <a:t>the</a:t>
            </a:r>
            <a:r>
              <a:rPr lang="zh-TW" altLang="en-US" baseline="0" dirty="0"/>
              <a:t> </a:t>
            </a:r>
            <a:r>
              <a:rPr lang="en-US" altLang="zh-TW" baseline="0" dirty="0" err="1"/>
              <a:t>IoT</a:t>
            </a:r>
            <a:r>
              <a:rPr lang="zh-TW" altLang="en-US" baseline="0" dirty="0"/>
              <a:t> </a:t>
            </a:r>
            <a:r>
              <a:rPr lang="en-US" altLang="zh-TW" baseline="0" dirty="0"/>
              <a:t>end-point</a:t>
            </a:r>
            <a:r>
              <a:rPr lang="zh-TW" altLang="en-US" baseline="0" dirty="0"/>
              <a:t> </a:t>
            </a:r>
            <a:r>
              <a:rPr lang="en-US" altLang="zh-TW" baseline="0" dirty="0"/>
              <a:t>devices</a:t>
            </a:r>
          </a:p>
          <a:p>
            <a:r>
              <a:rPr lang="en-US" altLang="zh-TW" baseline="0" dirty="0"/>
              <a:t>Something</a:t>
            </a:r>
            <a:r>
              <a:rPr lang="zh-TW" altLang="en-US" baseline="0" dirty="0"/>
              <a:t> </a:t>
            </a:r>
            <a:r>
              <a:rPr lang="en-US" altLang="zh-TW" baseline="0" dirty="0"/>
              <a:t>in</a:t>
            </a:r>
            <a:r>
              <a:rPr lang="zh-TW" altLang="en-US" baseline="0" dirty="0"/>
              <a:t> </a:t>
            </a:r>
            <a:r>
              <a:rPr lang="en-US" altLang="zh-TW" baseline="0" dirty="0"/>
              <a:t>common:</a:t>
            </a:r>
            <a:endParaRPr lang="en-US" dirty="0"/>
          </a:p>
        </p:txBody>
      </p:sp>
      <p:sp>
        <p:nvSpPr>
          <p:cNvPr id="4" name="投影片編號版面配置區 3"/>
          <p:cNvSpPr>
            <a:spLocks noGrp="1"/>
          </p:cNvSpPr>
          <p:nvPr>
            <p:ph type="sldNum" sz="quarter" idx="10"/>
          </p:nvPr>
        </p:nvSpPr>
        <p:spPr/>
        <p:txBody>
          <a:bodyPr/>
          <a:lstStyle/>
          <a:p>
            <a:fld id="{0D5ABEEB-1066-F648-B6F1-835D140C850D}" type="slidenum">
              <a:rPr lang="en-US">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346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8ED1D7F-BB80-40C2-8958-0927148485F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5112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ABEEB-1066-F648-B6F1-835D140C850D}"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1487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a:ln/>
        </p:spPr>
      </p:sp>
      <p:sp>
        <p:nvSpPr>
          <p:cNvPr id="68611" name="備忘稿版面配置區 2"/>
          <p:cNvSpPr>
            <a:spLocks noGrp="1"/>
          </p:cNvSpPr>
          <p:nvPr>
            <p:ph type="body" idx="1"/>
          </p:nvPr>
        </p:nvSpPr>
        <p:spPr>
          <a:noFill/>
          <a:ln/>
        </p:spPr>
        <p:txBody>
          <a:bodyPr/>
          <a:lstStyle/>
          <a:p>
            <a:pPr eaLnBrk="1" hangingPunct="1"/>
            <a:endParaRPr lang="zh-TW" altLang="en-US" sz="1100">
              <a:cs typeface="Arial" pitchFamily="34" charset="0"/>
            </a:endParaRPr>
          </a:p>
        </p:txBody>
      </p:sp>
      <p:sp>
        <p:nvSpPr>
          <p:cNvPr id="68612" name="投影片編號版面配置區 3"/>
          <p:cNvSpPr>
            <a:spLocks noGrp="1"/>
          </p:cNvSpPr>
          <p:nvPr>
            <p:ph type="sldNum" sz="quarter" idx="5"/>
          </p:nvPr>
        </p:nvSpPr>
        <p:spPr>
          <a:noFill/>
        </p:spPr>
        <p:txBody>
          <a:bodyPr/>
          <a:lstStyle/>
          <a:p>
            <a:fld id="{77040DBD-E1A3-46EA-AE93-B4F4882111AF}" type="slidenum">
              <a:rPr lang="en-US" altLang="zh-TW"/>
              <a:pPr/>
              <a:t>46</a:t>
            </a:fld>
            <a:endParaRPr lang="en-US" altLang="zh-TW"/>
          </a:p>
        </p:txBody>
      </p:sp>
    </p:spTree>
    <p:extLst>
      <p:ext uri="{BB962C8B-B14F-4D97-AF65-F5344CB8AC3E}">
        <p14:creationId xmlns:p14="http://schemas.microsoft.com/office/powerpoint/2010/main" val="126008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65</a:t>
            </a:fld>
            <a:endParaRPr lang="en-US"/>
          </a:p>
        </p:txBody>
      </p:sp>
    </p:spTree>
    <p:extLst>
      <p:ext uri="{BB962C8B-B14F-4D97-AF65-F5344CB8AC3E}">
        <p14:creationId xmlns:p14="http://schemas.microsoft.com/office/powerpoint/2010/main" val="3399798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67</a:t>
            </a:fld>
            <a:endParaRPr lang="en-US"/>
          </a:p>
        </p:txBody>
      </p:sp>
    </p:spTree>
    <p:extLst>
      <p:ext uri="{BB962C8B-B14F-4D97-AF65-F5344CB8AC3E}">
        <p14:creationId xmlns:p14="http://schemas.microsoft.com/office/powerpoint/2010/main" val="225896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09953C0A-3EDA-BF4A-885C-A67518CE7F8B}" type="slidenum">
              <a:rPr lang="en-US" smtClean="0"/>
              <a:pPr>
                <a:defRPr/>
              </a:pPr>
              <a:t>68</a:t>
            </a:fld>
            <a:endParaRPr lang="en-US"/>
          </a:p>
        </p:txBody>
      </p:sp>
    </p:spTree>
    <p:extLst>
      <p:ext uri="{BB962C8B-B14F-4D97-AF65-F5344CB8AC3E}">
        <p14:creationId xmlns:p14="http://schemas.microsoft.com/office/powerpoint/2010/main" val="210887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2" descr="Intro_07"/>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 name="Line 3"/>
          <p:cNvSpPr>
            <a:spLocks noChangeShapeType="1"/>
          </p:cNvSpPr>
          <p:nvPr/>
        </p:nvSpPr>
        <p:spPr bwMode="auto">
          <a:xfrm>
            <a:off x="4089400" y="6357938"/>
            <a:ext cx="0" cy="476250"/>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6" name="Line 4"/>
          <p:cNvSpPr>
            <a:spLocks noChangeShapeType="1"/>
          </p:cNvSpPr>
          <p:nvPr/>
        </p:nvSpPr>
        <p:spPr bwMode="auto">
          <a:xfrm>
            <a:off x="992188" y="6359525"/>
            <a:ext cx="0" cy="474663"/>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7" name="Line 6"/>
          <p:cNvSpPr>
            <a:spLocks noChangeShapeType="1"/>
          </p:cNvSpPr>
          <p:nvPr/>
        </p:nvSpPr>
        <p:spPr bwMode="auto">
          <a:xfrm>
            <a:off x="990600" y="3429000"/>
            <a:ext cx="0" cy="822325"/>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8" name="Line 10"/>
          <p:cNvSpPr>
            <a:spLocks noChangeShapeType="1"/>
          </p:cNvSpPr>
          <p:nvPr/>
        </p:nvSpPr>
        <p:spPr bwMode="auto">
          <a:xfrm>
            <a:off x="985838" y="3429000"/>
            <a:ext cx="0" cy="822325"/>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1750021" name="Rectangle 5"/>
          <p:cNvSpPr>
            <a:spLocks noGrp="1" noChangeArrowheads="1"/>
          </p:cNvSpPr>
          <p:nvPr>
            <p:ph type="ctrTitle" sz="quarter"/>
          </p:nvPr>
        </p:nvSpPr>
        <p:spPr>
          <a:xfrm>
            <a:off x="1000125" y="3430588"/>
            <a:ext cx="7772400" cy="1470025"/>
          </a:xfrm>
        </p:spPr>
        <p:txBody>
          <a:bodyPr/>
          <a:lstStyle>
            <a:lvl1pPr>
              <a:defRPr/>
            </a:lvl1pPr>
          </a:lstStyle>
          <a:p>
            <a:r>
              <a:rPr lang="en-US" altLang="zh-TW"/>
              <a:t>Presentation Title</a:t>
            </a:r>
          </a:p>
        </p:txBody>
      </p:sp>
      <p:sp>
        <p:nvSpPr>
          <p:cNvPr id="1750023" name="Rectangle 7"/>
          <p:cNvSpPr>
            <a:spLocks noGrp="1" noChangeArrowheads="1"/>
          </p:cNvSpPr>
          <p:nvPr>
            <p:ph type="subTitle" sz="quarter" idx="1"/>
          </p:nvPr>
        </p:nvSpPr>
        <p:spPr>
          <a:xfrm>
            <a:off x="1014413" y="3876675"/>
            <a:ext cx="6400800" cy="838200"/>
          </a:xfrm>
        </p:spPr>
        <p:txBody>
          <a:bodyPr/>
          <a:lstStyle>
            <a:lvl1pPr marL="0" indent="0">
              <a:buFontTx/>
              <a:buNone/>
              <a:defRPr sz="1600" b="1">
                <a:solidFill>
                  <a:schemeClr val="bg2"/>
                </a:solidFill>
              </a:defRPr>
            </a:lvl1pPr>
          </a:lstStyle>
          <a:p>
            <a:r>
              <a:rPr lang="en-US" altLang="zh-TW"/>
              <a:t>Department / Segment</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7"/>
          <p:cNvSpPr>
            <a:spLocks noGrp="1" noChangeArrowheads="1"/>
          </p:cNvSpPr>
          <p:nvPr>
            <p:ph type="dt" sz="half" idx="10"/>
          </p:nvPr>
        </p:nvSpPr>
        <p:spPr>
          <a:ln/>
        </p:spPr>
        <p:txBody>
          <a:bodyPr/>
          <a:lstStyle>
            <a:lvl1pPr>
              <a:defRPr/>
            </a:lvl1pPr>
          </a:lstStyle>
          <a:p>
            <a:pPr>
              <a:defRPr/>
            </a:pPr>
            <a:fld id="{EF308B9C-77AB-4050-A883-6B431EFD0273}" type="datetime1">
              <a:rPr lang="zh-TW" altLang="en-US"/>
              <a:pPr>
                <a:defRPr/>
              </a:pPr>
              <a:t>2017/6/26</a:t>
            </a:fld>
            <a:endParaRPr lang="en-US" altLang="zh-TW"/>
          </a:p>
        </p:txBody>
      </p:sp>
      <p:sp>
        <p:nvSpPr>
          <p:cNvPr id="5" name="Rectangle 8"/>
          <p:cNvSpPr>
            <a:spLocks noGrp="1" noChangeArrowheads="1"/>
          </p:cNvSpPr>
          <p:nvPr>
            <p:ph type="sldNum" sz="quarter" idx="11"/>
          </p:nvPr>
        </p:nvSpPr>
        <p:spPr>
          <a:ln/>
        </p:spPr>
        <p:txBody>
          <a:bodyPr/>
          <a:lstStyle>
            <a:lvl1pPr>
              <a:defRPr/>
            </a:lvl1pPr>
          </a:lstStyle>
          <a:p>
            <a:pPr>
              <a:defRPr/>
            </a:pPr>
            <a:fld id="{B6F1D582-9A86-48AF-9C6E-4691F697EA83}" type="slidenum">
              <a:rPr lang="zh-TW" altLang="en-US"/>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34150" y="180975"/>
            <a:ext cx="2057400" cy="58388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61950" y="180975"/>
            <a:ext cx="6019800" cy="58388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7"/>
          <p:cNvSpPr>
            <a:spLocks noGrp="1" noChangeArrowheads="1"/>
          </p:cNvSpPr>
          <p:nvPr>
            <p:ph type="dt" sz="half" idx="10"/>
          </p:nvPr>
        </p:nvSpPr>
        <p:spPr>
          <a:ln/>
        </p:spPr>
        <p:txBody>
          <a:bodyPr/>
          <a:lstStyle>
            <a:lvl1pPr>
              <a:defRPr/>
            </a:lvl1pPr>
          </a:lstStyle>
          <a:p>
            <a:pPr>
              <a:defRPr/>
            </a:pPr>
            <a:fld id="{6567C482-4A10-4AAE-8545-31DCD4EE8295}" type="datetime1">
              <a:rPr lang="zh-TW" altLang="en-US"/>
              <a:pPr>
                <a:defRPr/>
              </a:pPr>
              <a:t>2017/6/26</a:t>
            </a:fld>
            <a:endParaRPr lang="en-US" altLang="zh-TW"/>
          </a:p>
        </p:txBody>
      </p:sp>
      <p:sp>
        <p:nvSpPr>
          <p:cNvPr id="5" name="Rectangle 8"/>
          <p:cNvSpPr>
            <a:spLocks noGrp="1" noChangeArrowheads="1"/>
          </p:cNvSpPr>
          <p:nvPr>
            <p:ph type="sldNum" sz="quarter" idx="11"/>
          </p:nvPr>
        </p:nvSpPr>
        <p:spPr>
          <a:ln/>
        </p:spPr>
        <p:txBody>
          <a:bodyPr/>
          <a:lstStyle>
            <a:lvl1pPr>
              <a:defRPr/>
            </a:lvl1pPr>
          </a:lstStyle>
          <a:p>
            <a:pPr>
              <a:defRPr/>
            </a:pPr>
            <a:fld id="{50B2DE62-4B52-4AC2-8625-EA6964B66EBE}" type="slidenum">
              <a:rPr lang="zh-TW" altLang="en-US"/>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23850" y="188640"/>
            <a:ext cx="8135938" cy="792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2400">
                <a:solidFill>
                  <a:srgbClr val="C00000"/>
                </a:solidFill>
                <a:effectLst>
                  <a:outerShdw blurRad="38100" dist="38100" dir="2700000" algn="tl">
                    <a:srgbClr val="000000">
                      <a:alpha val="43137"/>
                    </a:srgbClr>
                  </a:outerShdw>
                </a:effectLst>
              </a:defRPr>
            </a:lvl1pPr>
          </a:lstStyle>
          <a:p>
            <a:pPr lvl="0"/>
            <a:r>
              <a:rPr lang="zh-TW" altLang="en-US" dirty="0"/>
              <a:t>按一下以編輯母片標題樣式</a:t>
            </a:r>
          </a:p>
        </p:txBody>
      </p:sp>
      <p:sp>
        <p:nvSpPr>
          <p:cNvPr id="7" name="Date Placeholder 20"/>
          <p:cNvSpPr>
            <a:spLocks noGrp="1"/>
          </p:cNvSpPr>
          <p:nvPr>
            <p:ph type="dt" sz="half" idx="2"/>
          </p:nvPr>
        </p:nvSpPr>
        <p:spPr>
          <a:xfrm>
            <a:off x="25381" y="6500962"/>
            <a:ext cx="747814" cy="331932"/>
          </a:xfrm>
          <a:prstGeom prst="rect">
            <a:avLst/>
          </a:prstGeom>
        </p:spPr>
        <p:txBody>
          <a:bodyPr anchor="ctr"/>
          <a:lstStyle>
            <a:lvl1pPr algn="ctr">
              <a:defRPr sz="900">
                <a:solidFill>
                  <a:schemeClr val="bg1">
                    <a:lumMod val="50000"/>
                  </a:schemeClr>
                </a:solidFill>
              </a:defRPr>
            </a:lvl1pPr>
          </a:lstStyle>
          <a:p>
            <a:fld id="{418558FB-0CA4-48F1-92FB-40AE2601B8D8}" type="datetime1">
              <a:rPr lang="en-US" altLang="zh-TW" smtClean="0"/>
              <a:pPr/>
              <a:t>6/26/2017</a:t>
            </a:fld>
            <a:endParaRPr lang="en-US" dirty="0"/>
          </a:p>
        </p:txBody>
      </p:sp>
      <p:sp>
        <p:nvSpPr>
          <p:cNvPr id="8" name="Footer Placeholder 21"/>
          <p:cNvSpPr>
            <a:spLocks noGrp="1"/>
          </p:cNvSpPr>
          <p:nvPr>
            <p:ph type="ftr" sz="quarter" idx="3"/>
          </p:nvPr>
        </p:nvSpPr>
        <p:spPr>
          <a:xfrm>
            <a:off x="1036816" y="6500962"/>
            <a:ext cx="2486939" cy="331932"/>
          </a:xfrm>
          <a:prstGeom prst="rect">
            <a:avLst/>
          </a:prstGeom>
        </p:spPr>
        <p:txBody>
          <a:bodyPr anchor="ctr"/>
          <a:lstStyle>
            <a:lvl1pPr algn="ctr">
              <a:defRPr sz="900">
                <a:solidFill>
                  <a:schemeClr val="bg1">
                    <a:lumMod val="50000"/>
                  </a:schemeClr>
                </a:solidFill>
              </a:defRPr>
            </a:lvl1pPr>
          </a:lstStyle>
          <a:p>
            <a:r>
              <a:rPr lang="en-US"/>
              <a:t>Confidential | Copyright 2012 TrendMicro Inc.</a:t>
            </a:r>
            <a:endParaRPr lang="en-US" dirty="0"/>
          </a:p>
        </p:txBody>
      </p:sp>
      <p:sp>
        <p:nvSpPr>
          <p:cNvPr id="9" name="Slide Number Placeholder 22"/>
          <p:cNvSpPr>
            <a:spLocks noGrp="1"/>
          </p:cNvSpPr>
          <p:nvPr>
            <p:ph type="sldNum" sz="quarter" idx="4"/>
          </p:nvPr>
        </p:nvSpPr>
        <p:spPr>
          <a:xfrm>
            <a:off x="4284982" y="6500962"/>
            <a:ext cx="561844" cy="331932"/>
          </a:xfrm>
          <a:prstGeom prst="rect">
            <a:avLst/>
          </a:prstGeom>
        </p:spPr>
        <p:txBody>
          <a:bodyPr anchor="ctr"/>
          <a:lstStyle>
            <a:lvl1pPr algn="ctr">
              <a:defRPr sz="900">
                <a:solidFill>
                  <a:schemeClr val="bg1">
                    <a:lumMod val="50000"/>
                  </a:schemeClr>
                </a:solidFill>
              </a:defRPr>
            </a:lvl1pPr>
          </a:lstStyle>
          <a:p>
            <a:fld id="{2C518CF9-F01B-4438-A7D4-0DE57AD11A10}" type="slidenum">
              <a:rPr lang="en-US" smtClean="0"/>
              <a:pPr/>
              <a:t>‹#›</a:t>
            </a:fld>
            <a:endParaRPr lang="en-US" dirty="0"/>
          </a:p>
        </p:txBody>
      </p:sp>
    </p:spTree>
    <p:extLst>
      <p:ext uri="{BB962C8B-B14F-4D97-AF65-F5344CB8AC3E}">
        <p14:creationId xmlns:p14="http://schemas.microsoft.com/office/powerpoint/2010/main" val="426722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タイトル＆本文（標準）">
    <p:spTree>
      <p:nvGrpSpPr>
        <p:cNvPr id="1" name=""/>
        <p:cNvGrpSpPr/>
        <p:nvPr/>
      </p:nvGrpSpPr>
      <p:grpSpPr>
        <a:xfrm>
          <a:off x="0" y="0"/>
          <a:ext cx="0" cy="0"/>
          <a:chOff x="0" y="0"/>
          <a:chExt cx="0" cy="0"/>
        </a:xfrm>
      </p:grpSpPr>
      <p:sp>
        <p:nvSpPr>
          <p:cNvPr id="2" name="Title 1"/>
          <p:cNvSpPr>
            <a:spLocks noGrp="1"/>
          </p:cNvSpPr>
          <p:nvPr>
            <p:ph type="title"/>
          </p:nvPr>
        </p:nvSpPr>
        <p:spPr>
          <a:xfrm>
            <a:off x="573089" y="495893"/>
            <a:ext cx="8004175" cy="708480"/>
          </a:xfrm>
        </p:spPr>
        <p:txBody>
          <a:bodyPr lIns="0" tIns="0" rIns="0" bIns="91440" anchor="b"/>
          <a:lstStyle>
            <a:lvl1pPr>
              <a:defRPr>
                <a:solidFill>
                  <a:schemeClr val="tx2"/>
                </a:solidFill>
              </a:defRPr>
            </a:lvl1pPr>
          </a:lstStyle>
          <a:p>
            <a:r>
              <a:rPr lang="en-US"/>
              <a:t>Click to edit Master title style</a:t>
            </a:r>
            <a:endParaRPr lang="en-US" dirty="0"/>
          </a:p>
        </p:txBody>
      </p:sp>
      <p:sp>
        <p:nvSpPr>
          <p:cNvPr id="12" name="Content Placeholder 2"/>
          <p:cNvSpPr>
            <a:spLocks noGrp="1"/>
          </p:cNvSpPr>
          <p:nvPr>
            <p:ph idx="1"/>
          </p:nvPr>
        </p:nvSpPr>
        <p:spPr>
          <a:xfrm>
            <a:off x="573089" y="1341395"/>
            <a:ext cx="8004175" cy="4890072"/>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
          <p:cNvSpPr/>
          <p:nvPr userDrawn="1"/>
        </p:nvSpPr>
        <p:spPr>
          <a:xfrm>
            <a:off x="1" y="6248400"/>
            <a:ext cx="9140825" cy="6032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0"/>
              <a:cs typeface="ＭＳ Ｐゴシック" charset="0"/>
            </a:endParaRPr>
          </a:p>
        </p:txBody>
      </p:sp>
      <p:cxnSp>
        <p:nvCxnSpPr>
          <p:cNvPr id="13" name="Straight Arrow Connector 2"/>
          <p:cNvCxnSpPr/>
          <p:nvPr userDrawn="1"/>
        </p:nvCxnSpPr>
        <p:spPr>
          <a:xfrm>
            <a:off x="711200" y="6441018"/>
            <a:ext cx="0" cy="245533"/>
          </a:xfrm>
          <a:prstGeom prst="straightConnector1">
            <a:avLst/>
          </a:prstGeom>
          <a:ln w="12700">
            <a:solidFill>
              <a:srgbClr val="BCBEC0"/>
            </a:solidFill>
            <a:prstDash val="sysDot"/>
            <a:tailEnd type="none"/>
          </a:ln>
          <a:effectLst/>
        </p:spPr>
        <p:style>
          <a:lnRef idx="2">
            <a:schemeClr val="accent1"/>
          </a:lnRef>
          <a:fillRef idx="0">
            <a:schemeClr val="accent1"/>
          </a:fillRef>
          <a:effectRef idx="1">
            <a:schemeClr val="accent1"/>
          </a:effectRef>
          <a:fontRef idx="minor">
            <a:schemeClr val="tx1"/>
          </a:fontRef>
        </p:style>
      </p:cxnSp>
      <p:sp>
        <p:nvSpPr>
          <p:cNvPr id="14" name="TextBox 4"/>
          <p:cNvSpPr txBox="1">
            <a:spLocks noChangeArrowheads="1"/>
          </p:cNvSpPr>
          <p:nvPr userDrawn="1"/>
        </p:nvSpPr>
        <p:spPr bwMode="auto">
          <a:xfrm>
            <a:off x="457201" y="6373284"/>
            <a:ext cx="231775"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defRPr/>
            </a:pPr>
            <a:fld id="{2AE3BCBD-32E3-9B4D-B998-977141E63401}" type="slidenum">
              <a:rPr lang="en-US" sz="800" smtClean="0">
                <a:solidFill>
                  <a:srgbClr val="7F7F7F"/>
                </a:solidFill>
              </a:rPr>
              <a:pPr>
                <a:defRPr/>
              </a:pPr>
              <a:t>‹#›</a:t>
            </a:fld>
            <a:endParaRPr lang="en-US" sz="800">
              <a:solidFill>
                <a:srgbClr val="7F7F7F"/>
              </a:solidFill>
            </a:endParaRPr>
          </a:p>
        </p:txBody>
      </p:sp>
      <p:sp>
        <p:nvSpPr>
          <p:cNvPr id="15" name="TextBox 6"/>
          <p:cNvSpPr txBox="1">
            <a:spLocks noChangeArrowheads="1"/>
          </p:cNvSpPr>
          <p:nvPr userDrawn="1"/>
        </p:nvSpPr>
        <p:spPr bwMode="auto">
          <a:xfrm>
            <a:off x="835025" y="6373284"/>
            <a:ext cx="2973650" cy="372533"/>
          </a:xfrm>
          <a:prstGeom prst="rect">
            <a:avLst/>
          </a:prstGeom>
          <a:noFill/>
          <a:ln>
            <a:noFill/>
          </a:ln>
          <a:extLst/>
        </p:spPr>
        <p:txBody>
          <a:bodyPr wrap="none" lIns="0" tIns="0" rIns="0" bIns="0"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pPr eaLnBrk="0" hangingPunct="0">
              <a:defRPr/>
            </a:pPr>
            <a:r>
              <a:rPr lang="en-US" altLang="ja-JP" sz="800" dirty="0">
                <a:solidFill>
                  <a:srgbClr val="4D4D4F">
                    <a:lumMod val="60000"/>
                    <a:lumOff val="40000"/>
                  </a:srgbClr>
                </a:solidFill>
              </a:rPr>
              <a:t>Copyright © 2015 Trend Micro Incorporated. All rights reserved. </a:t>
            </a:r>
          </a:p>
        </p:txBody>
      </p:sp>
      <p:pic>
        <p:nvPicPr>
          <p:cNvPr id="16" name="図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9263" y="6353483"/>
            <a:ext cx="871537" cy="390848"/>
          </a:xfrm>
          <a:prstGeom prst="rect">
            <a:avLst/>
          </a:prstGeom>
        </p:spPr>
      </p:pic>
    </p:spTree>
    <p:extLst>
      <p:ext uri="{BB962C8B-B14F-4D97-AF65-F5344CB8AC3E}">
        <p14:creationId xmlns:p14="http://schemas.microsoft.com/office/powerpoint/2010/main" val="426839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43"/>
            <a:ext cx="8229600" cy="692901"/>
          </a:xfrm>
        </p:spPr>
        <p:txBody>
          <a:bodyPr/>
          <a:lstStyle/>
          <a:p>
            <a:r>
              <a:rPr lang="en-US"/>
              <a:t>Click to edit Master title style</a:t>
            </a:r>
            <a:endParaRPr lang="en-US" dirty="0"/>
          </a:p>
        </p:txBody>
      </p:sp>
      <p:sp>
        <p:nvSpPr>
          <p:cNvPr id="7" name="Content Placeholder 2"/>
          <p:cNvSpPr>
            <a:spLocks noGrp="1"/>
          </p:cNvSpPr>
          <p:nvPr>
            <p:ph sz="half" idx="1"/>
          </p:nvPr>
        </p:nvSpPr>
        <p:spPr>
          <a:xfrm>
            <a:off x="457200" y="1200151"/>
            <a:ext cx="4038600" cy="47265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4648200" y="1200151"/>
            <a:ext cx="4038600" cy="47265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p:cNvSpPr>
            <a:spLocks noGrp="1"/>
          </p:cNvSpPr>
          <p:nvPr>
            <p:ph type="ftr" sz="quarter" idx="11"/>
          </p:nvPr>
        </p:nvSpPr>
        <p:spPr>
          <a:xfrm>
            <a:off x="457203" y="6486972"/>
            <a:ext cx="5071381" cy="365125"/>
          </a:xfrm>
        </p:spPr>
        <p:txBody>
          <a:bodyPr/>
          <a:lstStyle/>
          <a:p>
            <a:r>
              <a:rPr lang="en-US" dirty="0">
                <a:solidFill>
                  <a:srgbClr val="000000">
                    <a:tint val="75000"/>
                  </a:srgbClr>
                </a:solidFill>
              </a:rPr>
              <a:t>Copyright 2015 Trend Micro Inc.     </a:t>
            </a:r>
          </a:p>
        </p:txBody>
      </p:sp>
      <p:sp>
        <p:nvSpPr>
          <p:cNvPr id="10" name="Slide Number Placeholder 6"/>
          <p:cNvSpPr>
            <a:spLocks noGrp="1"/>
          </p:cNvSpPr>
          <p:nvPr>
            <p:ph type="sldNum" sz="quarter" idx="12"/>
          </p:nvPr>
        </p:nvSpPr>
        <p:spPr>
          <a:xfrm>
            <a:off x="7550859" y="6492876"/>
            <a:ext cx="414349" cy="365125"/>
          </a:xfrm>
        </p:spPr>
        <p:txBody>
          <a:bodyPr/>
          <a:lstStyle/>
          <a:p>
            <a:fld id="{1E6B01BB-509F-ED41-827A-0A250126612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30081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9" y="1052736"/>
            <a:ext cx="8496944" cy="5328592"/>
          </a:xfrm>
          <a:prstGeom prst="rect">
            <a:avLst/>
          </a:prstGeom>
        </p:spPr>
        <p:txBody>
          <a:bodyPr/>
          <a:lstStyle>
            <a:lvl1pPr>
              <a:defRPr sz="1650"/>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Rectangle 3"/>
          <p:cNvSpPr>
            <a:spLocks noGrp="1" noChangeArrowheads="1"/>
          </p:cNvSpPr>
          <p:nvPr>
            <p:ph type="title"/>
          </p:nvPr>
        </p:nvSpPr>
        <p:spPr bwMode="auto">
          <a:xfrm>
            <a:off x="323850" y="188641"/>
            <a:ext cx="8135938" cy="792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800">
                <a:solidFill>
                  <a:srgbClr val="C00000"/>
                </a:solidFill>
                <a:effectLst>
                  <a:outerShdw blurRad="38100" dist="38100" dir="2700000" algn="tl">
                    <a:srgbClr val="000000">
                      <a:alpha val="43137"/>
                    </a:srgbClr>
                  </a:outerShdw>
                </a:effectLst>
              </a:defRPr>
            </a:lvl1pPr>
          </a:lstStyle>
          <a:p>
            <a:pPr lvl="0"/>
            <a:r>
              <a:rPr lang="zh-TW" altLang="en-US" dirty="0"/>
              <a:t>按一下以編輯母片標題樣式</a:t>
            </a:r>
          </a:p>
        </p:txBody>
      </p:sp>
      <p:sp>
        <p:nvSpPr>
          <p:cNvPr id="8" name="Date Placeholder 20"/>
          <p:cNvSpPr>
            <a:spLocks noGrp="1"/>
          </p:cNvSpPr>
          <p:nvPr>
            <p:ph type="dt" sz="half" idx="2"/>
          </p:nvPr>
        </p:nvSpPr>
        <p:spPr>
          <a:xfrm>
            <a:off x="25382" y="6500963"/>
            <a:ext cx="747814" cy="331932"/>
          </a:xfrm>
          <a:prstGeom prst="rect">
            <a:avLst/>
          </a:prstGeom>
        </p:spPr>
        <p:txBody>
          <a:bodyPr anchor="ctr"/>
          <a:lstStyle>
            <a:lvl1pPr algn="ctr">
              <a:defRPr sz="675">
                <a:solidFill>
                  <a:schemeClr val="bg1">
                    <a:lumMod val="50000"/>
                  </a:schemeClr>
                </a:solidFill>
              </a:defRPr>
            </a:lvl1pPr>
          </a:lstStyle>
          <a:p>
            <a:endParaRPr lang="en-US" dirty="0">
              <a:solidFill>
                <a:prstClr val="white">
                  <a:lumMod val="50000"/>
                </a:prstClr>
              </a:solidFill>
            </a:endParaRPr>
          </a:p>
        </p:txBody>
      </p:sp>
      <p:sp>
        <p:nvSpPr>
          <p:cNvPr id="9" name="Footer Placeholder 21"/>
          <p:cNvSpPr>
            <a:spLocks noGrp="1"/>
          </p:cNvSpPr>
          <p:nvPr>
            <p:ph type="ftr" sz="quarter" idx="3"/>
          </p:nvPr>
        </p:nvSpPr>
        <p:spPr>
          <a:xfrm>
            <a:off x="1036818" y="6500963"/>
            <a:ext cx="2486939" cy="331932"/>
          </a:xfrm>
          <a:prstGeom prst="rect">
            <a:avLst/>
          </a:prstGeom>
        </p:spPr>
        <p:txBody>
          <a:bodyPr anchor="ctr"/>
          <a:lstStyle>
            <a:lvl1pPr algn="ctr">
              <a:defRPr sz="675">
                <a:solidFill>
                  <a:schemeClr val="bg1">
                    <a:lumMod val="50000"/>
                  </a:schemeClr>
                </a:solidFill>
              </a:defRPr>
            </a:lvl1pPr>
          </a:lstStyle>
          <a:p>
            <a:endParaRPr lang="en-US" dirty="0">
              <a:solidFill>
                <a:prstClr val="white">
                  <a:lumMod val="50000"/>
                </a:prstClr>
              </a:solidFill>
            </a:endParaRPr>
          </a:p>
        </p:txBody>
      </p:sp>
      <p:sp>
        <p:nvSpPr>
          <p:cNvPr id="10" name="Slide Number Placeholder 22"/>
          <p:cNvSpPr>
            <a:spLocks noGrp="1"/>
          </p:cNvSpPr>
          <p:nvPr>
            <p:ph type="sldNum" sz="quarter" idx="4"/>
          </p:nvPr>
        </p:nvSpPr>
        <p:spPr>
          <a:xfrm>
            <a:off x="4284983" y="6500963"/>
            <a:ext cx="561844" cy="331932"/>
          </a:xfrm>
          <a:prstGeom prst="rect">
            <a:avLst/>
          </a:prstGeom>
        </p:spPr>
        <p:txBody>
          <a:bodyPr anchor="ctr"/>
          <a:lstStyle>
            <a:lvl1pPr algn="ctr">
              <a:defRPr sz="675">
                <a:solidFill>
                  <a:schemeClr val="bg1">
                    <a:lumMod val="50000"/>
                  </a:schemeClr>
                </a:solidFill>
              </a:defRPr>
            </a:lvl1pPr>
          </a:lstStyle>
          <a:p>
            <a:fld id="{2C518CF9-F01B-4438-A7D4-0DE57AD11A10}"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3191138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314325" y="622300"/>
            <a:ext cx="8515350" cy="600075"/>
          </a:xfrm>
        </p:spPr>
        <p:txBody>
          <a:bodyPr/>
          <a:lstStyle/>
          <a:p>
            <a:r>
              <a:rPr lang="zh-TW" altLang="en-US"/>
              <a:t>按一下以編輯母片標題樣式</a:t>
            </a:r>
          </a:p>
        </p:txBody>
      </p:sp>
      <p:sp>
        <p:nvSpPr>
          <p:cNvPr id="3" name="內容版面配置區 2"/>
          <p:cNvSpPr>
            <a:spLocks noGrp="1"/>
          </p:cNvSpPr>
          <p:nvPr>
            <p:ph sz="half" idx="1"/>
          </p:nvPr>
        </p:nvSpPr>
        <p:spPr>
          <a:xfrm>
            <a:off x="319088" y="1879600"/>
            <a:ext cx="4186237" cy="40290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57725" y="1879600"/>
            <a:ext cx="4186238" cy="1938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57725" y="3970338"/>
            <a:ext cx="4186238" cy="1938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10"/>
          </p:nvPr>
        </p:nvSpPr>
        <p:spPr>
          <a:xfrm>
            <a:off x="276225" y="6408738"/>
            <a:ext cx="2762250" cy="247650"/>
          </a:xfrm>
          <a:prstGeom prst="rect">
            <a:avLst/>
          </a:prstGeom>
        </p:spPr>
        <p:txBody>
          <a:bodyPr/>
          <a:lstStyle>
            <a:lvl1pPr>
              <a:defRPr/>
            </a:lvl1pPr>
          </a:lstStyle>
          <a:p>
            <a:r>
              <a:rPr lang="zh-TW" altLang="de-DE"/>
              <a:t>Security</a:t>
            </a:r>
            <a:r>
              <a:rPr lang="de-DE" altLang="zh-TW"/>
              <a:t>  </a:t>
            </a:r>
            <a:r>
              <a:rPr lang="de-DE" altLang="zh-TW">
                <a:sym typeface="Wingdings" pitchFamily="2" charset="2"/>
              </a:rPr>
              <a:t></a:t>
            </a:r>
            <a:r>
              <a:rPr lang="de-DE" altLang="zh-TW"/>
              <a:t>  Page </a:t>
            </a:r>
            <a:fld id="{133810FA-50FD-4100-9EC7-5A4916FC05F9}" type="slidenum">
              <a:rPr lang="de-DE" altLang="zh-TW"/>
              <a:pPr/>
              <a:t>‹#›</a:t>
            </a:fld>
            <a:endParaRPr lang="de-DE" altLang="zh-TW"/>
          </a:p>
        </p:txBody>
      </p:sp>
    </p:spTree>
    <p:extLst>
      <p:ext uri="{BB962C8B-B14F-4D97-AF65-F5344CB8AC3E}">
        <p14:creationId xmlns:p14="http://schemas.microsoft.com/office/powerpoint/2010/main" val="1496922745"/>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內頁_黑1_標準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095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7"/>
          <p:cNvSpPr>
            <a:spLocks noGrp="1" noChangeArrowheads="1"/>
          </p:cNvSpPr>
          <p:nvPr>
            <p:ph type="dt" sz="half" idx="10"/>
          </p:nvPr>
        </p:nvSpPr>
        <p:spPr>
          <a:ln/>
        </p:spPr>
        <p:txBody>
          <a:bodyPr/>
          <a:lstStyle>
            <a:lvl1pPr>
              <a:defRPr/>
            </a:lvl1pPr>
          </a:lstStyle>
          <a:p>
            <a:pPr>
              <a:defRPr/>
            </a:pPr>
            <a:fld id="{1F0C8AE5-8852-4041-A22A-3D68A8343FC5}" type="datetime1">
              <a:rPr lang="zh-TW" altLang="en-US"/>
              <a:pPr>
                <a:defRPr/>
              </a:pPr>
              <a:t>2017/6/26</a:t>
            </a:fld>
            <a:endParaRPr lang="en-US" altLang="zh-TW"/>
          </a:p>
        </p:txBody>
      </p:sp>
      <p:sp>
        <p:nvSpPr>
          <p:cNvPr id="5" name="Rectangle 8"/>
          <p:cNvSpPr>
            <a:spLocks noGrp="1" noChangeArrowheads="1"/>
          </p:cNvSpPr>
          <p:nvPr>
            <p:ph type="sldNum" sz="quarter" idx="11"/>
          </p:nvPr>
        </p:nvSpPr>
        <p:spPr>
          <a:ln/>
        </p:spPr>
        <p:txBody>
          <a:bodyPr/>
          <a:lstStyle>
            <a:lvl1pPr>
              <a:defRPr/>
            </a:lvl1pPr>
          </a:lstStyle>
          <a:p>
            <a:pPr>
              <a:defRPr/>
            </a:pPr>
            <a:fld id="{BC0951A4-6510-442A-960A-AD606CD78217}" type="slidenum">
              <a:rPr lang="zh-TW" altLang="en-US"/>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8" name="Picture 7" descr="PPT_CoverP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37361"/>
            <a:ext cx="9144000" cy="5120640"/>
          </a:xfrm>
          <a:prstGeom prst="rect">
            <a:avLst/>
          </a:prstGeom>
        </p:spPr>
      </p:pic>
      <p:pic>
        <p:nvPicPr>
          <p:cNvPr id="9" name="Picture 8" descr="TM_Logo_4c_Only.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5864" y="380670"/>
            <a:ext cx="1862867" cy="734107"/>
          </a:xfrm>
          <a:prstGeom prst="rect">
            <a:avLst/>
          </a:prstGeom>
        </p:spPr>
      </p:pic>
      <p:sp>
        <p:nvSpPr>
          <p:cNvPr id="34468" name="Rectangle 3748"/>
          <p:cNvSpPr>
            <a:spLocks noGrp="1" noChangeArrowheads="1"/>
          </p:cNvSpPr>
          <p:nvPr>
            <p:ph type="subTitle" sz="quarter" idx="1"/>
          </p:nvPr>
        </p:nvSpPr>
        <p:spPr>
          <a:xfrm>
            <a:off x="595449" y="2072664"/>
            <a:ext cx="4972838" cy="838200"/>
          </a:xfrm>
          <a:ln/>
        </p:spPr>
        <p:txBody>
          <a:bodyPr/>
          <a:lstStyle>
            <a:lvl1pPr marL="0" indent="0">
              <a:buFontTx/>
              <a:buNone/>
              <a:defRPr sz="1600">
                <a:solidFill>
                  <a:schemeClr val="tx1">
                    <a:lumMod val="75000"/>
                  </a:schemeClr>
                </a:solidFill>
                <a:latin typeface="微軟正黑體" panose="020B0604030504040204" pitchFamily="34" charset="-120"/>
                <a:ea typeface="微軟正黑體" panose="020B0604030504040204" pitchFamily="34" charset="-120"/>
              </a:defRPr>
            </a:lvl1pPr>
          </a:lstStyle>
          <a:p>
            <a:r>
              <a:rPr lang="zh-TW" altLang="en-US" dirty="0"/>
              <a:t>按一下以編輯母片副標題樣式</a:t>
            </a:r>
            <a:endParaRPr lang="en-US" dirty="0"/>
          </a:p>
        </p:txBody>
      </p:sp>
      <p:sp>
        <p:nvSpPr>
          <p:cNvPr id="34466" name="Rectangle 3746"/>
          <p:cNvSpPr>
            <a:spLocks noGrp="1" noChangeArrowheads="1"/>
          </p:cNvSpPr>
          <p:nvPr>
            <p:ph type="ctrTitle" sz="quarter"/>
          </p:nvPr>
        </p:nvSpPr>
        <p:spPr>
          <a:xfrm>
            <a:off x="594808" y="1233937"/>
            <a:ext cx="5382911" cy="511175"/>
          </a:xfrm>
          <a:ln/>
        </p:spPr>
        <p:txBody>
          <a:bodyPr anchor="b" anchorCtr="0"/>
          <a:lstStyle>
            <a:lvl1pPr>
              <a:defRPr sz="2800" b="1">
                <a:solidFill>
                  <a:schemeClr val="tx1">
                    <a:lumMod val="75000"/>
                  </a:schemeClr>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12"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13"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4"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4231750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7"/>
          <p:cNvSpPr>
            <a:spLocks noGrp="1" noChangeArrowheads="1"/>
          </p:cNvSpPr>
          <p:nvPr>
            <p:ph type="dt" sz="half" idx="10"/>
          </p:nvPr>
        </p:nvSpPr>
        <p:spPr>
          <a:ln/>
        </p:spPr>
        <p:txBody>
          <a:bodyPr/>
          <a:lstStyle>
            <a:lvl1pPr>
              <a:defRPr/>
            </a:lvl1pPr>
          </a:lstStyle>
          <a:p>
            <a:pPr>
              <a:defRPr/>
            </a:pPr>
            <a:fld id="{E3DCCCB6-9A46-41F8-95E3-7000EB7E12DA}" type="datetime1">
              <a:rPr lang="zh-TW" altLang="en-US"/>
              <a:pPr>
                <a:defRPr/>
              </a:pPr>
              <a:t>2017/6/26</a:t>
            </a:fld>
            <a:endParaRPr lang="en-US" altLang="zh-TW"/>
          </a:p>
        </p:txBody>
      </p:sp>
      <p:sp>
        <p:nvSpPr>
          <p:cNvPr id="5" name="Rectangle 8"/>
          <p:cNvSpPr>
            <a:spLocks noGrp="1" noChangeArrowheads="1"/>
          </p:cNvSpPr>
          <p:nvPr>
            <p:ph type="sldNum" sz="quarter" idx="11"/>
          </p:nvPr>
        </p:nvSpPr>
        <p:spPr>
          <a:ln/>
        </p:spPr>
        <p:txBody>
          <a:bodyPr/>
          <a:lstStyle>
            <a:lvl1pPr>
              <a:defRPr/>
            </a:lvl1pPr>
          </a:lstStyle>
          <a:p>
            <a:pPr>
              <a:defRPr/>
            </a:pPr>
            <a:fld id="{75669D84-90D1-475C-B04B-19C8850D563B}" type="slidenum">
              <a:rPr lang="zh-TW" altLang="en-US"/>
              <a:pPr>
                <a:defRPr/>
              </a:pPr>
              <a:t>‹#›</a:t>
            </a:fld>
            <a:endParaRPr lang="en-US" altLang="zh-TW"/>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91194" y="145549"/>
            <a:ext cx="8711736" cy="714375"/>
          </a:xfrm>
        </p:spPr>
        <p:txBody>
          <a:bodyPr/>
          <a:lstStyle>
            <a:lvl1pPr>
              <a:defRPr b="1">
                <a:solidFill>
                  <a:schemeClr val="tx1">
                    <a:lumMod val="75000"/>
                  </a:schemeClr>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191193" y="873760"/>
            <a:ext cx="8711737" cy="5377411"/>
          </a:xfrm>
        </p:spPr>
        <p:txBody>
          <a:bodyPr/>
          <a:lstStyle>
            <a:lvl1pPr>
              <a:defRPr>
                <a:solidFill>
                  <a:schemeClr val="tx1">
                    <a:lumMod val="75000"/>
                  </a:schemeClr>
                </a:solidFill>
                <a:latin typeface="微軟正黑體" panose="020B0604030504040204" pitchFamily="34" charset="-120"/>
                <a:ea typeface="微軟正黑體" panose="020B0604030504040204" pitchFamily="34" charset="-120"/>
              </a:defRPr>
            </a:lvl1pPr>
            <a:lvl2pPr>
              <a:defRPr>
                <a:solidFill>
                  <a:schemeClr val="tx1">
                    <a:lumMod val="75000"/>
                  </a:schemeClr>
                </a:solidFill>
                <a:latin typeface="微軟正黑體" panose="020B0604030504040204" pitchFamily="34" charset="-120"/>
                <a:ea typeface="微軟正黑體" panose="020B0604030504040204" pitchFamily="34" charset="-120"/>
              </a:defRPr>
            </a:lvl2pPr>
            <a:lvl3pPr>
              <a:defRPr>
                <a:solidFill>
                  <a:schemeClr val="tx1">
                    <a:lumMod val="75000"/>
                  </a:schemeClr>
                </a:solidFill>
                <a:latin typeface="微軟正黑體" panose="020B0604030504040204" pitchFamily="34" charset="-120"/>
                <a:ea typeface="微軟正黑體" panose="020B0604030504040204" pitchFamily="34" charset="-120"/>
              </a:defRPr>
            </a:lvl3pPr>
            <a:lvl4pPr>
              <a:defRPr>
                <a:solidFill>
                  <a:schemeClr val="tx1">
                    <a:lumMod val="75000"/>
                  </a:schemeClr>
                </a:solidFill>
                <a:latin typeface="微軟正黑體" panose="020B0604030504040204" pitchFamily="34" charset="-120"/>
                <a:ea typeface="微軟正黑體" panose="020B0604030504040204" pitchFamily="34" charset="-120"/>
              </a:defRPr>
            </a:lvl4pPr>
            <a:lvl5pPr>
              <a:defRPr>
                <a:solidFill>
                  <a:schemeClr val="tx1">
                    <a:lumMod val="75000"/>
                  </a:schemeClr>
                </a:solidFill>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9"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10"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1"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2206597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 Background Element">
    <p:spTree>
      <p:nvGrpSpPr>
        <p:cNvPr id="1" name=""/>
        <p:cNvGrpSpPr/>
        <p:nvPr/>
      </p:nvGrpSpPr>
      <p:grpSpPr>
        <a:xfrm>
          <a:off x="0" y="0"/>
          <a:ext cx="0" cy="0"/>
          <a:chOff x="0" y="0"/>
          <a:chExt cx="0" cy="0"/>
        </a:xfrm>
      </p:grpSpPr>
      <p:sp>
        <p:nvSpPr>
          <p:cNvPr id="2" name="Title 1"/>
          <p:cNvSpPr>
            <a:spLocks noGrp="1"/>
          </p:cNvSpPr>
          <p:nvPr>
            <p:ph type="title"/>
          </p:nvPr>
        </p:nvSpPr>
        <p:spPr>
          <a:xfrm>
            <a:off x="216130" y="146372"/>
            <a:ext cx="8786553" cy="714375"/>
          </a:xfrm>
        </p:spPr>
        <p:txBody>
          <a:bodyPr/>
          <a:lstStyle>
            <a:lvl1pPr>
              <a:defRPr lang="en-US" sz="3200" b="1" dirty="0">
                <a:solidFill>
                  <a:srgbClr val="000000"/>
                </a:solidFill>
                <a:latin typeface="+mj-lt"/>
                <a:ea typeface="+mj-ea"/>
                <a:cs typeface="+mj-cs"/>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16130" y="873760"/>
            <a:ext cx="8786553" cy="54106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10"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1"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1834250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207818" y="145910"/>
            <a:ext cx="8794866" cy="714375"/>
          </a:xfrm>
        </p:spPr>
        <p:txBody>
          <a:bodyPr/>
          <a:lstStyle>
            <a:lvl1pPr algn="l" rtl="0" eaLnBrk="1" fontAlgn="base" hangingPunct="1">
              <a:lnSpc>
                <a:spcPct val="90000"/>
              </a:lnSpc>
              <a:spcBef>
                <a:spcPct val="0"/>
              </a:spcBef>
              <a:spcAft>
                <a:spcPct val="0"/>
              </a:spcAft>
              <a:defRPr lang="en-US" sz="3200" b="1" dirty="0">
                <a:solidFill>
                  <a:srgbClr val="000000"/>
                </a:solidFill>
                <a:latin typeface="+mj-lt"/>
                <a:ea typeface="+mj-ea"/>
                <a:cs typeface="+mj-cs"/>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07818" y="873760"/>
            <a:ext cx="8794866" cy="5502102"/>
          </a:xfrm>
        </p:spPr>
        <p:txBody>
          <a:bodyPr/>
          <a:lstStyle>
            <a:lvl1pPr>
              <a:spcBef>
                <a:spcPts val="2400"/>
              </a:spcBef>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9"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10"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1"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335834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8" name="Picture 7" descr="PPT_DividerP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9" y="-29883"/>
            <a:ext cx="9153389" cy="6992471"/>
          </a:xfrm>
          <a:prstGeom prst="rect">
            <a:avLst/>
          </a:prstGeom>
        </p:spPr>
      </p:pic>
      <p:sp>
        <p:nvSpPr>
          <p:cNvPr id="3" name="Text Placeholder 2"/>
          <p:cNvSpPr>
            <a:spLocks noGrp="1"/>
          </p:cNvSpPr>
          <p:nvPr>
            <p:ph type="body" idx="1" hasCustomPrompt="1"/>
          </p:nvPr>
        </p:nvSpPr>
        <p:spPr>
          <a:xfrm>
            <a:off x="595881" y="3456233"/>
            <a:ext cx="5009749" cy="1500187"/>
          </a:xfr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ct val="50000"/>
              </a:spcBef>
              <a:spcAft>
                <a:spcPct val="0"/>
              </a:spcAft>
              <a:buClr>
                <a:schemeClr val="accent4"/>
              </a:buClr>
              <a:buFontTx/>
              <a:buNone/>
              <a:defRPr lang="en-US" sz="1600" smtClean="0">
                <a:solidFill>
                  <a:schemeClr val="bg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Subtitle</a:t>
            </a:r>
          </a:p>
        </p:txBody>
      </p:sp>
      <p:sp>
        <p:nvSpPr>
          <p:cNvPr id="2" name="Title 1"/>
          <p:cNvSpPr>
            <a:spLocks noGrp="1"/>
          </p:cNvSpPr>
          <p:nvPr>
            <p:ph type="title" hasCustomPrompt="1"/>
          </p:nvPr>
        </p:nvSpPr>
        <p:spPr>
          <a:xfrm>
            <a:off x="595882" y="1772128"/>
            <a:ext cx="6224400" cy="1362075"/>
          </a:xfr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a:defRPr kumimoji="0" lang="en-US" sz="2800" b="0" i="0" u="none" strike="noStrike" kern="0" cap="none" spc="0" normalizeH="0" baseline="0" noProof="0" dirty="0" smtClean="0">
                <a:ln>
                  <a:noFill/>
                </a:ln>
                <a:solidFill>
                  <a:schemeClr val="bg1"/>
                </a:solidFill>
                <a:effectLst/>
                <a:uLnTx/>
                <a:uFillTx/>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dirty="0"/>
              <a:t>Divider Slide</a:t>
            </a:r>
          </a:p>
        </p:txBody>
      </p:sp>
      <p:sp>
        <p:nvSpPr>
          <p:cNvPr id="12"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1"/>
                </a:solidFill>
              </a:defRPr>
            </a:lvl1pPr>
          </a:lstStyle>
          <a:p>
            <a:fld id="{179F61A1-86A2-47CD-A732-80F60DD27CF0}" type="datetime1">
              <a:rPr lang="en-US" smtClean="0"/>
              <a:pPr/>
              <a:t>6/26/2017</a:t>
            </a:fld>
            <a:endParaRPr lang="en-US" dirty="0"/>
          </a:p>
        </p:txBody>
      </p:sp>
      <p:sp>
        <p:nvSpPr>
          <p:cNvPr id="14"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1"/>
                </a:solidFill>
              </a:defRPr>
            </a:lvl1pPr>
          </a:lstStyle>
          <a:p>
            <a:fld id="{DC51072A-1C61-4434-9B52-DAD29CA38CF7}" type="slidenum">
              <a:rPr lang="en-US" smtClean="0"/>
              <a:pPr/>
              <a:t>‹#›</a:t>
            </a:fld>
            <a:endParaRPr lang="en-US"/>
          </a:p>
        </p:txBody>
      </p:sp>
      <p:sp>
        <p:nvSpPr>
          <p:cNvPr id="15"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1"/>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180039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descr="PPT_TYPage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563" y="1870807"/>
            <a:ext cx="7773437" cy="4987193"/>
          </a:xfrm>
          <a:prstGeom prst="rect">
            <a:avLst/>
          </a:prstGeom>
        </p:spPr>
      </p:pic>
      <p:sp>
        <p:nvSpPr>
          <p:cNvPr id="2" name="Title 1"/>
          <p:cNvSpPr>
            <a:spLocks noGrp="1"/>
          </p:cNvSpPr>
          <p:nvPr>
            <p:ph type="title"/>
          </p:nvPr>
        </p:nvSpPr>
        <p:spPr>
          <a:xfrm>
            <a:off x="585834" y="2305152"/>
            <a:ext cx="6224400" cy="1362075"/>
          </a:xfr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a:defRPr kumimoji="0" lang="en-US" sz="7200" b="0" i="0" u="none" strike="noStrike" kern="0" cap="none"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zh-TW" altLang="en-US"/>
              <a:t>按一下以編輯母片標題樣式</a:t>
            </a:r>
            <a:endParaRPr lang="en-US"/>
          </a:p>
        </p:txBody>
      </p:sp>
    </p:spTree>
    <p:extLst>
      <p:ext uri="{BB962C8B-B14F-4D97-AF65-F5344CB8AC3E}">
        <p14:creationId xmlns:p14="http://schemas.microsoft.com/office/powerpoint/2010/main" val="2173094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38150" y="1543050"/>
            <a:ext cx="3278188" cy="512445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3868738" y="1543050"/>
            <a:ext cx="3278187" cy="512445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 name="Rectangle 3755"/>
          <p:cNvSpPr>
            <a:spLocks noGrp="1" noChangeArrowheads="1"/>
          </p:cNvSpPr>
          <p:nvPr>
            <p:ph type="dt" sz="quarter" idx="10"/>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11"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2"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4245349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8"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9"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0"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257367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8"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9"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206738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61950" y="895350"/>
            <a:ext cx="4038600" cy="512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552950" y="895350"/>
            <a:ext cx="4038600" cy="512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7"/>
          <p:cNvSpPr>
            <a:spLocks noGrp="1" noChangeArrowheads="1"/>
          </p:cNvSpPr>
          <p:nvPr>
            <p:ph type="dt" sz="half" idx="10"/>
          </p:nvPr>
        </p:nvSpPr>
        <p:spPr>
          <a:ln/>
        </p:spPr>
        <p:txBody>
          <a:bodyPr/>
          <a:lstStyle>
            <a:lvl1pPr>
              <a:defRPr/>
            </a:lvl1pPr>
          </a:lstStyle>
          <a:p>
            <a:pPr>
              <a:defRPr/>
            </a:pPr>
            <a:fld id="{D6AE07AE-CDD9-471D-BB71-B624F72EE3DA}" type="datetime1">
              <a:rPr lang="zh-TW" altLang="en-US"/>
              <a:pPr>
                <a:defRPr/>
              </a:pPr>
              <a:t>2017/6/26</a:t>
            </a:fld>
            <a:endParaRPr lang="en-US" altLang="zh-TW"/>
          </a:p>
        </p:txBody>
      </p:sp>
      <p:sp>
        <p:nvSpPr>
          <p:cNvPr id="6" name="Rectangle 8"/>
          <p:cNvSpPr>
            <a:spLocks noGrp="1" noChangeArrowheads="1"/>
          </p:cNvSpPr>
          <p:nvPr>
            <p:ph type="sldNum" sz="quarter" idx="11"/>
          </p:nvPr>
        </p:nvSpPr>
        <p:spPr>
          <a:ln/>
        </p:spPr>
        <p:txBody>
          <a:bodyPr/>
          <a:lstStyle>
            <a:lvl1pPr>
              <a:defRPr/>
            </a:lvl1pPr>
          </a:lstStyle>
          <a:p>
            <a:pPr>
              <a:defRPr/>
            </a:pPr>
            <a:fld id="{ECFFF414-EFA9-43F8-8D50-D8500DBD875F}" type="slidenum">
              <a:rPr lang="zh-TW" altLang="en-US"/>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7"/>
          <p:cNvSpPr>
            <a:spLocks noGrp="1" noChangeArrowheads="1"/>
          </p:cNvSpPr>
          <p:nvPr>
            <p:ph type="dt" sz="half" idx="10"/>
          </p:nvPr>
        </p:nvSpPr>
        <p:spPr>
          <a:ln/>
        </p:spPr>
        <p:txBody>
          <a:bodyPr/>
          <a:lstStyle>
            <a:lvl1pPr>
              <a:defRPr/>
            </a:lvl1pPr>
          </a:lstStyle>
          <a:p>
            <a:pPr>
              <a:defRPr/>
            </a:pPr>
            <a:fld id="{2E2D9E03-B0FA-473E-946C-DF2443A2C4D9}" type="datetime1">
              <a:rPr lang="zh-TW" altLang="en-US"/>
              <a:pPr>
                <a:defRPr/>
              </a:pPr>
              <a:t>2017/6/26</a:t>
            </a:fld>
            <a:endParaRPr lang="en-US" altLang="zh-TW"/>
          </a:p>
        </p:txBody>
      </p:sp>
      <p:sp>
        <p:nvSpPr>
          <p:cNvPr id="8" name="Rectangle 8"/>
          <p:cNvSpPr>
            <a:spLocks noGrp="1" noChangeArrowheads="1"/>
          </p:cNvSpPr>
          <p:nvPr>
            <p:ph type="sldNum" sz="quarter" idx="11"/>
          </p:nvPr>
        </p:nvSpPr>
        <p:spPr>
          <a:ln/>
        </p:spPr>
        <p:txBody>
          <a:bodyPr/>
          <a:lstStyle>
            <a:lvl1pPr>
              <a:defRPr/>
            </a:lvl1pPr>
          </a:lstStyle>
          <a:p>
            <a:pPr>
              <a:defRPr/>
            </a:pPr>
            <a:fld id="{5DCD80E5-8869-46ED-BCA9-3112DA2F59C0}" type="slidenum">
              <a:rPr lang="zh-TW" altLang="en-US"/>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7"/>
          <p:cNvSpPr>
            <a:spLocks noGrp="1" noChangeArrowheads="1"/>
          </p:cNvSpPr>
          <p:nvPr>
            <p:ph type="dt" sz="half" idx="10"/>
          </p:nvPr>
        </p:nvSpPr>
        <p:spPr>
          <a:ln/>
        </p:spPr>
        <p:txBody>
          <a:bodyPr/>
          <a:lstStyle>
            <a:lvl1pPr>
              <a:defRPr/>
            </a:lvl1pPr>
          </a:lstStyle>
          <a:p>
            <a:pPr>
              <a:defRPr/>
            </a:pPr>
            <a:fld id="{7B4C14E7-B211-4546-A960-45F561062E1A}" type="datetime1">
              <a:rPr lang="zh-TW" altLang="en-US"/>
              <a:pPr>
                <a:defRPr/>
              </a:pPr>
              <a:t>2017/6/26</a:t>
            </a:fld>
            <a:endParaRPr lang="en-US" altLang="zh-TW"/>
          </a:p>
        </p:txBody>
      </p:sp>
      <p:sp>
        <p:nvSpPr>
          <p:cNvPr id="4" name="Rectangle 8"/>
          <p:cNvSpPr>
            <a:spLocks noGrp="1" noChangeArrowheads="1"/>
          </p:cNvSpPr>
          <p:nvPr>
            <p:ph type="sldNum" sz="quarter" idx="11"/>
          </p:nvPr>
        </p:nvSpPr>
        <p:spPr>
          <a:ln/>
        </p:spPr>
        <p:txBody>
          <a:bodyPr/>
          <a:lstStyle>
            <a:lvl1pPr>
              <a:defRPr/>
            </a:lvl1pPr>
          </a:lstStyle>
          <a:p>
            <a:pPr>
              <a:defRPr/>
            </a:pPr>
            <a:fld id="{933E87B5-B423-4BAC-9413-46386737DB5D}" type="slidenum">
              <a:rPr lang="zh-TW" altLang="en-US"/>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5582F0CE-4C96-47B4-91D6-E804FFAE65A5}" type="datetime1">
              <a:rPr lang="zh-TW" altLang="en-US"/>
              <a:pPr>
                <a:defRPr/>
              </a:pPr>
              <a:t>2017/6/26</a:t>
            </a:fld>
            <a:endParaRPr lang="en-US" altLang="zh-TW"/>
          </a:p>
        </p:txBody>
      </p:sp>
      <p:sp>
        <p:nvSpPr>
          <p:cNvPr id="3" name="Rectangle 8"/>
          <p:cNvSpPr>
            <a:spLocks noGrp="1" noChangeArrowheads="1"/>
          </p:cNvSpPr>
          <p:nvPr>
            <p:ph type="sldNum" sz="quarter" idx="11"/>
          </p:nvPr>
        </p:nvSpPr>
        <p:spPr>
          <a:ln/>
        </p:spPr>
        <p:txBody>
          <a:bodyPr/>
          <a:lstStyle>
            <a:lvl1pPr>
              <a:defRPr/>
            </a:lvl1pPr>
          </a:lstStyle>
          <a:p>
            <a:pPr>
              <a:defRPr/>
            </a:pPr>
            <a:fld id="{431C802C-833D-4C77-A637-809001E3000C}" type="slidenum">
              <a:rPr lang="zh-TW" altLang="en-US"/>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7"/>
          <p:cNvSpPr>
            <a:spLocks noGrp="1" noChangeArrowheads="1"/>
          </p:cNvSpPr>
          <p:nvPr>
            <p:ph type="dt" sz="half" idx="10"/>
          </p:nvPr>
        </p:nvSpPr>
        <p:spPr>
          <a:ln/>
        </p:spPr>
        <p:txBody>
          <a:bodyPr/>
          <a:lstStyle>
            <a:lvl1pPr>
              <a:defRPr/>
            </a:lvl1pPr>
          </a:lstStyle>
          <a:p>
            <a:pPr>
              <a:defRPr/>
            </a:pPr>
            <a:fld id="{E8B8BB1F-2AA5-4277-809F-9799A8264728}" type="datetime1">
              <a:rPr lang="zh-TW" altLang="en-US"/>
              <a:pPr>
                <a:defRPr/>
              </a:pPr>
              <a:t>2017/6/26</a:t>
            </a:fld>
            <a:endParaRPr lang="en-US" altLang="zh-TW"/>
          </a:p>
        </p:txBody>
      </p:sp>
      <p:sp>
        <p:nvSpPr>
          <p:cNvPr id="6" name="Rectangle 8"/>
          <p:cNvSpPr>
            <a:spLocks noGrp="1" noChangeArrowheads="1"/>
          </p:cNvSpPr>
          <p:nvPr>
            <p:ph type="sldNum" sz="quarter" idx="11"/>
          </p:nvPr>
        </p:nvSpPr>
        <p:spPr>
          <a:ln/>
        </p:spPr>
        <p:txBody>
          <a:bodyPr/>
          <a:lstStyle>
            <a:lvl1pPr>
              <a:defRPr/>
            </a:lvl1pPr>
          </a:lstStyle>
          <a:p>
            <a:pPr>
              <a:defRPr/>
            </a:pPr>
            <a:fld id="{534269C7-0970-440E-8E53-3634D154723C}" type="slidenum">
              <a:rPr lang="zh-TW" altLang="en-US"/>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7"/>
          <p:cNvSpPr>
            <a:spLocks noGrp="1" noChangeArrowheads="1"/>
          </p:cNvSpPr>
          <p:nvPr>
            <p:ph type="dt" sz="half" idx="10"/>
          </p:nvPr>
        </p:nvSpPr>
        <p:spPr>
          <a:ln/>
        </p:spPr>
        <p:txBody>
          <a:bodyPr/>
          <a:lstStyle>
            <a:lvl1pPr>
              <a:defRPr/>
            </a:lvl1pPr>
          </a:lstStyle>
          <a:p>
            <a:pPr>
              <a:defRPr/>
            </a:pPr>
            <a:fld id="{F72864B8-41A4-42F2-8A17-E15EDD8568A1}" type="datetime1">
              <a:rPr lang="zh-TW" altLang="en-US"/>
              <a:pPr>
                <a:defRPr/>
              </a:pPr>
              <a:t>2017/6/26</a:t>
            </a:fld>
            <a:endParaRPr lang="en-US" altLang="zh-TW"/>
          </a:p>
        </p:txBody>
      </p:sp>
      <p:sp>
        <p:nvSpPr>
          <p:cNvPr id="6" name="Rectangle 8"/>
          <p:cNvSpPr>
            <a:spLocks noGrp="1" noChangeArrowheads="1"/>
          </p:cNvSpPr>
          <p:nvPr>
            <p:ph type="sldNum" sz="quarter" idx="11"/>
          </p:nvPr>
        </p:nvSpPr>
        <p:spPr>
          <a:ln/>
        </p:spPr>
        <p:txBody>
          <a:bodyPr/>
          <a:lstStyle>
            <a:lvl1pPr>
              <a:defRPr/>
            </a:lvl1pPr>
          </a:lstStyle>
          <a:p>
            <a:pPr>
              <a:defRPr/>
            </a:pPr>
            <a:fld id="{94240553-2FBD-45F1-B142-8A4B79E38743}" type="slidenum">
              <a:rPr lang="zh-TW" altLang="en-US"/>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6.pn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ody_header"/>
          <p:cNvPicPr>
            <a:picLocks noChangeAspect="1" noChangeArrowheads="1"/>
          </p:cNvPicPr>
          <p:nvPr/>
        </p:nvPicPr>
        <p:blipFill>
          <a:blip r:embed="rId19" cstate="print"/>
          <a:srcRect/>
          <a:stretch>
            <a:fillRect/>
          </a:stretch>
        </p:blipFill>
        <p:spPr bwMode="auto">
          <a:xfrm>
            <a:off x="0" y="0"/>
            <a:ext cx="9144000" cy="6854825"/>
          </a:xfrm>
          <a:prstGeom prst="rect">
            <a:avLst/>
          </a:prstGeom>
          <a:noFill/>
          <a:ln w="9525">
            <a:noFill/>
            <a:miter lim="800000"/>
            <a:headEnd/>
            <a:tailEnd/>
          </a:ln>
        </p:spPr>
      </p:pic>
      <p:sp>
        <p:nvSpPr>
          <p:cNvPr id="1748995" name="Line 3"/>
          <p:cNvSpPr>
            <a:spLocks noChangeShapeType="1"/>
          </p:cNvSpPr>
          <p:nvPr/>
        </p:nvSpPr>
        <p:spPr bwMode="auto">
          <a:xfrm>
            <a:off x="238125" y="6600825"/>
            <a:ext cx="0" cy="255588"/>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1748996" name="Line 4"/>
          <p:cNvSpPr>
            <a:spLocks noChangeShapeType="1"/>
          </p:cNvSpPr>
          <p:nvPr/>
        </p:nvSpPr>
        <p:spPr bwMode="auto">
          <a:xfrm>
            <a:off x="1639888" y="6600825"/>
            <a:ext cx="0" cy="255588"/>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1029" name="Rectangle 5"/>
          <p:cNvSpPr>
            <a:spLocks noGrp="1" noChangeArrowheads="1"/>
          </p:cNvSpPr>
          <p:nvPr>
            <p:ph type="title"/>
          </p:nvPr>
        </p:nvSpPr>
        <p:spPr bwMode="auto">
          <a:xfrm>
            <a:off x="361950" y="180975"/>
            <a:ext cx="6718300" cy="714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Title</a:t>
            </a:r>
          </a:p>
        </p:txBody>
      </p:sp>
      <p:sp>
        <p:nvSpPr>
          <p:cNvPr id="1030" name="Rectangle 6"/>
          <p:cNvSpPr>
            <a:spLocks noGrp="1" noChangeArrowheads="1"/>
          </p:cNvSpPr>
          <p:nvPr>
            <p:ph type="body" idx="1"/>
          </p:nvPr>
        </p:nvSpPr>
        <p:spPr bwMode="auto">
          <a:xfrm>
            <a:off x="361950" y="895350"/>
            <a:ext cx="8229600" cy="5124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First level</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748999" name="Rectangle 7"/>
          <p:cNvSpPr>
            <a:spLocks noGrp="1" noChangeArrowheads="1"/>
          </p:cNvSpPr>
          <p:nvPr>
            <p:ph type="dt" sz="half" idx="2"/>
          </p:nvPr>
        </p:nvSpPr>
        <p:spPr bwMode="auto">
          <a:xfrm>
            <a:off x="1671638" y="6548438"/>
            <a:ext cx="838200" cy="174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1">
                <a:ea typeface="新細明體" pitchFamily="18" charset="-120"/>
                <a:cs typeface="+mn-cs"/>
              </a:defRPr>
            </a:lvl1pPr>
          </a:lstStyle>
          <a:p>
            <a:pPr>
              <a:defRPr/>
            </a:pPr>
            <a:fld id="{2EE1B295-1915-4BF3-992C-4817E0077250}" type="datetime1">
              <a:rPr lang="zh-TW" altLang="en-US"/>
              <a:pPr>
                <a:defRPr/>
              </a:pPr>
              <a:t>2017/6/26</a:t>
            </a:fld>
            <a:endParaRPr lang="en-US" altLang="zh-TW"/>
          </a:p>
        </p:txBody>
      </p:sp>
      <p:sp>
        <p:nvSpPr>
          <p:cNvPr id="1749000" name="Rectangle 8"/>
          <p:cNvSpPr>
            <a:spLocks noGrp="1" noChangeArrowheads="1"/>
          </p:cNvSpPr>
          <p:nvPr>
            <p:ph type="sldNum" sz="quarter" idx="4"/>
          </p:nvPr>
        </p:nvSpPr>
        <p:spPr bwMode="auto">
          <a:xfrm>
            <a:off x="3082925" y="6551613"/>
            <a:ext cx="527050" cy="257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1">
                <a:ea typeface="新細明體" pitchFamily="18" charset="-120"/>
                <a:cs typeface="+mn-cs"/>
              </a:defRPr>
            </a:lvl1pPr>
          </a:lstStyle>
          <a:p>
            <a:pPr>
              <a:defRPr/>
            </a:pPr>
            <a:fld id="{BC4F7205-0399-4B4B-A11A-291F4A59CAE5}" type="slidenum">
              <a:rPr lang="zh-TW" altLang="en-US"/>
              <a:pPr>
                <a:defRPr/>
              </a:pPr>
              <a:t>‹#›</a:t>
            </a:fld>
            <a:endParaRPr lang="en-US" altLang="zh-TW"/>
          </a:p>
        </p:txBody>
      </p:sp>
      <p:sp>
        <p:nvSpPr>
          <p:cNvPr id="1749002" name="Line 10"/>
          <p:cNvSpPr>
            <a:spLocks noChangeShapeType="1"/>
          </p:cNvSpPr>
          <p:nvPr/>
        </p:nvSpPr>
        <p:spPr bwMode="auto">
          <a:xfrm>
            <a:off x="3051175" y="6600825"/>
            <a:ext cx="0" cy="255588"/>
          </a:xfrm>
          <a:prstGeom prst="line">
            <a:avLst/>
          </a:prstGeom>
          <a:noFill/>
          <a:ln w="9525">
            <a:solidFill>
              <a:schemeClr val="bg2"/>
            </a:solidFill>
            <a:prstDash val="dash"/>
            <a:round/>
            <a:headEnd/>
            <a:tailEnd/>
          </a:ln>
          <a:effectLst/>
        </p:spPr>
        <p:txBody>
          <a:bodyPr/>
          <a:lstStyle/>
          <a:p>
            <a:pPr>
              <a:defRPr/>
            </a:pPr>
            <a:endParaRPr lang="zh-TW" altLang="en-US"/>
          </a:p>
        </p:txBody>
      </p:sp>
      <p:sp>
        <p:nvSpPr>
          <p:cNvPr id="1749003" name="Rectangle 11"/>
          <p:cNvSpPr>
            <a:spLocks noChangeArrowheads="1"/>
          </p:cNvSpPr>
          <p:nvPr/>
        </p:nvSpPr>
        <p:spPr bwMode="auto">
          <a:xfrm>
            <a:off x="4468813" y="6584950"/>
            <a:ext cx="1511300" cy="198438"/>
          </a:xfrm>
          <a:prstGeom prst="rect">
            <a:avLst/>
          </a:prstGeom>
          <a:noFill/>
          <a:ln w="9525">
            <a:noFill/>
            <a:miter lim="800000"/>
            <a:headEnd/>
            <a:tailEnd/>
          </a:ln>
          <a:effectLst/>
        </p:spPr>
        <p:txBody>
          <a:bodyPr wrap="none">
            <a:spAutoFit/>
          </a:bodyPr>
          <a:lstStyle/>
          <a:p>
            <a:pPr>
              <a:defRPr/>
            </a:pPr>
            <a:r>
              <a:rPr lang="en-US" altLang="zh-TW" sz="700" dirty="0">
                <a:solidFill>
                  <a:schemeClr val="tx1"/>
                </a:solidFill>
                <a:ea typeface="新細明體" pitchFamily="18" charset="-120"/>
              </a:rPr>
              <a:t>Copyright 2009 - Trend Micro Inc.</a:t>
            </a:r>
            <a:endParaRPr lang="en-US" altLang="zh-TW" dirty="0">
              <a:ea typeface="新細明體" pitchFamily="18" charset="-120"/>
            </a:endParaRPr>
          </a:p>
        </p:txBody>
      </p:sp>
      <p:sp>
        <p:nvSpPr>
          <p:cNvPr id="1749004" name="Line 12"/>
          <p:cNvSpPr>
            <a:spLocks noChangeShapeType="1"/>
          </p:cNvSpPr>
          <p:nvPr/>
        </p:nvSpPr>
        <p:spPr bwMode="auto">
          <a:xfrm>
            <a:off x="4464050" y="6607175"/>
            <a:ext cx="0" cy="255588"/>
          </a:xfrm>
          <a:prstGeom prst="line">
            <a:avLst/>
          </a:prstGeom>
          <a:noFill/>
          <a:ln w="9525">
            <a:solidFill>
              <a:schemeClr val="bg2"/>
            </a:solidFill>
            <a:prstDash val="dash"/>
            <a:round/>
            <a:headEnd/>
            <a:tailEnd/>
          </a:ln>
          <a:effectLst/>
        </p:spPr>
        <p:txBody>
          <a:body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4139"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40" r:id="rId12"/>
    <p:sldLayoutId id="2147484151" r:id="rId13"/>
    <p:sldLayoutId id="2147484152" r:id="rId14"/>
    <p:sldLayoutId id="2147484153" r:id="rId15"/>
    <p:sldLayoutId id="2147484155" r:id="rId16"/>
    <p:sldLayoutId id="2147484156" r:id="rId17"/>
  </p:sldLayoutIdLst>
  <p:hf hdr="0" ftr="0"/>
  <p:txStyles>
    <p:titleStyle>
      <a:lvl1pPr algn="l" rtl="0" eaLnBrk="0" fontAlgn="base" hangingPunct="0">
        <a:spcBef>
          <a:spcPct val="0"/>
        </a:spcBef>
        <a:spcAft>
          <a:spcPct val="0"/>
        </a:spcAft>
        <a:defRPr sz="2800" b="1">
          <a:solidFill>
            <a:srgbClr val="5F5F5F"/>
          </a:solidFill>
          <a:latin typeface="+mj-lt"/>
          <a:ea typeface="+mj-ea"/>
          <a:cs typeface="+mj-cs"/>
        </a:defRPr>
      </a:lvl1pPr>
      <a:lvl2pPr algn="l" rtl="0" eaLnBrk="0" fontAlgn="base" hangingPunct="0">
        <a:spcBef>
          <a:spcPct val="0"/>
        </a:spcBef>
        <a:spcAft>
          <a:spcPct val="0"/>
        </a:spcAft>
        <a:defRPr sz="2800" b="1">
          <a:solidFill>
            <a:srgbClr val="5F5F5F"/>
          </a:solidFill>
          <a:latin typeface="Arial" charset="0"/>
          <a:cs typeface="Arial" charset="0"/>
        </a:defRPr>
      </a:lvl2pPr>
      <a:lvl3pPr algn="l" rtl="0" eaLnBrk="0" fontAlgn="base" hangingPunct="0">
        <a:spcBef>
          <a:spcPct val="0"/>
        </a:spcBef>
        <a:spcAft>
          <a:spcPct val="0"/>
        </a:spcAft>
        <a:defRPr sz="2800" b="1">
          <a:solidFill>
            <a:srgbClr val="5F5F5F"/>
          </a:solidFill>
          <a:latin typeface="Arial" charset="0"/>
          <a:cs typeface="Arial" charset="0"/>
        </a:defRPr>
      </a:lvl3pPr>
      <a:lvl4pPr algn="l" rtl="0" eaLnBrk="0" fontAlgn="base" hangingPunct="0">
        <a:spcBef>
          <a:spcPct val="0"/>
        </a:spcBef>
        <a:spcAft>
          <a:spcPct val="0"/>
        </a:spcAft>
        <a:defRPr sz="2800" b="1">
          <a:solidFill>
            <a:srgbClr val="5F5F5F"/>
          </a:solidFill>
          <a:latin typeface="Arial" charset="0"/>
          <a:cs typeface="Arial" charset="0"/>
        </a:defRPr>
      </a:lvl4pPr>
      <a:lvl5pPr algn="l" rtl="0" eaLnBrk="0" fontAlgn="base" hangingPunct="0">
        <a:spcBef>
          <a:spcPct val="0"/>
        </a:spcBef>
        <a:spcAft>
          <a:spcPct val="0"/>
        </a:spcAft>
        <a:defRPr sz="2800" b="1">
          <a:solidFill>
            <a:srgbClr val="5F5F5F"/>
          </a:solidFill>
          <a:latin typeface="Arial" charset="0"/>
          <a:cs typeface="Arial" charset="0"/>
        </a:defRPr>
      </a:lvl5pPr>
      <a:lvl6pPr marL="457200" algn="l" rtl="0" fontAlgn="base">
        <a:spcBef>
          <a:spcPct val="0"/>
        </a:spcBef>
        <a:spcAft>
          <a:spcPct val="0"/>
        </a:spcAft>
        <a:defRPr sz="2800" b="1">
          <a:solidFill>
            <a:srgbClr val="5F5F5F"/>
          </a:solidFill>
          <a:latin typeface="Arial" charset="0"/>
          <a:cs typeface="Arial" charset="0"/>
        </a:defRPr>
      </a:lvl6pPr>
      <a:lvl7pPr marL="914400" algn="l" rtl="0" fontAlgn="base">
        <a:spcBef>
          <a:spcPct val="0"/>
        </a:spcBef>
        <a:spcAft>
          <a:spcPct val="0"/>
        </a:spcAft>
        <a:defRPr sz="2800" b="1">
          <a:solidFill>
            <a:srgbClr val="5F5F5F"/>
          </a:solidFill>
          <a:latin typeface="Arial" charset="0"/>
          <a:cs typeface="Arial" charset="0"/>
        </a:defRPr>
      </a:lvl7pPr>
      <a:lvl8pPr marL="1371600" algn="l" rtl="0" fontAlgn="base">
        <a:spcBef>
          <a:spcPct val="0"/>
        </a:spcBef>
        <a:spcAft>
          <a:spcPct val="0"/>
        </a:spcAft>
        <a:defRPr sz="2800" b="1">
          <a:solidFill>
            <a:srgbClr val="5F5F5F"/>
          </a:solidFill>
          <a:latin typeface="Arial" charset="0"/>
          <a:cs typeface="Arial" charset="0"/>
        </a:defRPr>
      </a:lvl8pPr>
      <a:lvl9pPr marL="1828800" algn="l" rtl="0" fontAlgn="base">
        <a:spcBef>
          <a:spcPct val="0"/>
        </a:spcBef>
        <a:spcAft>
          <a:spcPct val="0"/>
        </a:spcAft>
        <a:defRPr sz="2800" b="1">
          <a:solidFill>
            <a:srgbClr val="5F5F5F"/>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rgbClr val="5F5F5F"/>
          </a:solidFill>
          <a:latin typeface="+mn-lt"/>
          <a:ea typeface="+mn-ea"/>
          <a:cs typeface="+mn-cs"/>
        </a:defRPr>
      </a:lvl1pPr>
      <a:lvl2pPr marL="742950" indent="-285750" algn="l" rtl="0" eaLnBrk="0" fontAlgn="base" hangingPunct="0">
        <a:spcBef>
          <a:spcPct val="20000"/>
        </a:spcBef>
        <a:spcAft>
          <a:spcPct val="0"/>
        </a:spcAft>
        <a:buChar char="–"/>
        <a:defRPr sz="2000">
          <a:solidFill>
            <a:srgbClr val="5F5F5F"/>
          </a:solidFill>
          <a:latin typeface="+mn-lt"/>
          <a:cs typeface="+mn-cs"/>
        </a:defRPr>
      </a:lvl2pPr>
      <a:lvl3pPr marL="1143000" indent="-228600" algn="l" rtl="0" eaLnBrk="0" fontAlgn="base" hangingPunct="0">
        <a:spcBef>
          <a:spcPct val="20000"/>
        </a:spcBef>
        <a:spcAft>
          <a:spcPct val="0"/>
        </a:spcAft>
        <a:buChar char="•"/>
        <a:defRPr>
          <a:solidFill>
            <a:srgbClr val="5F5F5F"/>
          </a:solidFill>
          <a:latin typeface="+mn-lt"/>
          <a:cs typeface="+mn-cs"/>
        </a:defRPr>
      </a:lvl3pPr>
      <a:lvl4pPr marL="1600200" indent="-228600" algn="l" rtl="0" eaLnBrk="0" fontAlgn="base" hangingPunct="0">
        <a:spcBef>
          <a:spcPct val="20000"/>
        </a:spcBef>
        <a:spcAft>
          <a:spcPct val="0"/>
        </a:spcAft>
        <a:buChar char="–"/>
        <a:defRPr sz="1600">
          <a:solidFill>
            <a:srgbClr val="5F5F5F"/>
          </a:solidFill>
          <a:latin typeface="+mn-lt"/>
          <a:cs typeface="+mn-cs"/>
        </a:defRPr>
      </a:lvl4pPr>
      <a:lvl5pPr marL="2057400" indent="-228600" algn="l" rtl="0" eaLnBrk="0" fontAlgn="base" hangingPunct="0">
        <a:spcBef>
          <a:spcPct val="20000"/>
        </a:spcBef>
        <a:spcAft>
          <a:spcPct val="0"/>
        </a:spcAft>
        <a:buChar char="»"/>
        <a:defRPr sz="1400">
          <a:solidFill>
            <a:srgbClr val="5F5F5F"/>
          </a:solidFill>
          <a:latin typeface="+mn-lt"/>
          <a:cs typeface="+mn-cs"/>
        </a:defRPr>
      </a:lvl5pPr>
      <a:lvl6pPr marL="2514600" indent="-228600" algn="l" rtl="0" fontAlgn="base">
        <a:spcBef>
          <a:spcPct val="20000"/>
        </a:spcBef>
        <a:spcAft>
          <a:spcPct val="0"/>
        </a:spcAft>
        <a:buChar char="»"/>
        <a:defRPr sz="1400">
          <a:solidFill>
            <a:srgbClr val="5F5F5F"/>
          </a:solidFill>
          <a:latin typeface="+mn-lt"/>
          <a:cs typeface="+mn-cs"/>
        </a:defRPr>
      </a:lvl6pPr>
      <a:lvl7pPr marL="2971800" indent="-228600" algn="l" rtl="0" fontAlgn="base">
        <a:spcBef>
          <a:spcPct val="20000"/>
        </a:spcBef>
        <a:spcAft>
          <a:spcPct val="0"/>
        </a:spcAft>
        <a:buChar char="»"/>
        <a:defRPr sz="1400">
          <a:solidFill>
            <a:srgbClr val="5F5F5F"/>
          </a:solidFill>
          <a:latin typeface="+mn-lt"/>
          <a:cs typeface="+mn-cs"/>
        </a:defRPr>
      </a:lvl7pPr>
      <a:lvl8pPr marL="3429000" indent="-228600" algn="l" rtl="0" fontAlgn="base">
        <a:spcBef>
          <a:spcPct val="20000"/>
        </a:spcBef>
        <a:spcAft>
          <a:spcPct val="0"/>
        </a:spcAft>
        <a:buChar char="»"/>
        <a:defRPr sz="1400">
          <a:solidFill>
            <a:srgbClr val="5F5F5F"/>
          </a:solidFill>
          <a:latin typeface="+mn-lt"/>
          <a:cs typeface="+mn-cs"/>
        </a:defRPr>
      </a:lvl8pPr>
      <a:lvl9pPr marL="3886200" indent="-228600" algn="l" rtl="0" fontAlgn="base">
        <a:spcBef>
          <a:spcPct val="20000"/>
        </a:spcBef>
        <a:spcAft>
          <a:spcPct val="0"/>
        </a:spcAft>
        <a:buChar char="»"/>
        <a:defRPr sz="1400">
          <a:solidFill>
            <a:srgbClr val="5F5F5F"/>
          </a:solidFill>
          <a:latin typeface="+mn-lt"/>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End_03"/>
          <p:cNvPicPr>
            <a:picLocks noChangeAspect="1" noChangeArrowheads="1"/>
          </p:cNvPicPr>
          <p:nvPr/>
        </p:nvPicPr>
        <p:blipFill>
          <a:blip r:embed="rId13" cstate="print"/>
          <a:srcRect/>
          <a:stretch>
            <a:fillRect/>
          </a:stretch>
        </p:blipFill>
        <p:spPr bwMode="auto">
          <a:xfrm>
            <a:off x="0" y="1588"/>
            <a:ext cx="9144000" cy="6854825"/>
          </a:xfrm>
          <a:prstGeom prst="rect">
            <a:avLst/>
          </a:prstGeom>
          <a:noFill/>
          <a:ln w="9525">
            <a:noFill/>
            <a:miter lim="800000"/>
            <a:headEnd/>
            <a:tailEnd/>
          </a:ln>
        </p:spPr>
      </p:pic>
      <p:pic>
        <p:nvPicPr>
          <p:cNvPr id="2051" name="Picture 3" descr="TM_Logo"/>
          <p:cNvPicPr>
            <a:picLocks noChangeAspect="1" noChangeArrowheads="1"/>
          </p:cNvPicPr>
          <p:nvPr/>
        </p:nvPicPr>
        <p:blipFill>
          <a:blip r:embed="rId14" cstate="print"/>
          <a:srcRect/>
          <a:stretch>
            <a:fillRect/>
          </a:stretch>
        </p:blipFill>
        <p:spPr bwMode="auto">
          <a:xfrm>
            <a:off x="3403600" y="4411663"/>
            <a:ext cx="2303463" cy="939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986" name="Rectangle 554"/>
          <p:cNvSpPr>
            <a:spLocks noGrp="1" noChangeArrowheads="1"/>
          </p:cNvSpPr>
          <p:nvPr>
            <p:ph type="body" idx="1"/>
          </p:nvPr>
        </p:nvSpPr>
        <p:spPr bwMode="auto">
          <a:xfrm>
            <a:off x="191192" y="717684"/>
            <a:ext cx="8794865" cy="5570978"/>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985" name="Rectangle 553"/>
          <p:cNvSpPr>
            <a:spLocks noGrp="1" noChangeArrowheads="1"/>
          </p:cNvSpPr>
          <p:nvPr>
            <p:ph type="title"/>
          </p:nvPr>
        </p:nvSpPr>
        <p:spPr bwMode="auto">
          <a:xfrm>
            <a:off x="191192" y="3309"/>
            <a:ext cx="8794865" cy="714375"/>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Title</a:t>
            </a:r>
          </a:p>
        </p:txBody>
      </p:sp>
      <p:pic>
        <p:nvPicPr>
          <p:cNvPr id="8" name="Picture 7" descr="TM_Logo_4c_Only.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0683" y="6288662"/>
            <a:ext cx="1124591" cy="443172"/>
          </a:xfrm>
          <a:prstGeom prst="rect">
            <a:avLst/>
          </a:prstGeom>
        </p:spPr>
      </p:pic>
      <p:sp>
        <p:nvSpPr>
          <p:cNvPr id="9" name="Rectangle 3755"/>
          <p:cNvSpPr>
            <a:spLocks noGrp="1" noChangeArrowheads="1"/>
          </p:cNvSpPr>
          <p:nvPr>
            <p:ph type="dt" sz="quarter" idx="2"/>
          </p:nvPr>
        </p:nvSpPr>
        <p:spPr>
          <a:xfrm>
            <a:off x="63064" y="6546243"/>
            <a:ext cx="1089431" cy="219075"/>
          </a:xfrm>
          <a:prstGeom prst="rect">
            <a:avLst/>
          </a:prstGeom>
        </p:spPr>
        <p:txBody>
          <a:bodyPr/>
          <a:lstStyle>
            <a:lvl1pPr algn="l">
              <a:defRPr sz="900" b="0">
                <a:solidFill>
                  <a:schemeClr val="bg2"/>
                </a:solidFill>
              </a:defRPr>
            </a:lvl1pPr>
          </a:lstStyle>
          <a:p>
            <a:fld id="{17B00379-8EAE-4FA2-B3B1-295FE3D96F9D}" type="datetime1">
              <a:rPr lang="en-US" smtClean="0"/>
              <a:pPr/>
              <a:t>6/26/2017</a:t>
            </a:fld>
            <a:endParaRPr lang="en-US" dirty="0"/>
          </a:p>
        </p:txBody>
      </p:sp>
      <p:sp>
        <p:nvSpPr>
          <p:cNvPr id="10" name="Rectangle 3768"/>
          <p:cNvSpPr>
            <a:spLocks noGrp="1" noChangeArrowheads="1"/>
          </p:cNvSpPr>
          <p:nvPr>
            <p:ph type="sldNum" sz="quarter" idx="4"/>
          </p:nvPr>
        </p:nvSpPr>
        <p:spPr>
          <a:xfrm>
            <a:off x="4385891" y="6473825"/>
            <a:ext cx="372218" cy="276999"/>
          </a:xfrm>
          <a:prstGeom prst="rect">
            <a:avLst/>
          </a:prstGeom>
        </p:spPr>
        <p:txBody>
          <a:bodyPr/>
          <a:lstStyle>
            <a:lvl1pPr>
              <a:defRPr sz="1200">
                <a:solidFill>
                  <a:schemeClr val="bg2"/>
                </a:solidFill>
              </a:defRPr>
            </a:lvl1pPr>
          </a:lstStyle>
          <a:p>
            <a:fld id="{DC51072A-1C61-4434-9B52-DAD29CA38CF7}" type="slidenum">
              <a:rPr lang="en-US" smtClean="0"/>
              <a:pPr/>
              <a:t>‹#›</a:t>
            </a:fld>
            <a:endParaRPr lang="en-US"/>
          </a:p>
        </p:txBody>
      </p:sp>
      <p:sp>
        <p:nvSpPr>
          <p:cNvPr id="11" name="Footer Placeholder 17"/>
          <p:cNvSpPr>
            <a:spLocks noGrp="1"/>
          </p:cNvSpPr>
          <p:nvPr>
            <p:ph type="ftr" sz="quarter" idx="3"/>
          </p:nvPr>
        </p:nvSpPr>
        <p:spPr>
          <a:xfrm>
            <a:off x="1062240" y="6547468"/>
            <a:ext cx="2895600" cy="180880"/>
          </a:xfrm>
          <a:prstGeom prst="rect">
            <a:avLst/>
          </a:prstGeom>
        </p:spPr>
        <p:txBody>
          <a:bodyPr/>
          <a:lstStyle>
            <a:lvl1pPr algn="l" rtl="0" fontAlgn="base">
              <a:spcBef>
                <a:spcPct val="0"/>
              </a:spcBef>
              <a:spcAft>
                <a:spcPct val="0"/>
              </a:spcAft>
              <a:defRPr lang="en-US" sz="900" b="0" kern="1200" dirty="0" smtClean="0">
                <a:solidFill>
                  <a:schemeClr val="bg2"/>
                </a:solidFill>
                <a:latin typeface="Arial" charset="0"/>
                <a:ea typeface="+mn-ea"/>
                <a:cs typeface="Arial" charset="0"/>
              </a:defRPr>
            </a:lvl1pPr>
          </a:lstStyle>
          <a:p>
            <a:r>
              <a:rPr lang="en-US" dirty="0"/>
              <a:t>Confidential | Copyright 2014 Trend Micro Inc.</a:t>
            </a:r>
          </a:p>
        </p:txBody>
      </p:sp>
    </p:spTree>
    <p:extLst>
      <p:ext uri="{BB962C8B-B14F-4D97-AF65-F5344CB8AC3E}">
        <p14:creationId xmlns:p14="http://schemas.microsoft.com/office/powerpoint/2010/main" val="1703609894"/>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Lst>
  <p:hf hdr="0"/>
  <p:txStyles>
    <p:titleStyle>
      <a:lvl1pPr algn="l" rtl="0" eaLnBrk="1" fontAlgn="base" hangingPunct="1">
        <a:lnSpc>
          <a:spcPct val="90000"/>
        </a:lnSpc>
        <a:spcBef>
          <a:spcPct val="0"/>
        </a:spcBef>
        <a:spcAft>
          <a:spcPct val="0"/>
        </a:spcAft>
        <a:defRPr lang="en-US" sz="3200" b="1" dirty="0" smtClean="0">
          <a:solidFill>
            <a:schemeClr val="tx1">
              <a:lumMod val="75000"/>
            </a:schemeClr>
          </a:solidFill>
          <a:latin typeface="微軟正黑體" panose="020B0604030504040204" pitchFamily="34" charset="-120"/>
          <a:ea typeface="微軟正黑體" panose="020B0604030504040204" pitchFamily="34" charset="-120"/>
          <a:cs typeface="+mj-cs"/>
        </a:defRPr>
      </a:lvl1pPr>
      <a:lvl2pPr algn="l" rtl="0" eaLnBrk="1" fontAlgn="base" hangingPunct="1">
        <a:lnSpc>
          <a:spcPct val="90000"/>
        </a:lnSpc>
        <a:spcBef>
          <a:spcPct val="0"/>
        </a:spcBef>
        <a:spcAft>
          <a:spcPct val="0"/>
        </a:spcAft>
        <a:defRPr sz="2800" b="1">
          <a:solidFill>
            <a:schemeClr val="tx2"/>
          </a:solidFill>
          <a:latin typeface="Arial" charset="0"/>
          <a:cs typeface="Arial" charset="0"/>
        </a:defRPr>
      </a:lvl2pPr>
      <a:lvl3pPr algn="l" rtl="0" eaLnBrk="1" fontAlgn="base" hangingPunct="1">
        <a:lnSpc>
          <a:spcPct val="90000"/>
        </a:lnSpc>
        <a:spcBef>
          <a:spcPct val="0"/>
        </a:spcBef>
        <a:spcAft>
          <a:spcPct val="0"/>
        </a:spcAft>
        <a:defRPr sz="2800" b="1">
          <a:solidFill>
            <a:schemeClr val="tx2"/>
          </a:solidFill>
          <a:latin typeface="Arial" charset="0"/>
          <a:cs typeface="Arial" charset="0"/>
        </a:defRPr>
      </a:lvl3pPr>
      <a:lvl4pPr algn="l" rtl="0" eaLnBrk="1" fontAlgn="base" hangingPunct="1">
        <a:lnSpc>
          <a:spcPct val="90000"/>
        </a:lnSpc>
        <a:spcBef>
          <a:spcPct val="0"/>
        </a:spcBef>
        <a:spcAft>
          <a:spcPct val="0"/>
        </a:spcAft>
        <a:defRPr sz="2800" b="1">
          <a:solidFill>
            <a:schemeClr val="tx2"/>
          </a:solidFill>
          <a:latin typeface="Arial" charset="0"/>
          <a:cs typeface="Arial" charset="0"/>
        </a:defRPr>
      </a:lvl4pPr>
      <a:lvl5pPr algn="l" rtl="0" eaLnBrk="1" fontAlgn="base" hangingPunct="1">
        <a:lnSpc>
          <a:spcPct val="90000"/>
        </a:lnSpc>
        <a:spcBef>
          <a:spcPct val="0"/>
        </a:spcBef>
        <a:spcAft>
          <a:spcPct val="0"/>
        </a:spcAft>
        <a:defRPr sz="2800" b="1">
          <a:solidFill>
            <a:schemeClr val="tx2"/>
          </a:solidFill>
          <a:latin typeface="Arial" charset="0"/>
          <a:cs typeface="Arial" charset="0"/>
        </a:defRPr>
      </a:lvl5pPr>
      <a:lvl6pPr marL="457200" algn="l" rtl="0" eaLnBrk="1" fontAlgn="base" hangingPunct="1">
        <a:lnSpc>
          <a:spcPct val="90000"/>
        </a:lnSpc>
        <a:spcBef>
          <a:spcPct val="0"/>
        </a:spcBef>
        <a:spcAft>
          <a:spcPct val="0"/>
        </a:spcAft>
        <a:defRPr sz="2800" b="1">
          <a:solidFill>
            <a:schemeClr val="tx2"/>
          </a:solidFill>
          <a:latin typeface="Arial" charset="0"/>
          <a:cs typeface="Arial" charset="0"/>
        </a:defRPr>
      </a:lvl6pPr>
      <a:lvl7pPr marL="914400" algn="l" rtl="0" eaLnBrk="1" fontAlgn="base" hangingPunct="1">
        <a:lnSpc>
          <a:spcPct val="90000"/>
        </a:lnSpc>
        <a:spcBef>
          <a:spcPct val="0"/>
        </a:spcBef>
        <a:spcAft>
          <a:spcPct val="0"/>
        </a:spcAft>
        <a:defRPr sz="2800" b="1">
          <a:solidFill>
            <a:schemeClr val="tx2"/>
          </a:solidFill>
          <a:latin typeface="Arial" charset="0"/>
          <a:cs typeface="Arial" charset="0"/>
        </a:defRPr>
      </a:lvl7pPr>
      <a:lvl8pPr marL="1371600" algn="l" rtl="0" eaLnBrk="1" fontAlgn="base" hangingPunct="1">
        <a:lnSpc>
          <a:spcPct val="90000"/>
        </a:lnSpc>
        <a:spcBef>
          <a:spcPct val="0"/>
        </a:spcBef>
        <a:spcAft>
          <a:spcPct val="0"/>
        </a:spcAft>
        <a:defRPr sz="2800" b="1">
          <a:solidFill>
            <a:schemeClr val="tx2"/>
          </a:solidFill>
          <a:latin typeface="Arial" charset="0"/>
          <a:cs typeface="Arial" charset="0"/>
        </a:defRPr>
      </a:lvl8pPr>
      <a:lvl9pPr marL="1828800" algn="l" rtl="0" eaLnBrk="1" fontAlgn="base" hangingPunct="1">
        <a:lnSpc>
          <a:spcPct val="90000"/>
        </a:lnSpc>
        <a:spcBef>
          <a:spcPct val="0"/>
        </a:spcBef>
        <a:spcAft>
          <a:spcPct val="0"/>
        </a:spcAft>
        <a:defRPr sz="2800" b="1">
          <a:solidFill>
            <a:schemeClr val="tx2"/>
          </a:solidFill>
          <a:latin typeface="Arial" charset="0"/>
          <a:cs typeface="Arial" charset="0"/>
        </a:defRPr>
      </a:lvl9pPr>
    </p:titleStyle>
    <p:bodyStyle>
      <a:lvl1pPr marL="231775" indent="-231775" algn="l" rtl="0" eaLnBrk="1" fontAlgn="base" hangingPunct="1">
        <a:lnSpc>
          <a:spcPct val="90000"/>
        </a:lnSpc>
        <a:spcBef>
          <a:spcPct val="50000"/>
        </a:spcBef>
        <a:spcAft>
          <a:spcPct val="0"/>
        </a:spcAft>
        <a:buClr>
          <a:schemeClr val="tx2"/>
        </a:buClr>
        <a:buChar char="•"/>
        <a:defRPr sz="2400">
          <a:solidFill>
            <a:schemeClr val="tx1">
              <a:lumMod val="75000"/>
            </a:schemeClr>
          </a:solidFill>
          <a:latin typeface="微軟正黑體" panose="020B0604030504040204" pitchFamily="34" charset="-120"/>
          <a:ea typeface="微軟正黑體" panose="020B0604030504040204" pitchFamily="34" charset="-120"/>
          <a:cs typeface="+mn-cs"/>
        </a:defRPr>
      </a:lvl1pPr>
      <a:lvl2pPr marL="574675" indent="-228600" algn="l" rtl="0" eaLnBrk="1" fontAlgn="base" hangingPunct="1">
        <a:lnSpc>
          <a:spcPct val="90000"/>
        </a:lnSpc>
        <a:spcBef>
          <a:spcPct val="25000"/>
        </a:spcBef>
        <a:spcAft>
          <a:spcPct val="0"/>
        </a:spcAft>
        <a:buClr>
          <a:schemeClr val="tx2"/>
        </a:buClr>
        <a:buChar char="–"/>
        <a:defRPr sz="2000">
          <a:solidFill>
            <a:schemeClr val="tx1">
              <a:lumMod val="75000"/>
            </a:schemeClr>
          </a:solidFill>
          <a:latin typeface="微軟正黑體" panose="020B0604030504040204" pitchFamily="34" charset="-120"/>
          <a:ea typeface="微軟正黑體" panose="020B0604030504040204" pitchFamily="34" charset="-120"/>
          <a:cs typeface="+mn-cs"/>
        </a:defRPr>
      </a:lvl2pPr>
      <a:lvl3pPr marL="860425" indent="-171450" algn="l" rtl="0" eaLnBrk="1" fontAlgn="base" hangingPunct="1">
        <a:lnSpc>
          <a:spcPct val="90000"/>
        </a:lnSpc>
        <a:spcBef>
          <a:spcPct val="25000"/>
        </a:spcBef>
        <a:spcAft>
          <a:spcPct val="0"/>
        </a:spcAft>
        <a:buClr>
          <a:schemeClr val="tx2"/>
        </a:buClr>
        <a:buChar char="•"/>
        <a:defRPr>
          <a:solidFill>
            <a:schemeClr val="tx1">
              <a:lumMod val="75000"/>
            </a:schemeClr>
          </a:solidFill>
          <a:latin typeface="微軟正黑體" panose="020B0604030504040204" pitchFamily="34" charset="-120"/>
          <a:ea typeface="微軟正黑體" panose="020B0604030504040204" pitchFamily="34" charset="-120"/>
          <a:cs typeface="+mn-cs"/>
        </a:defRPr>
      </a:lvl3pPr>
      <a:lvl4pPr marL="1146175" indent="-171450" algn="l" rtl="0" eaLnBrk="1" fontAlgn="base" hangingPunct="1">
        <a:lnSpc>
          <a:spcPct val="90000"/>
        </a:lnSpc>
        <a:spcBef>
          <a:spcPct val="25000"/>
        </a:spcBef>
        <a:spcAft>
          <a:spcPct val="0"/>
        </a:spcAft>
        <a:buClr>
          <a:schemeClr val="tx2"/>
        </a:buClr>
        <a:buChar char="–"/>
        <a:defRPr sz="1600">
          <a:solidFill>
            <a:schemeClr val="tx1">
              <a:lumMod val="75000"/>
            </a:schemeClr>
          </a:solidFill>
          <a:latin typeface="微軟正黑體" panose="020B0604030504040204" pitchFamily="34" charset="-120"/>
          <a:ea typeface="微軟正黑體" panose="020B0604030504040204" pitchFamily="34" charset="-120"/>
          <a:cs typeface="+mn-cs"/>
        </a:defRPr>
      </a:lvl4pPr>
      <a:lvl5pPr marL="1431925" indent="-171450" algn="l" rtl="0" eaLnBrk="1" fontAlgn="base" hangingPunct="1">
        <a:lnSpc>
          <a:spcPct val="90000"/>
        </a:lnSpc>
        <a:spcBef>
          <a:spcPct val="25000"/>
        </a:spcBef>
        <a:spcAft>
          <a:spcPct val="0"/>
        </a:spcAft>
        <a:buClr>
          <a:schemeClr val="tx2"/>
        </a:buClr>
        <a:buChar char="»"/>
        <a:defRPr sz="1600">
          <a:solidFill>
            <a:schemeClr val="tx1">
              <a:lumMod val="75000"/>
            </a:schemeClr>
          </a:solidFill>
          <a:latin typeface="微軟正黑體" panose="020B0604030504040204" pitchFamily="34" charset="-120"/>
          <a:ea typeface="微軟正黑體" panose="020B0604030504040204" pitchFamily="34" charset="-120"/>
          <a:cs typeface="+mn-cs"/>
        </a:defRPr>
      </a:lvl5pPr>
      <a:lvl6pPr marL="1889125" indent="-171450" algn="l" rtl="0" eaLnBrk="1" fontAlgn="base" hangingPunct="1">
        <a:lnSpc>
          <a:spcPct val="90000"/>
        </a:lnSpc>
        <a:spcBef>
          <a:spcPct val="25000"/>
        </a:spcBef>
        <a:spcAft>
          <a:spcPct val="0"/>
        </a:spcAft>
        <a:buClr>
          <a:schemeClr val="tx2"/>
        </a:buClr>
        <a:buChar char="»"/>
        <a:defRPr sz="1600">
          <a:solidFill>
            <a:schemeClr val="tx1"/>
          </a:solidFill>
          <a:latin typeface="+mn-lt"/>
          <a:cs typeface="+mn-cs"/>
        </a:defRPr>
      </a:lvl6pPr>
      <a:lvl7pPr marL="2346325" indent="-171450" algn="l" rtl="0" eaLnBrk="1" fontAlgn="base" hangingPunct="1">
        <a:lnSpc>
          <a:spcPct val="90000"/>
        </a:lnSpc>
        <a:spcBef>
          <a:spcPct val="25000"/>
        </a:spcBef>
        <a:spcAft>
          <a:spcPct val="0"/>
        </a:spcAft>
        <a:buClr>
          <a:schemeClr val="tx2"/>
        </a:buClr>
        <a:buChar char="»"/>
        <a:defRPr sz="1600">
          <a:solidFill>
            <a:schemeClr val="tx1"/>
          </a:solidFill>
          <a:latin typeface="+mn-lt"/>
          <a:cs typeface="+mn-cs"/>
        </a:defRPr>
      </a:lvl7pPr>
      <a:lvl8pPr marL="2803525" indent="-171450" algn="l" rtl="0" eaLnBrk="1" fontAlgn="base" hangingPunct="1">
        <a:lnSpc>
          <a:spcPct val="90000"/>
        </a:lnSpc>
        <a:spcBef>
          <a:spcPct val="25000"/>
        </a:spcBef>
        <a:spcAft>
          <a:spcPct val="0"/>
        </a:spcAft>
        <a:buClr>
          <a:schemeClr val="tx2"/>
        </a:buClr>
        <a:buChar char="»"/>
        <a:defRPr sz="1600">
          <a:solidFill>
            <a:schemeClr val="tx1"/>
          </a:solidFill>
          <a:latin typeface="+mn-lt"/>
          <a:cs typeface="+mn-cs"/>
        </a:defRPr>
      </a:lvl8pPr>
      <a:lvl9pPr marL="3260725" indent="-171450" algn="l" rtl="0" eaLnBrk="1" fontAlgn="base" hangingPunct="1">
        <a:lnSpc>
          <a:spcPct val="90000"/>
        </a:lnSpc>
        <a:spcBef>
          <a:spcPct val="25000"/>
        </a:spcBef>
        <a:spcAft>
          <a:spcPct val="0"/>
        </a:spcAft>
        <a:buClr>
          <a:schemeClr val="tx2"/>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10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49.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11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6.xml"/><Relationship Id="rId4" Type="http://schemas.openxmlformats.org/officeDocument/2006/relationships/image" Target="../media/image254.png"/></Relationships>
</file>

<file path=ppt/slides/_rels/slide11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6.xml"/><Relationship Id="rId4" Type="http://schemas.openxmlformats.org/officeDocument/2006/relationships/image" Target="../media/image25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www.virustotal.com/en-gb/"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jpeg"/></Relationships>
</file>

<file path=ppt/slides/_rels/slide12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png"/><Relationship Id="rId1" Type="http://schemas.openxmlformats.org/officeDocument/2006/relationships/slideLayout" Target="../slideLayouts/slideLayout16.xml"/><Relationship Id="rId5" Type="http://schemas.openxmlformats.org/officeDocument/2006/relationships/image" Target="../media/image267.jpeg"/><Relationship Id="rId4" Type="http://schemas.openxmlformats.org/officeDocument/2006/relationships/image" Target="../media/image266.png"/></Relationships>
</file>

<file path=ppt/slides/_rels/slide125.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microsoft.com/office/2007/relationships/hdphoto" Target="../media/hdphoto2.wdp"/><Relationship Id="rId10"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73.png"/><Relationship Id="rId1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5.xml"/><Relationship Id="rId7" Type="http://schemas.openxmlformats.org/officeDocument/2006/relationships/oleObject" Target="../embeddings/oleObject3.bin"/><Relationship Id="rId12" Type="http://schemas.openxmlformats.org/officeDocument/2006/relationships/image" Target="../media/image89.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microsoft.com/office/2007/relationships/diagramDrawing" Target="../diagrams/drawing6.xml"/><Relationship Id="rId26" Type="http://schemas.openxmlformats.org/officeDocument/2006/relationships/image" Target="../media/image112.png"/><Relationship Id="rId3" Type="http://schemas.openxmlformats.org/officeDocument/2006/relationships/diagramData" Target="../diagrams/data5.xml"/><Relationship Id="rId21" Type="http://schemas.openxmlformats.org/officeDocument/2006/relationships/image" Target="../media/image107.png"/><Relationship Id="rId7" Type="http://schemas.microsoft.com/office/2007/relationships/diagramDrawing" Target="../diagrams/drawing5.xml"/><Relationship Id="rId12" Type="http://schemas.openxmlformats.org/officeDocument/2006/relationships/image" Target="../media/image103.png"/><Relationship Id="rId17" Type="http://schemas.openxmlformats.org/officeDocument/2006/relationships/diagramColors" Target="../diagrams/colors6.xml"/><Relationship Id="rId25" Type="http://schemas.openxmlformats.org/officeDocument/2006/relationships/image" Target="../media/image111.png"/><Relationship Id="rId2" Type="http://schemas.openxmlformats.org/officeDocument/2006/relationships/notesSlide" Target="../notesSlides/notesSlide6.xml"/><Relationship Id="rId16" Type="http://schemas.openxmlformats.org/officeDocument/2006/relationships/diagramQuickStyle" Target="../diagrams/quickStyle6.xml"/><Relationship Id="rId20" Type="http://schemas.openxmlformats.org/officeDocument/2006/relationships/image" Target="../media/image106.png"/><Relationship Id="rId29"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image" Target="../media/image102.png"/><Relationship Id="rId24" Type="http://schemas.openxmlformats.org/officeDocument/2006/relationships/image" Target="../media/image110.png"/><Relationship Id="rId5" Type="http://schemas.openxmlformats.org/officeDocument/2006/relationships/diagramQuickStyle" Target="../diagrams/quickStyle5.xml"/><Relationship Id="rId15" Type="http://schemas.openxmlformats.org/officeDocument/2006/relationships/diagramLayout" Target="../diagrams/layout6.xml"/><Relationship Id="rId23" Type="http://schemas.openxmlformats.org/officeDocument/2006/relationships/image" Target="../media/image109.png"/><Relationship Id="rId28"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05.png"/><Relationship Id="rId4" Type="http://schemas.openxmlformats.org/officeDocument/2006/relationships/diagramLayout" Target="../diagrams/layout5.xml"/><Relationship Id="rId9" Type="http://schemas.openxmlformats.org/officeDocument/2006/relationships/image" Target="../media/image100.png"/><Relationship Id="rId14" Type="http://schemas.openxmlformats.org/officeDocument/2006/relationships/diagramData" Target="../diagrams/data6.xml"/><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s>
</file>

<file path=ppt/slides/_rels/slide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jpeg"/></Relationships>
</file>

<file path=ppt/slides/_rels/slide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blog.trendmicro.com.tw/?p=1241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google.com.tw/url?sa=i&amp;rct=j&amp;q=&amp;esrc=s&amp;frm=1&amp;source=images&amp;cd=&amp;cad=rja&amp;uact=8&amp;ved=0CAcQjRw&amp;url=http://www.kocpc.com.tw/archives/15385&amp;ei=I96cVbfaEMu40gSm-Jz4DA&amp;psig=AFQjCNH5euLP0e36go9hJcSeyIiaX4e0uA&amp;ust=1436430216813998" TargetMode="Externa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8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g"/><Relationship Id="rId1" Type="http://schemas.openxmlformats.org/officeDocument/2006/relationships/slideLayout" Target="../slideLayouts/slideLayout2.xml"/><Relationship Id="rId5" Type="http://schemas.openxmlformats.org/officeDocument/2006/relationships/image" Target="../media/image172.jpg"/><Relationship Id="rId4" Type="http://schemas.openxmlformats.org/officeDocument/2006/relationships/image" Target="../media/image171.jpg"/></Relationships>
</file>

<file path=ppt/slides/_rels/slide82.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image" Target="../media/image173.png"/><Relationship Id="rId1" Type="http://schemas.openxmlformats.org/officeDocument/2006/relationships/slideLayout" Target="../slideLayouts/slideLayout17.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s>
</file>

<file path=ppt/slides/_rels/slide83.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7.xml"/><Relationship Id="rId4" Type="http://schemas.openxmlformats.org/officeDocument/2006/relationships/image" Target="../media/image190.JP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92.tiff"/><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89.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7.png"/><Relationship Id="rId7" Type="http://schemas.openxmlformats.org/officeDocument/2006/relationships/image" Target="../media/image180.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10" Type="http://schemas.openxmlformats.org/officeDocument/2006/relationships/image" Target="../media/image203.png"/><Relationship Id="rId4" Type="http://schemas.openxmlformats.org/officeDocument/2006/relationships/image" Target="../media/image198.png"/><Relationship Id="rId9" Type="http://schemas.openxmlformats.org/officeDocument/2006/relationships/image" Target="../media/image20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5"/>
          <p:cNvSpPr>
            <a:spLocks noGrp="1"/>
          </p:cNvSpPr>
          <p:nvPr>
            <p:ph type="ctrTitle" sz="quarter"/>
          </p:nvPr>
        </p:nvSpPr>
        <p:spPr>
          <a:xfrm>
            <a:off x="1013115" y="3289911"/>
            <a:ext cx="7772400" cy="1211751"/>
          </a:xfrm>
        </p:spPr>
        <p:txBody>
          <a:bodyPr/>
          <a:lstStyle/>
          <a:p>
            <a:r>
              <a:rPr lang="en-US" altLang="zh-TW" sz="3600" i="1" dirty="0">
                <a:effectLst>
                  <a:outerShdw blurRad="38100" dist="38100" dir="2700000" algn="tl">
                    <a:srgbClr val="000000">
                      <a:alpha val="43137"/>
                    </a:srgbClr>
                  </a:outerShdw>
                </a:effectLst>
                <a:latin typeface="+mn-ea"/>
                <a:ea typeface="+mn-ea"/>
              </a:rPr>
              <a:t>2017 </a:t>
            </a:r>
            <a:br>
              <a:rPr lang="en-US" altLang="zh-TW" sz="3600" i="1" dirty="0">
                <a:effectLst>
                  <a:outerShdw blurRad="38100" dist="38100" dir="2700000" algn="tl">
                    <a:srgbClr val="000000">
                      <a:alpha val="43137"/>
                    </a:srgbClr>
                  </a:outerShdw>
                </a:effectLst>
                <a:latin typeface="+mn-ea"/>
                <a:ea typeface="+mn-ea"/>
              </a:rPr>
            </a:br>
            <a:r>
              <a:rPr lang="zh-TW" altLang="en-US" sz="3600" i="1" dirty="0">
                <a:effectLst>
                  <a:outerShdw blurRad="38100" dist="38100" dir="2700000" algn="tl">
                    <a:srgbClr val="000000">
                      <a:alpha val="43137"/>
                    </a:srgbClr>
                  </a:outerShdw>
                </a:effectLst>
                <a:latin typeface="+mn-ea"/>
                <a:ea typeface="+mn-ea"/>
              </a:rPr>
              <a:t>資安威脅趨勢及攻擊案例分享</a:t>
            </a:r>
            <a:endParaRPr lang="zh-TW" altLang="en-US" sz="4800" i="1" dirty="0">
              <a:solidFill>
                <a:schemeClr val="tx2"/>
              </a:solidFill>
              <a:effectLst>
                <a:outerShdw blurRad="38100" dist="38100" dir="2700000" algn="tl">
                  <a:srgbClr val="000000">
                    <a:alpha val="43137"/>
                  </a:srgbClr>
                </a:outerShdw>
              </a:effectLst>
              <a:latin typeface="+mn-ea"/>
              <a:ea typeface="+mn-ea"/>
            </a:endParaRPr>
          </a:p>
        </p:txBody>
      </p:sp>
      <p:sp>
        <p:nvSpPr>
          <p:cNvPr id="4099" name="日期版面配置區 3"/>
          <p:cNvSpPr>
            <a:spLocks noGrp="1"/>
          </p:cNvSpPr>
          <p:nvPr>
            <p:ph type="dt" sz="quarter" idx="4294967295"/>
          </p:nvPr>
        </p:nvSpPr>
        <p:spPr>
          <a:xfrm>
            <a:off x="0" y="6548438"/>
            <a:ext cx="838200" cy="174625"/>
          </a:xfrm>
        </p:spPr>
        <p:txBody>
          <a:bodyPr/>
          <a:lstStyle/>
          <a:p>
            <a:pPr>
              <a:defRPr/>
            </a:pPr>
            <a:fld id="{12C8DACB-CBBC-4728-8E1D-E3E897DAE9A8}" type="datetime1">
              <a:rPr lang="zh-TW" altLang="en-US" smtClean="0"/>
              <a:pPr>
                <a:defRPr/>
              </a:pPr>
              <a:t>2017/6/26</a:t>
            </a:fld>
            <a:endParaRPr lang="en-US" altLang="zh-TW"/>
          </a:p>
        </p:txBody>
      </p:sp>
      <p:sp>
        <p:nvSpPr>
          <p:cNvPr id="4100" name="投影片編號版面配置區 4"/>
          <p:cNvSpPr>
            <a:spLocks noGrp="1"/>
          </p:cNvSpPr>
          <p:nvPr>
            <p:ph type="sldNum" sz="quarter" idx="4294967295"/>
          </p:nvPr>
        </p:nvSpPr>
        <p:spPr>
          <a:xfrm>
            <a:off x="0" y="6551613"/>
            <a:ext cx="527050" cy="257175"/>
          </a:xfrm>
        </p:spPr>
        <p:txBody>
          <a:bodyPr/>
          <a:lstStyle/>
          <a:p>
            <a:pPr>
              <a:defRPr/>
            </a:pPr>
            <a:fld id="{AF4EBBF1-7EEA-43B6-8CA2-1ED38298D789}" type="slidenum">
              <a:rPr lang="zh-TW" altLang="en-US" smtClean="0"/>
              <a:pPr>
                <a:defRPr/>
              </a:pPr>
              <a:t>1</a:t>
            </a:fld>
            <a:endParaRPr lang="en-US" altLang="zh-TW"/>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1949" y="180975"/>
            <a:ext cx="6929187" cy="877804"/>
          </a:xfrm>
        </p:spPr>
        <p:txBody>
          <a:bodyPr/>
          <a:lstStyle/>
          <a:p>
            <a:r>
              <a:rPr lang="en-US" altLang="zh-TW" dirty="0" err="1">
                <a:latin typeface="+mn-ea"/>
                <a:ea typeface="+mn-ea"/>
              </a:rPr>
              <a:t>HackingTeam</a:t>
            </a:r>
            <a:r>
              <a:rPr lang="zh-TW" altLang="en-US" dirty="0">
                <a:latin typeface="+mn-ea"/>
                <a:ea typeface="+mn-ea"/>
              </a:rPr>
              <a:t>資料外洩</a:t>
            </a:r>
            <a:r>
              <a:rPr lang="en-US" altLang="zh-TW" dirty="0">
                <a:latin typeface="+mn-ea"/>
                <a:ea typeface="+mn-ea"/>
              </a:rPr>
              <a:t>:</a:t>
            </a:r>
            <a:br>
              <a:rPr lang="en-US" altLang="zh-TW" dirty="0">
                <a:latin typeface="+mn-ea"/>
                <a:ea typeface="+mn-ea"/>
              </a:rPr>
            </a:br>
            <a:r>
              <a:rPr lang="zh-TW" altLang="en-US" sz="2400" dirty="0">
                <a:latin typeface="+mn-ea"/>
                <a:ea typeface="+mn-ea"/>
              </a:rPr>
              <a:t>有如一座滿是系統漏洞的寶藏</a:t>
            </a:r>
            <a:endParaRPr lang="zh-TW" altLang="en-US" dirty="0">
              <a:latin typeface="+mn-ea"/>
              <a:ea typeface="+mn-ea"/>
            </a:endParaRPr>
          </a:p>
        </p:txBody>
      </p:sp>
      <p:pic>
        <p:nvPicPr>
          <p:cNvPr id="6" name="內容版面配置區 5"/>
          <p:cNvPicPr>
            <a:picLocks noGrp="1" noChangeAspect="1"/>
          </p:cNvPicPr>
          <p:nvPr>
            <p:ph idx="1"/>
          </p:nvPr>
        </p:nvPicPr>
        <p:blipFill>
          <a:blip r:embed="rId2"/>
          <a:stretch>
            <a:fillRect/>
          </a:stretch>
        </p:blipFill>
        <p:spPr>
          <a:xfrm>
            <a:off x="361950" y="1221852"/>
            <a:ext cx="8229600" cy="4495510"/>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a:t>
            </a:fld>
            <a:endParaRPr lang="en-US" altLang="zh-TW"/>
          </a:p>
        </p:txBody>
      </p:sp>
    </p:spTree>
    <p:extLst>
      <p:ext uri="{BB962C8B-B14F-4D97-AF65-F5344CB8AC3E}">
        <p14:creationId xmlns:p14="http://schemas.microsoft.com/office/powerpoint/2010/main" val="2394138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30</a:t>
            </a:r>
            <a:r>
              <a:rPr lang="zh-TW" altLang="en-US" dirty="0"/>
              <a:t>萬多益考生注意 小心駭客詐騙找上門</a:t>
            </a:r>
          </a:p>
        </p:txBody>
      </p:sp>
      <p:pic>
        <p:nvPicPr>
          <p:cNvPr id="6" name="內容版面配置區 5"/>
          <p:cNvPicPr>
            <a:picLocks noGrp="1" noChangeAspect="1"/>
          </p:cNvPicPr>
          <p:nvPr>
            <p:ph idx="1"/>
          </p:nvPr>
        </p:nvPicPr>
        <p:blipFill>
          <a:blip r:embed="rId2"/>
          <a:stretch>
            <a:fillRect/>
          </a:stretch>
        </p:blipFill>
        <p:spPr>
          <a:xfrm>
            <a:off x="199494" y="1484145"/>
            <a:ext cx="5981090" cy="4738912"/>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100</a:t>
            </a:fld>
            <a:endParaRPr lang="en-US" altLang="zh-TW"/>
          </a:p>
        </p:txBody>
      </p:sp>
      <p:pic>
        <p:nvPicPr>
          <p:cNvPr id="7" name="圖片 6"/>
          <p:cNvPicPr>
            <a:picLocks noChangeAspect="1"/>
          </p:cNvPicPr>
          <p:nvPr/>
        </p:nvPicPr>
        <p:blipFill>
          <a:blip r:embed="rId3"/>
          <a:stretch>
            <a:fillRect/>
          </a:stretch>
        </p:blipFill>
        <p:spPr>
          <a:xfrm>
            <a:off x="4053699" y="553453"/>
            <a:ext cx="5010316" cy="5669604"/>
          </a:xfrm>
          <a:prstGeom prst="rect">
            <a:avLst/>
          </a:prstGeom>
        </p:spPr>
      </p:pic>
      <p:pic>
        <p:nvPicPr>
          <p:cNvPr id="8" name="圖片 7"/>
          <p:cNvPicPr>
            <a:picLocks noChangeAspect="1"/>
          </p:cNvPicPr>
          <p:nvPr/>
        </p:nvPicPr>
        <p:blipFill>
          <a:blip r:embed="rId4"/>
          <a:stretch>
            <a:fillRect/>
          </a:stretch>
        </p:blipFill>
        <p:spPr>
          <a:xfrm>
            <a:off x="2909950" y="874142"/>
            <a:ext cx="6148248" cy="5613617"/>
          </a:xfrm>
          <a:prstGeom prst="rect">
            <a:avLst/>
          </a:prstGeom>
        </p:spPr>
      </p:pic>
      <p:pic>
        <p:nvPicPr>
          <p:cNvPr id="9" name="圖片 8"/>
          <p:cNvPicPr>
            <a:picLocks noChangeAspect="1"/>
          </p:cNvPicPr>
          <p:nvPr/>
        </p:nvPicPr>
        <p:blipFill>
          <a:blip r:embed="rId5"/>
          <a:stretch>
            <a:fillRect/>
          </a:stretch>
        </p:blipFill>
        <p:spPr>
          <a:xfrm>
            <a:off x="911383" y="751344"/>
            <a:ext cx="7920000" cy="6204514"/>
          </a:xfrm>
          <a:prstGeom prst="rect">
            <a:avLst/>
          </a:prstGeom>
        </p:spPr>
      </p:pic>
    </p:spTree>
    <p:extLst>
      <p:ext uri="{BB962C8B-B14F-4D97-AF65-F5344CB8AC3E}">
        <p14:creationId xmlns:p14="http://schemas.microsoft.com/office/powerpoint/2010/main" val="364171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101</a:t>
            </a:fld>
            <a:endParaRPr lang="en-US" altLang="zh-TW"/>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20" y="777628"/>
            <a:ext cx="8376318" cy="5652599"/>
          </a:xfrm>
          <a:prstGeom prst="rect">
            <a:avLst/>
          </a:prstGeom>
        </p:spPr>
      </p:pic>
      <p:pic>
        <p:nvPicPr>
          <p:cNvPr id="7" name="內容版面配置區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9838" y="2706400"/>
            <a:ext cx="6421482" cy="3842038"/>
          </a:xfrm>
        </p:spPr>
      </p:pic>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20" y="774453"/>
            <a:ext cx="7086851" cy="4688104"/>
          </a:xfrm>
          <a:prstGeom prst="rect">
            <a:avLst/>
          </a:prstGeom>
        </p:spPr>
      </p:pic>
    </p:spTree>
    <p:extLst>
      <p:ext uri="{BB962C8B-B14F-4D97-AF65-F5344CB8AC3E}">
        <p14:creationId xmlns:p14="http://schemas.microsoft.com/office/powerpoint/2010/main" val="404752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真假難辦的釣魚網站</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102</a:t>
            </a:fld>
            <a:endParaRPr lang="en-US" altLang="zh-TW"/>
          </a:p>
        </p:txBody>
      </p:sp>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r="53122" b="68472"/>
          <a:stretch/>
        </p:blipFill>
        <p:spPr>
          <a:xfrm>
            <a:off x="209110" y="773028"/>
            <a:ext cx="7620879" cy="3203409"/>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r="53122" b="68472"/>
          <a:stretch/>
        </p:blipFill>
        <p:spPr>
          <a:xfrm>
            <a:off x="1802836" y="3046941"/>
            <a:ext cx="7239564" cy="3043098"/>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bwMode="auto">
          <a:xfrm>
            <a:off x="1383632" y="1600200"/>
            <a:ext cx="4584031" cy="34891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bg2"/>
              </a:solidFill>
              <a:effectLst/>
              <a:latin typeface="Arial" charset="0"/>
              <a:ea typeface="標楷體" pitchFamily="65" charset="-120"/>
              <a:cs typeface="Arial" charset="0"/>
            </a:endParaRPr>
          </a:p>
        </p:txBody>
      </p:sp>
      <p:sp>
        <p:nvSpPr>
          <p:cNvPr id="9" name="矩形: 圓角 8"/>
          <p:cNvSpPr/>
          <p:nvPr/>
        </p:nvSpPr>
        <p:spPr bwMode="auto">
          <a:xfrm>
            <a:off x="2923674" y="3838074"/>
            <a:ext cx="2418347" cy="288758"/>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bg2"/>
              </a:solidFill>
              <a:effectLst/>
              <a:latin typeface="Arial" charset="0"/>
              <a:ea typeface="標楷體" pitchFamily="65" charset="-120"/>
              <a:cs typeface="Arial" charset="0"/>
            </a:endParaRPr>
          </a:p>
        </p:txBody>
      </p:sp>
    </p:spTree>
    <p:extLst>
      <p:ext uri="{BB962C8B-B14F-4D97-AF65-F5344CB8AC3E}">
        <p14:creationId xmlns:p14="http://schemas.microsoft.com/office/powerpoint/2010/main" val="24249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103</a:t>
            </a:fld>
            <a:endParaRPr lang="en-US" altLang="zh-TW"/>
          </a:p>
        </p:txBody>
      </p:sp>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5350"/>
            <a:ext cx="6376737" cy="3781493"/>
          </a:xfrm>
        </p:spPr>
      </p:pic>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838" y="2583832"/>
            <a:ext cx="6448926" cy="3854711"/>
          </a:xfrm>
          <a:prstGeom prst="rect">
            <a:avLst/>
          </a:prstGeom>
        </p:spPr>
      </p:pic>
    </p:spTree>
    <p:extLst>
      <p:ext uri="{BB962C8B-B14F-4D97-AF65-F5344CB8AC3E}">
        <p14:creationId xmlns:p14="http://schemas.microsoft.com/office/powerpoint/2010/main" val="5369319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如何因應</a:t>
            </a:r>
            <a:r>
              <a:rPr lang="en-US" altLang="zh-TW" dirty="0"/>
              <a:t>?</a:t>
            </a:r>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959" y="895350"/>
            <a:ext cx="6330982" cy="5124450"/>
          </a:xfr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104</a:t>
            </a:fld>
            <a:endParaRPr lang="en-US" altLang="zh-TW"/>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100" y="2346157"/>
            <a:ext cx="5404284" cy="4078705"/>
          </a:xfrm>
          <a:prstGeom prst="rect">
            <a:avLst/>
          </a:prstGeom>
        </p:spPr>
      </p:pic>
    </p:spTree>
    <p:extLst>
      <p:ext uri="{BB962C8B-B14F-4D97-AF65-F5344CB8AC3E}">
        <p14:creationId xmlns:p14="http://schemas.microsoft.com/office/powerpoint/2010/main" val="15418157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你還在用相同帳密四處去嗎</a:t>
            </a:r>
            <a:r>
              <a:rPr lang="en-US" altLang="zh-TW" dirty="0"/>
              <a:t>?</a:t>
            </a: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105</a:t>
            </a:fld>
            <a:endParaRPr lang="en-US" altLang="zh-TW"/>
          </a:p>
        </p:txBody>
      </p:sp>
      <p:pic>
        <p:nvPicPr>
          <p:cNvPr id="7" name="圖片 6"/>
          <p:cNvPicPr>
            <a:picLocks noChangeAspect="1"/>
          </p:cNvPicPr>
          <p:nvPr/>
        </p:nvPicPr>
        <p:blipFill>
          <a:blip r:embed="rId2"/>
          <a:stretch>
            <a:fillRect/>
          </a:stretch>
        </p:blipFill>
        <p:spPr>
          <a:xfrm>
            <a:off x="1948924" y="866774"/>
            <a:ext cx="6493674" cy="5500638"/>
          </a:xfrm>
          <a:prstGeom prst="rect">
            <a:avLst/>
          </a:prstGeom>
        </p:spPr>
      </p:pic>
      <p:pic>
        <p:nvPicPr>
          <p:cNvPr id="6" name="內容版面配置區 5"/>
          <p:cNvPicPr>
            <a:picLocks noGrp="1" noChangeAspect="1"/>
          </p:cNvPicPr>
          <p:nvPr>
            <p:ph idx="1"/>
          </p:nvPr>
        </p:nvPicPr>
        <p:blipFill>
          <a:blip r:embed="rId3"/>
          <a:stretch>
            <a:fillRect/>
          </a:stretch>
        </p:blipFill>
        <p:spPr>
          <a:xfrm>
            <a:off x="539478" y="981078"/>
            <a:ext cx="7874544" cy="5124450"/>
          </a:xfrm>
          <a:prstGeom prst="rect">
            <a:avLst/>
          </a:prstGeom>
        </p:spPr>
      </p:pic>
    </p:spTree>
    <p:extLst>
      <p:ext uri="{BB962C8B-B14F-4D97-AF65-F5344CB8AC3E}">
        <p14:creationId xmlns:p14="http://schemas.microsoft.com/office/powerpoint/2010/main" val="376295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859155" y="995588"/>
            <a:ext cx="7456174" cy="5447110"/>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106</a:t>
            </a:fld>
            <a:endParaRPr lang="en-US" altLang="zh-TW"/>
          </a:p>
        </p:txBody>
      </p:sp>
    </p:spTree>
    <p:extLst>
      <p:ext uri="{BB962C8B-B14F-4D97-AF65-F5344CB8AC3E}">
        <p14:creationId xmlns:p14="http://schemas.microsoft.com/office/powerpoint/2010/main" val="42800260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500062" y="895350"/>
            <a:ext cx="7672388" cy="5431171"/>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107</a:t>
            </a:fld>
            <a:endParaRPr lang="en-US" altLang="zh-TW"/>
          </a:p>
        </p:txBody>
      </p:sp>
    </p:spTree>
    <p:extLst>
      <p:ext uri="{BB962C8B-B14F-4D97-AF65-F5344CB8AC3E}">
        <p14:creationId xmlns:p14="http://schemas.microsoft.com/office/powerpoint/2010/main" val="42181887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108</a:t>
            </a:fld>
            <a:endParaRPr lang="en-US" altLang="zh-TW"/>
          </a:p>
        </p:txBody>
      </p:sp>
    </p:spTree>
    <p:extLst>
      <p:ext uri="{BB962C8B-B14F-4D97-AF65-F5344CB8AC3E}">
        <p14:creationId xmlns:p14="http://schemas.microsoft.com/office/powerpoint/2010/main" val="406949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如何面對不可預期的威脅</a:t>
            </a:r>
            <a:r>
              <a:rPr lang="en-US" altLang="zh-TW" dirty="0"/>
              <a:t>?</a:t>
            </a: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109</a:t>
            </a:fld>
            <a:endParaRPr lang="en-US" altLang="zh-TW"/>
          </a:p>
        </p:txBody>
      </p:sp>
      <p:sp>
        <p:nvSpPr>
          <p:cNvPr id="6" name="內容版面配置區 1"/>
          <p:cNvSpPr>
            <a:spLocks noGrp="1"/>
          </p:cNvSpPr>
          <p:nvPr>
            <p:ph idx="1"/>
          </p:nvPr>
        </p:nvSpPr>
        <p:spPr/>
        <p:txBody>
          <a:bodyPr/>
          <a:lstStyle/>
          <a:p>
            <a:r>
              <a:rPr lang="zh-TW" altLang="en-US" sz="2400" dirty="0"/>
              <a:t>預防重於治療</a:t>
            </a:r>
            <a:r>
              <a:rPr lang="en-US" altLang="zh-TW" sz="2400" dirty="0"/>
              <a:t>?</a:t>
            </a:r>
          </a:p>
          <a:p>
            <a:r>
              <a:rPr lang="zh-TW" altLang="en-US" sz="2400" dirty="0"/>
              <a:t>災難永遠發生在不可預期處</a:t>
            </a:r>
            <a:endParaRPr lang="en-US" altLang="zh-TW" sz="2400" dirty="0"/>
          </a:p>
          <a:p>
            <a:r>
              <a:rPr lang="zh-TW" altLang="en-US" sz="2400" dirty="0"/>
              <a:t>以實體世界災難為例</a:t>
            </a:r>
            <a:r>
              <a:rPr lang="en-US" altLang="zh-TW" sz="2400" dirty="0"/>
              <a:t>:</a:t>
            </a:r>
          </a:p>
          <a:p>
            <a:pPr lvl="1"/>
            <a:r>
              <a:rPr lang="zh-TW" altLang="en-US" sz="2000" dirty="0"/>
              <a:t>安全觀念的建立</a:t>
            </a:r>
            <a:endParaRPr lang="en-US" altLang="zh-TW" sz="2000" dirty="0"/>
          </a:p>
          <a:p>
            <a:pPr lvl="1"/>
            <a:r>
              <a:rPr lang="zh-TW" altLang="en-US" sz="2000" dirty="0"/>
              <a:t>落實的安全檢查</a:t>
            </a:r>
            <a:endParaRPr lang="en-US" altLang="zh-TW" sz="2000" dirty="0"/>
          </a:p>
          <a:p>
            <a:pPr lvl="1"/>
            <a:r>
              <a:rPr lang="zh-TW" altLang="en-US" sz="2000" dirty="0"/>
              <a:t>即時的監測與通報機制</a:t>
            </a:r>
            <a:endParaRPr lang="en-US" altLang="zh-TW" sz="2000" dirty="0"/>
          </a:p>
          <a:p>
            <a:pPr lvl="1"/>
            <a:r>
              <a:rPr lang="zh-TW" altLang="en-US" sz="2000" dirty="0"/>
              <a:t>事件發生後的緊急應變流程</a:t>
            </a:r>
            <a:endParaRPr lang="en-US" altLang="zh-TW" sz="2000" dirty="0"/>
          </a:p>
          <a:p>
            <a:pPr lvl="1"/>
            <a:r>
              <a:rPr lang="zh-TW" altLang="en-US" sz="2000" dirty="0"/>
              <a:t>確實的事件原因調查與分析</a:t>
            </a:r>
            <a:endParaRPr lang="en-US" altLang="zh-TW" sz="2000" dirty="0"/>
          </a:p>
          <a:p>
            <a:pPr lvl="1"/>
            <a:r>
              <a:rPr lang="zh-TW" altLang="en-US" sz="2000" dirty="0"/>
              <a:t>重新檢討上述流程的缺失</a:t>
            </a:r>
            <a:endParaRPr lang="en-US" altLang="zh-TW" sz="2000" dirty="0"/>
          </a:p>
          <a:p>
            <a:pPr lvl="1"/>
            <a:r>
              <a:rPr lang="zh-TW" altLang="en-US" sz="2000" dirty="0"/>
              <a:t>改善現有流程或建立新流程</a:t>
            </a:r>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2380" y="1097596"/>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880565" y="5263483"/>
            <a:ext cx="7710985" cy="523220"/>
          </a:xfrm>
          <a:prstGeom prst="rect">
            <a:avLst/>
          </a:prstGeom>
          <a:noFill/>
        </p:spPr>
        <p:txBody>
          <a:bodyPr wrap="square" rtlCol="0">
            <a:spAutoFit/>
          </a:bodyPr>
          <a:lstStyle/>
          <a:p>
            <a:r>
              <a:rPr lang="zh-TW" altLang="en-US"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別讓資安事件成為貴單位的</a:t>
            </a:r>
            <a:r>
              <a:rPr lang="en-US"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八仙塵爆</a:t>
            </a:r>
            <a:r>
              <a:rPr lang="en-US"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5770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361950" y="980996"/>
            <a:ext cx="8229600" cy="4953158"/>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11</a:t>
            </a:fld>
            <a:endParaRPr lang="en-US" altLang="zh-TW"/>
          </a:p>
        </p:txBody>
      </p:sp>
      <p:sp>
        <p:nvSpPr>
          <p:cNvPr id="7" name="左右中括弧 6"/>
          <p:cNvSpPr/>
          <p:nvPr/>
        </p:nvSpPr>
        <p:spPr bwMode="auto">
          <a:xfrm>
            <a:off x="5197641" y="2887580"/>
            <a:ext cx="2093495" cy="336884"/>
          </a:xfrm>
          <a:prstGeom prst="bracketPair">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chemeClr val="bg2"/>
              </a:solidFill>
              <a:effectLst/>
              <a:latin typeface="Arial" charset="0"/>
              <a:ea typeface="標楷體" pitchFamily="65" charset="-120"/>
              <a:cs typeface="Arial" charset="0"/>
            </a:endParaRPr>
          </a:p>
        </p:txBody>
      </p:sp>
      <p:sp>
        <p:nvSpPr>
          <p:cNvPr id="9" name="左右中括弧 8"/>
          <p:cNvSpPr/>
          <p:nvPr/>
        </p:nvSpPr>
        <p:spPr bwMode="auto">
          <a:xfrm>
            <a:off x="2811378" y="3822032"/>
            <a:ext cx="3854117" cy="521367"/>
          </a:xfrm>
          <a:prstGeom prst="bracketPair">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a:ln>
                <a:noFill/>
              </a:ln>
              <a:solidFill>
                <a:schemeClr val="bg2"/>
              </a:solidFill>
              <a:effectLst/>
              <a:latin typeface="Arial" charset="0"/>
              <a:ea typeface="標楷體" pitchFamily="65" charset="-120"/>
              <a:cs typeface="Arial" charset="0"/>
            </a:endParaRPr>
          </a:p>
        </p:txBody>
      </p:sp>
      <p:cxnSp>
        <p:nvCxnSpPr>
          <p:cNvPr id="11" name="直線接點 10"/>
          <p:cNvCxnSpPr/>
          <p:nvPr/>
        </p:nvCxnSpPr>
        <p:spPr bwMode="auto">
          <a:xfrm>
            <a:off x="4547933" y="4367463"/>
            <a:ext cx="1816768"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2" name="圖片 11"/>
          <p:cNvPicPr>
            <a:picLocks noChangeAspect="1"/>
          </p:cNvPicPr>
          <p:nvPr/>
        </p:nvPicPr>
        <p:blipFill>
          <a:blip r:embed="rId3"/>
          <a:stretch>
            <a:fillRect/>
          </a:stretch>
        </p:blipFill>
        <p:spPr>
          <a:xfrm>
            <a:off x="174463" y="1377294"/>
            <a:ext cx="4076665" cy="3817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719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110</a:t>
            </a:fld>
            <a:endParaRPr lang="en-US" altLang="zh-TW"/>
          </a:p>
        </p:txBody>
      </p:sp>
      <p:pic>
        <p:nvPicPr>
          <p:cNvPr id="6"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60712" y="839411"/>
            <a:ext cx="7920000" cy="5614003"/>
          </a:xfrm>
          <a:prstGeom prst="rect">
            <a:avLst/>
          </a:prstGeom>
          <a:noFill/>
          <a:ln w="9525" algn="ctr">
            <a:noFill/>
            <a:miter lim="800000"/>
            <a:headEnd/>
            <a:tailEnd/>
          </a:ln>
          <a:effectLst/>
        </p:spPr>
      </p:pic>
      <p:sp>
        <p:nvSpPr>
          <p:cNvPr id="7" name="文字方塊 6"/>
          <p:cNvSpPr txBox="1"/>
          <p:nvPr/>
        </p:nvSpPr>
        <p:spPr>
          <a:xfrm>
            <a:off x="6447355" y="859113"/>
            <a:ext cx="1994457" cy="1015663"/>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IPS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APT</a:t>
            </a: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郵件防護</a:t>
            </a:r>
            <a:endPar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防毒軟體</a:t>
            </a:r>
            <a:endPar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6428664" y="5060756"/>
            <a:ext cx="2012089" cy="132343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IDS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防毒軟體</a:t>
            </a:r>
            <a:endPar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網路流量設備</a:t>
            </a:r>
            <a:endPar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主機監控</a:t>
            </a:r>
          </a:p>
        </p:txBody>
      </p:sp>
      <p:sp>
        <p:nvSpPr>
          <p:cNvPr id="9" name="矩形 8"/>
          <p:cNvSpPr/>
          <p:nvPr/>
        </p:nvSpPr>
        <p:spPr>
          <a:xfrm>
            <a:off x="589831" y="5373955"/>
            <a:ext cx="2012089" cy="10156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資安事件調查</a:t>
            </a:r>
            <a:endPar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資安事件處理</a:t>
            </a:r>
            <a:endParaRPr kumimoji="0" lang="en-US" altLang="zh-TW"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資安事件應變</a:t>
            </a:r>
          </a:p>
        </p:txBody>
      </p:sp>
      <p:sp>
        <p:nvSpPr>
          <p:cNvPr id="10" name="矩形 9"/>
          <p:cNvSpPr/>
          <p:nvPr/>
        </p:nvSpPr>
        <p:spPr>
          <a:xfrm>
            <a:off x="583107" y="847356"/>
            <a:ext cx="2012089"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威脅情資回饋</a:t>
            </a:r>
          </a:p>
        </p:txBody>
      </p:sp>
    </p:spTree>
    <p:extLst>
      <p:ext uri="{BB962C8B-B14F-4D97-AF65-F5344CB8AC3E}">
        <p14:creationId xmlns:p14="http://schemas.microsoft.com/office/powerpoint/2010/main" val="128952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還有</a:t>
            </a:r>
            <a:r>
              <a:rPr lang="en-US" altLang="zh-TW" dirty="0"/>
              <a:t>…</a:t>
            </a:r>
            <a:endParaRPr lang="zh-TW" altLang="en-US" dirty="0"/>
          </a:p>
        </p:txBody>
      </p:sp>
      <p:sp>
        <p:nvSpPr>
          <p:cNvPr id="3" name="內容版面配置區 2"/>
          <p:cNvSpPr>
            <a:spLocks noGrp="1"/>
          </p:cNvSpPr>
          <p:nvPr>
            <p:ph idx="1"/>
          </p:nvPr>
        </p:nvSpPr>
        <p:spPr/>
        <p:txBody>
          <a:bodyPr/>
          <a:lstStyle/>
          <a:p>
            <a:pPr>
              <a:buFont typeface="Arial" panose="020B0604020202020204" pitchFamily="34" charset="0"/>
              <a:buChar char="•"/>
            </a:pPr>
            <a:r>
              <a:rPr lang="zh-TW" altLang="en-US" dirty="0">
                <a:latin typeface="+mn-ea"/>
              </a:rPr>
              <a:t>依照案例分析攻擊手法，都是社交工程方式，建議加強社交工程警覺訓練</a:t>
            </a:r>
            <a:r>
              <a:rPr lang="en-US" altLang="zh-TW" dirty="0">
                <a:latin typeface="+mn-ea"/>
              </a:rPr>
              <a:t>,</a:t>
            </a:r>
            <a:r>
              <a:rPr lang="zh-TW" altLang="en-US" dirty="0">
                <a:latin typeface="+mn-ea"/>
              </a:rPr>
              <a:t>尤其是網站及郵件的相關警覺及認知</a:t>
            </a:r>
            <a:endParaRPr lang="en-US" altLang="zh-TW" dirty="0">
              <a:latin typeface="+mn-ea"/>
            </a:endParaRPr>
          </a:p>
          <a:p>
            <a:pPr>
              <a:buFont typeface="Arial" panose="020B0604020202020204" pitchFamily="34" charset="0"/>
              <a:buChar char="•"/>
            </a:pPr>
            <a:r>
              <a:rPr lang="zh-TW" altLang="en-US" dirty="0">
                <a:latin typeface="+mn-ea"/>
              </a:rPr>
              <a:t>重新檢視共享資料夾的權限開放，例如</a:t>
            </a:r>
            <a:r>
              <a:rPr lang="en-US" altLang="zh-TW" dirty="0">
                <a:latin typeface="+mn-ea"/>
              </a:rPr>
              <a:t>:</a:t>
            </a:r>
            <a:r>
              <a:rPr lang="zh-TW" altLang="en-US" dirty="0">
                <a:latin typeface="+mn-ea"/>
              </a:rPr>
              <a:t>不要開放</a:t>
            </a:r>
            <a:r>
              <a:rPr lang="en-US" altLang="zh-TW" dirty="0">
                <a:latin typeface="+mn-ea"/>
              </a:rPr>
              <a:t>Everyone Full Control</a:t>
            </a:r>
            <a:r>
              <a:rPr lang="zh-TW" altLang="en-US" dirty="0">
                <a:latin typeface="+mn-ea"/>
              </a:rPr>
              <a:t>權限。</a:t>
            </a:r>
            <a:endParaRPr lang="en-US" altLang="zh-TW" dirty="0">
              <a:latin typeface="+mn-ea"/>
            </a:endParaRPr>
          </a:p>
          <a:p>
            <a:pPr>
              <a:buFont typeface="Arial" panose="020B0604020202020204" pitchFamily="34" charset="0"/>
              <a:buChar char="•"/>
            </a:pPr>
            <a:r>
              <a:rPr lang="zh-TW" altLang="en-US" dirty="0">
                <a:latin typeface="+mn-ea"/>
              </a:rPr>
              <a:t>建議檢視網域帳號安全，避免網域使用公用帳號。</a:t>
            </a:r>
          </a:p>
          <a:p>
            <a:pPr>
              <a:buFont typeface="Arial" panose="020B0604020202020204" pitchFamily="34" charset="0"/>
              <a:buChar char="•"/>
            </a:pPr>
            <a:r>
              <a:rPr lang="zh-TW" altLang="en-US" dirty="0">
                <a:latin typeface="+mn-ea"/>
              </a:rPr>
              <a:t>定期修補作業系統與應用程式的漏洞。</a:t>
            </a:r>
            <a:endParaRPr lang="en-US" altLang="zh-TW" dirty="0">
              <a:latin typeface="+mn-ea"/>
            </a:endParaRPr>
          </a:p>
          <a:p>
            <a:pPr marL="800100" lvl="1" indent="-342900">
              <a:buFont typeface="Arial" panose="020B0604020202020204" pitchFamily="34" charset="0"/>
              <a:buChar char="•"/>
            </a:pPr>
            <a:r>
              <a:rPr lang="en-US" altLang="zh-TW" sz="2400" dirty="0">
                <a:latin typeface="+mn-ea"/>
              </a:rPr>
              <a:t>Java</a:t>
            </a:r>
          </a:p>
          <a:p>
            <a:pPr marL="800100" lvl="1" indent="-342900">
              <a:buFont typeface="Arial" panose="020B0604020202020204" pitchFamily="34" charset="0"/>
              <a:buChar char="•"/>
            </a:pPr>
            <a:r>
              <a:rPr lang="en-US" altLang="zh-TW" sz="2400" dirty="0">
                <a:latin typeface="+mn-ea"/>
              </a:rPr>
              <a:t>Flash</a:t>
            </a:r>
          </a:p>
          <a:p>
            <a:pPr marL="800100" lvl="1" indent="-342900">
              <a:buFont typeface="Arial" panose="020B0604020202020204" pitchFamily="34" charset="0"/>
              <a:buChar char="•"/>
            </a:pPr>
            <a:r>
              <a:rPr lang="en-US" altLang="zh-TW" sz="2400" dirty="0">
                <a:latin typeface="+mn-ea"/>
              </a:rPr>
              <a:t>IE</a:t>
            </a:r>
          </a:p>
          <a:p>
            <a:pPr marL="800100" lvl="1" indent="-342900">
              <a:buFont typeface="Arial" panose="020B0604020202020204" pitchFamily="34" charset="0"/>
              <a:buChar char="•"/>
            </a:pPr>
            <a:r>
              <a:rPr lang="en-US" altLang="zh-TW" sz="2400" dirty="0">
                <a:latin typeface="+mn-ea"/>
              </a:rPr>
              <a:t>…</a:t>
            </a:r>
          </a:p>
          <a:p>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111</a:t>
            </a:fld>
            <a:endParaRPr lang="en-US" altLang="zh-TW"/>
          </a:p>
        </p:txBody>
      </p:sp>
    </p:spTree>
    <p:extLst>
      <p:ext uri="{BB962C8B-B14F-4D97-AF65-F5344CB8AC3E}">
        <p14:creationId xmlns:p14="http://schemas.microsoft.com/office/powerpoint/2010/main" val="20743461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趨勢科技免費釋出勒索軟體解密工具</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112</a:t>
            </a:fld>
            <a:endParaRPr lang="en-US" altLang="zh-TW"/>
          </a:p>
        </p:txBody>
      </p:sp>
      <p:pic>
        <p:nvPicPr>
          <p:cNvPr id="1026" name="Picture 2" descr="http://static4.ithome.com.tw/sites/default/files/styles/picture_size_large/public/field/image/antiransomware.jpg?itok=NjqYszh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950" y="1000121"/>
            <a:ext cx="8229600" cy="360045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14304" y="4742287"/>
            <a:ext cx="9429750" cy="338554"/>
          </a:xfrm>
          <a:prstGeom prst="rect">
            <a:avLst/>
          </a:prstGeom>
        </p:spPr>
        <p:txBody>
          <a:bodyPr wrap="square">
            <a:spAutoFit/>
          </a:bodyPr>
          <a:lstStyle/>
          <a:p>
            <a:r>
              <a:rPr lang="en-US" altLang="zh-TW" dirty="0"/>
              <a:t>http://esupport.trendmicro.com/media/13656199/RansomwareFileDecryptor%201.0.1523%20MUI.zip</a:t>
            </a:r>
            <a:endParaRPr lang="zh-TW" altLang="en-US" dirty="0"/>
          </a:p>
        </p:txBody>
      </p:sp>
      <p:sp>
        <p:nvSpPr>
          <p:cNvPr id="7" name="矩形 6"/>
          <p:cNvSpPr/>
          <p:nvPr/>
        </p:nvSpPr>
        <p:spPr>
          <a:xfrm>
            <a:off x="6115050" y="1037066"/>
            <a:ext cx="2657475" cy="1938992"/>
          </a:xfrm>
          <a:prstGeom prst="rect">
            <a:avLst/>
          </a:prstGeom>
        </p:spPr>
        <p:txBody>
          <a:bodyPr wrap="square">
            <a:spAutoFit/>
          </a:bodyPr>
          <a:lstStyle/>
          <a:p>
            <a:pPr algn="l"/>
            <a:r>
              <a:rPr lang="zh-TW" altLang="en-US" sz="2400" dirty="0">
                <a:solidFill>
                  <a:srgbClr val="0070C0"/>
                </a:solidFill>
                <a:latin typeface="+mn-ea"/>
                <a:ea typeface="+mn-ea"/>
              </a:rPr>
              <a:t>主要是針對</a:t>
            </a:r>
            <a:r>
              <a:rPr lang="en-US" altLang="zh-TW" sz="2400" dirty="0" err="1">
                <a:solidFill>
                  <a:srgbClr val="0070C0"/>
                </a:solidFill>
                <a:latin typeface="+mn-ea"/>
                <a:ea typeface="+mn-ea"/>
              </a:rPr>
              <a:t>Cryptxxx</a:t>
            </a:r>
            <a:r>
              <a:rPr lang="en-US" altLang="zh-TW" sz="2400" dirty="0">
                <a:solidFill>
                  <a:srgbClr val="0070C0"/>
                </a:solidFill>
                <a:latin typeface="+mn-ea"/>
                <a:ea typeface="+mn-ea"/>
              </a:rPr>
              <a:t> 2.0</a:t>
            </a:r>
            <a:r>
              <a:rPr lang="zh-TW" altLang="en-US" sz="2400" dirty="0">
                <a:solidFill>
                  <a:srgbClr val="0070C0"/>
                </a:solidFill>
                <a:latin typeface="+mn-ea"/>
                <a:ea typeface="+mn-ea"/>
              </a:rPr>
              <a:t>版和</a:t>
            </a:r>
            <a:r>
              <a:rPr lang="en-US" altLang="zh-TW" sz="2400" dirty="0" err="1">
                <a:solidFill>
                  <a:srgbClr val="0070C0"/>
                </a:solidFill>
                <a:latin typeface="+mn-ea"/>
                <a:ea typeface="+mn-ea"/>
              </a:rPr>
              <a:t>TeslaCrypt</a:t>
            </a:r>
            <a:r>
              <a:rPr lang="en-US" altLang="zh-TW" sz="2400" dirty="0">
                <a:solidFill>
                  <a:srgbClr val="0070C0"/>
                </a:solidFill>
                <a:latin typeface="+mn-ea"/>
                <a:ea typeface="+mn-ea"/>
              </a:rPr>
              <a:t> v1</a:t>
            </a:r>
            <a:r>
              <a:rPr lang="zh-TW" altLang="en-US" sz="2400" dirty="0">
                <a:solidFill>
                  <a:srgbClr val="0070C0"/>
                </a:solidFill>
                <a:latin typeface="+mn-ea"/>
                <a:ea typeface="+mn-ea"/>
              </a:rPr>
              <a:t>、</a:t>
            </a:r>
            <a:r>
              <a:rPr lang="en-US" altLang="zh-TW" sz="2400" dirty="0">
                <a:solidFill>
                  <a:srgbClr val="0070C0"/>
                </a:solidFill>
                <a:latin typeface="+mn-ea"/>
                <a:ea typeface="+mn-ea"/>
              </a:rPr>
              <a:t>v3</a:t>
            </a:r>
            <a:r>
              <a:rPr lang="zh-TW" altLang="en-US" sz="2400" dirty="0">
                <a:solidFill>
                  <a:srgbClr val="0070C0"/>
                </a:solidFill>
                <a:latin typeface="+mn-ea"/>
                <a:ea typeface="+mn-ea"/>
              </a:rPr>
              <a:t>和</a:t>
            </a:r>
            <a:r>
              <a:rPr lang="en-US" altLang="zh-TW" sz="2400" dirty="0">
                <a:solidFill>
                  <a:srgbClr val="0070C0"/>
                </a:solidFill>
                <a:latin typeface="+mn-ea"/>
                <a:ea typeface="+mn-ea"/>
              </a:rPr>
              <a:t>v4</a:t>
            </a:r>
            <a:r>
              <a:rPr lang="zh-TW" altLang="en-US" sz="2400" dirty="0">
                <a:solidFill>
                  <a:srgbClr val="0070C0"/>
                </a:solidFill>
                <a:latin typeface="+mn-ea"/>
                <a:ea typeface="+mn-ea"/>
              </a:rPr>
              <a:t>版勒索軟體加密的檔案</a:t>
            </a:r>
          </a:p>
        </p:txBody>
      </p:sp>
    </p:spTree>
    <p:extLst>
      <p:ext uri="{BB962C8B-B14F-4D97-AF65-F5344CB8AC3E}">
        <p14:creationId xmlns:p14="http://schemas.microsoft.com/office/powerpoint/2010/main" val="22408801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bout-threats.trendmicro.com/resources/images/apt/IoE-username-password_considerations-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062" y="3281363"/>
            <a:ext cx="4762500" cy="32670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t>採購家用智慧型裝置時應注意的安全考量</a:t>
            </a:r>
          </a:p>
        </p:txBody>
      </p:sp>
      <p:sp>
        <p:nvSpPr>
          <p:cNvPr id="3" name="內容版面配置區 2"/>
          <p:cNvSpPr>
            <a:spLocks noGrp="1"/>
          </p:cNvSpPr>
          <p:nvPr>
            <p:ph idx="1"/>
          </p:nvPr>
        </p:nvSpPr>
        <p:spPr/>
        <p:txBody>
          <a:bodyPr/>
          <a:lstStyle/>
          <a:p>
            <a:pPr>
              <a:buFont typeface="Wingdings" panose="05000000000000000000" pitchFamily="2" charset="2"/>
              <a:buChar char="Ø"/>
            </a:pPr>
            <a:r>
              <a:rPr lang="zh-TW" altLang="en-US" sz="2000" dirty="0">
                <a:latin typeface="+mn-ea"/>
              </a:rPr>
              <a:t>智慧型裝置是否具備安全認證功能？</a:t>
            </a:r>
            <a:endParaRPr lang="en-US" altLang="zh-TW" sz="2000" dirty="0">
              <a:latin typeface="+mn-ea"/>
            </a:endParaRPr>
          </a:p>
          <a:p>
            <a:pPr>
              <a:buFont typeface="Wingdings" panose="05000000000000000000" pitchFamily="2" charset="2"/>
              <a:buChar char="Ø"/>
            </a:pPr>
            <a:r>
              <a:rPr lang="zh-TW" altLang="en-US" sz="2000" dirty="0">
                <a:latin typeface="+mn-ea"/>
              </a:rPr>
              <a:t>智慧型裝置在首次安裝時是否會要求您變更使用者名稱和密碼</a:t>
            </a:r>
            <a:r>
              <a:rPr lang="en-US" altLang="zh-TW" sz="2000" dirty="0">
                <a:latin typeface="+mn-ea"/>
              </a:rPr>
              <a:t>?</a:t>
            </a:r>
          </a:p>
          <a:p>
            <a:pPr>
              <a:buFont typeface="Wingdings" panose="05000000000000000000" pitchFamily="2" charset="2"/>
              <a:buChar char="Ø"/>
            </a:pPr>
            <a:r>
              <a:rPr lang="zh-TW" altLang="en-US" sz="2000" dirty="0">
                <a:latin typeface="+mn-ea"/>
              </a:rPr>
              <a:t>我的密碼強度如何？</a:t>
            </a:r>
            <a:endParaRPr lang="en-US" altLang="zh-TW" sz="2000" dirty="0">
              <a:latin typeface="+mn-ea"/>
            </a:endParaRPr>
          </a:p>
          <a:p>
            <a:pPr>
              <a:buFont typeface="Wingdings" panose="05000000000000000000" pitchFamily="2" charset="2"/>
              <a:buChar char="Ø"/>
            </a:pPr>
            <a:r>
              <a:rPr lang="zh-TW" altLang="en-US" sz="2000" dirty="0">
                <a:latin typeface="+mn-ea"/>
              </a:rPr>
              <a:t>智慧型裝置更新方便性如何？</a:t>
            </a:r>
            <a:endParaRPr lang="en-US" altLang="zh-TW" sz="2000" dirty="0">
              <a:latin typeface="+mn-ea"/>
            </a:endParaRPr>
          </a:p>
          <a:p>
            <a:pPr>
              <a:buFont typeface="Wingdings" panose="05000000000000000000" pitchFamily="2" charset="2"/>
              <a:buChar char="Ø"/>
            </a:pPr>
            <a:r>
              <a:rPr lang="zh-TW" altLang="en-US" sz="2000" dirty="0">
                <a:latin typeface="+mn-ea"/>
              </a:rPr>
              <a:t>智慧型裝置是否會將韌體更新和網路通訊確實加密？</a:t>
            </a:r>
            <a:endParaRPr lang="en-US" altLang="zh-TW" sz="2000" dirty="0">
              <a:latin typeface="+mn-ea"/>
            </a:endParaRPr>
          </a:p>
          <a:p>
            <a:pPr>
              <a:buFont typeface="Wingdings" panose="05000000000000000000" pitchFamily="2" charset="2"/>
              <a:buChar char="Ø"/>
            </a:pPr>
            <a:r>
              <a:rPr lang="zh-TW" altLang="en-US" sz="2000" dirty="0">
                <a:latin typeface="+mn-ea"/>
              </a:rPr>
              <a:t>智慧型裝置是否需要開放任何連接埠？</a:t>
            </a:r>
            <a:endParaRPr lang="en-US" altLang="zh-TW" sz="2000" dirty="0">
              <a:latin typeface="+mn-ea"/>
            </a:endParaRPr>
          </a:p>
          <a:p>
            <a:pPr>
              <a:buFont typeface="Wingdings" panose="05000000000000000000" pitchFamily="2" charset="2"/>
              <a:buChar char="Ø"/>
            </a:pPr>
            <a:r>
              <a:rPr lang="zh-TW" altLang="en-US" sz="2000" dirty="0">
                <a:latin typeface="+mn-ea"/>
              </a:rPr>
              <a:t>智慧型裝置如何處理電量不足或電池耗盡的問題？</a:t>
            </a:r>
            <a:endParaRPr lang="en-US" altLang="zh-TW" sz="2000" dirty="0">
              <a:latin typeface="+mn-ea"/>
            </a:endParaRPr>
          </a:p>
          <a:p>
            <a:pPr>
              <a:buFont typeface="Wingdings" panose="05000000000000000000" pitchFamily="2" charset="2"/>
              <a:buChar char="Ø"/>
            </a:pPr>
            <a:r>
              <a:rPr lang="zh-TW" altLang="en-US" sz="2000" dirty="0">
                <a:latin typeface="+mn-ea"/>
              </a:rPr>
              <a:t>製造商面對裝置漏洞的處理能力如何？</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113</a:t>
            </a:fld>
            <a:endParaRPr lang="en-US" altLang="zh-TW"/>
          </a:p>
        </p:txBody>
      </p:sp>
    </p:spTree>
    <p:extLst>
      <p:ext uri="{BB962C8B-B14F-4D97-AF65-F5344CB8AC3E}">
        <p14:creationId xmlns:p14="http://schemas.microsoft.com/office/powerpoint/2010/main" val="29026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頁尾版面配置區 3"/>
          <p:cNvSpPr>
            <a:spLocks noGrp="1"/>
          </p:cNvSpPr>
          <p:nvPr>
            <p:ph type="ftr" sz="quarter" idx="10"/>
          </p:nvPr>
        </p:nvSpPr>
        <p:spPr/>
        <p:txBody>
          <a:bodyPr/>
          <a:lstStyle/>
          <a:p>
            <a:r>
              <a:rPr lang="zh-TW" altLang="de-DE" dirty="0"/>
              <a:t>Security</a:t>
            </a:r>
            <a:r>
              <a:rPr lang="de-DE" altLang="zh-TW" dirty="0"/>
              <a:t>  </a:t>
            </a:r>
            <a:r>
              <a:rPr lang="de-DE" altLang="zh-TW" dirty="0">
                <a:sym typeface="Wingdings" pitchFamily="2" charset="2"/>
              </a:rPr>
              <a:t></a:t>
            </a:r>
            <a:r>
              <a:rPr lang="de-DE" altLang="zh-TW" dirty="0"/>
              <a:t>  Page </a:t>
            </a:r>
            <a:fld id="{E8DD167F-8161-4502-B917-CFED9687E9A5}" type="slidenum">
              <a:rPr lang="de-DE" altLang="zh-TW"/>
              <a:pPr/>
              <a:t>114</a:t>
            </a:fld>
            <a:endParaRPr lang="de-DE" altLang="zh-TW" dirty="0"/>
          </a:p>
        </p:txBody>
      </p:sp>
      <p:sp>
        <p:nvSpPr>
          <p:cNvPr id="1123330" name="Rectangle 2"/>
          <p:cNvSpPr>
            <a:spLocks noGrp="1" noChangeArrowheads="1"/>
          </p:cNvSpPr>
          <p:nvPr>
            <p:ph type="title"/>
          </p:nvPr>
        </p:nvSpPr>
        <p:spPr/>
        <p:txBody>
          <a:bodyPr/>
          <a:lstStyle/>
          <a:p>
            <a:r>
              <a:rPr lang="zh-TW" altLang="en-US" sz="3200" b="0" dirty="0"/>
              <a:t>個人電腦安全概念</a:t>
            </a:r>
            <a:endParaRPr lang="zh-TW" altLang="en-US" sz="3200" b="0" dirty="0">
              <a:effectLst>
                <a:outerShdw blurRad="38100" dist="38100" dir="2700000" algn="tl">
                  <a:srgbClr val="C0C0C0"/>
                </a:outerShdw>
              </a:effectLst>
              <a:latin typeface="微軟正黑體" pitchFamily="34" charset="-120"/>
              <a:ea typeface="微軟正黑體" pitchFamily="34" charset="-120"/>
            </a:endParaRPr>
          </a:p>
        </p:txBody>
      </p:sp>
      <p:sp>
        <p:nvSpPr>
          <p:cNvPr id="1123331" name="Rectangle 3"/>
          <p:cNvSpPr>
            <a:spLocks noGrp="1" noChangeArrowheads="1"/>
          </p:cNvSpPr>
          <p:nvPr>
            <p:ph type="body" idx="1"/>
          </p:nvPr>
        </p:nvSpPr>
        <p:spPr>
          <a:xfrm>
            <a:off x="223589" y="1647369"/>
            <a:ext cx="8524875" cy="4717335"/>
          </a:xfrm>
        </p:spPr>
        <p:txBody>
          <a:bodyPr>
            <a:noAutofit/>
          </a:bodyPr>
          <a:lstStyle/>
          <a:p>
            <a:pPr>
              <a:buFont typeface="Wingdings" panose="05000000000000000000" pitchFamily="2" charset="2"/>
              <a:buChar char="Ø"/>
            </a:pPr>
            <a:r>
              <a:rPr lang="zh-TW" altLang="en-US" dirty="0">
                <a:latin typeface="+mn-ea"/>
              </a:rPr>
              <a:t>安裝最少的系統元件 </a:t>
            </a:r>
            <a:r>
              <a:rPr lang="en-US" altLang="zh-TW" dirty="0">
                <a:latin typeface="+mn-ea"/>
              </a:rPr>
              <a:t>(</a:t>
            </a:r>
            <a:r>
              <a:rPr lang="zh-TW" altLang="en-US" dirty="0">
                <a:latin typeface="+mn-ea"/>
              </a:rPr>
              <a:t>降低被入侵</a:t>
            </a:r>
            <a:r>
              <a:rPr lang="en-US" altLang="zh-TW" dirty="0">
                <a:latin typeface="+mn-ea"/>
              </a:rPr>
              <a:t>/0-day</a:t>
            </a:r>
            <a:r>
              <a:rPr lang="zh-TW" altLang="en-US" dirty="0">
                <a:latin typeface="+mn-ea"/>
              </a:rPr>
              <a:t>的風險</a:t>
            </a:r>
            <a:r>
              <a:rPr lang="en-US" altLang="zh-TW" dirty="0">
                <a:latin typeface="+mn-ea"/>
              </a:rPr>
              <a:t>)</a:t>
            </a:r>
          </a:p>
          <a:p>
            <a:pPr>
              <a:buFont typeface="Wingdings" panose="05000000000000000000" pitchFamily="2" charset="2"/>
              <a:buChar char="Ø"/>
            </a:pPr>
            <a:r>
              <a:rPr lang="zh-TW" altLang="en-US" dirty="0">
                <a:latin typeface="+mn-ea"/>
              </a:rPr>
              <a:t>遠離來路不明的軟體，檔案，磁片及光碟；並隨時注意電腦異常狀況</a:t>
            </a:r>
          </a:p>
          <a:p>
            <a:pPr>
              <a:buFont typeface="Wingdings" panose="05000000000000000000" pitchFamily="2" charset="2"/>
              <a:buChar char="Ø"/>
            </a:pPr>
            <a:r>
              <a:rPr lang="zh-TW" altLang="en-US" dirty="0">
                <a:latin typeface="+mn-ea"/>
              </a:rPr>
              <a:t>設定多組強而有力的密碼</a:t>
            </a:r>
            <a:endParaRPr lang="en-US" altLang="zh-TW" dirty="0">
              <a:latin typeface="+mn-ea"/>
            </a:endParaRPr>
          </a:p>
          <a:p>
            <a:pPr>
              <a:buFont typeface="Wingdings" panose="05000000000000000000" pitchFamily="2" charset="2"/>
              <a:buChar char="Ø"/>
            </a:pPr>
            <a:r>
              <a:rPr lang="zh-TW" altLang="en-US" dirty="0">
                <a:latin typeface="+mn-ea"/>
              </a:rPr>
              <a:t>定期更新系統與程</a:t>
            </a:r>
            <a:r>
              <a:rPr lang="zh-TW" altLang="en-US" dirty="0"/>
              <a:t>要定期更新修補作業系統與應用程式的漏洞 </a:t>
            </a:r>
            <a:r>
              <a:rPr lang="en-US" altLang="zh-TW" dirty="0"/>
              <a:t>Java/Flash/Adobe/Windows update</a:t>
            </a:r>
            <a:r>
              <a:rPr lang="zh-TW" altLang="en-US" dirty="0"/>
              <a:t>。修補程式公佈之後，四天沒有更新修補程式就有危險 </a:t>
            </a:r>
            <a:r>
              <a:rPr lang="en-US" altLang="zh-TW" dirty="0"/>
              <a:t>(2015</a:t>
            </a:r>
            <a:r>
              <a:rPr lang="zh-TW" altLang="en-US" dirty="0"/>
              <a:t>年為例</a:t>
            </a:r>
            <a:r>
              <a:rPr lang="en-US" altLang="zh-TW" dirty="0"/>
              <a:t>)</a:t>
            </a:r>
            <a:r>
              <a:rPr lang="zh-TW" altLang="en-US" dirty="0"/>
              <a:t>。</a:t>
            </a:r>
            <a:endParaRPr lang="en-US" altLang="zh-TW" dirty="0">
              <a:latin typeface="+mn-ea"/>
            </a:endParaRPr>
          </a:p>
          <a:p>
            <a:pPr>
              <a:buFont typeface="Wingdings" panose="05000000000000000000" pitchFamily="2" charset="2"/>
              <a:buChar char="Ø"/>
            </a:pPr>
            <a:r>
              <a:rPr lang="zh-TW" altLang="en-US" dirty="0">
                <a:latin typeface="+mn-ea"/>
              </a:rPr>
              <a:t>定期備份</a:t>
            </a:r>
            <a:endParaRPr lang="en-US" altLang="zh-TW" dirty="0">
              <a:latin typeface="+mn-ea"/>
            </a:endParaRPr>
          </a:p>
          <a:p>
            <a:pPr lvl="1">
              <a:buFont typeface="Wingdings" panose="05000000000000000000" pitchFamily="2" charset="2"/>
              <a:buChar char="Ø"/>
            </a:pPr>
            <a:r>
              <a:rPr lang="en-US" altLang="zh-TW" dirty="0">
                <a:solidFill>
                  <a:srgbClr val="FF0000"/>
                </a:solidFill>
                <a:latin typeface="+mn-ea"/>
              </a:rPr>
              <a:t>3-2-1 </a:t>
            </a:r>
            <a:r>
              <a:rPr lang="zh-TW" altLang="en-US" dirty="0">
                <a:solidFill>
                  <a:srgbClr val="FF0000"/>
                </a:solidFill>
                <a:latin typeface="+mn-ea"/>
              </a:rPr>
              <a:t>原則</a:t>
            </a:r>
            <a:r>
              <a:rPr lang="en-US" altLang="zh-TW" dirty="0">
                <a:solidFill>
                  <a:srgbClr val="FF0000"/>
                </a:solidFill>
                <a:latin typeface="+mn-ea"/>
              </a:rPr>
              <a:t>(</a:t>
            </a:r>
            <a:r>
              <a:rPr lang="zh-TW" altLang="en-US" dirty="0">
                <a:solidFill>
                  <a:srgbClr val="FF0000"/>
                </a:solidFill>
                <a:latin typeface="+mn-ea"/>
              </a:rPr>
              <a:t>三份備份、二種儲存媒體、一個不同存放地點</a:t>
            </a:r>
            <a:r>
              <a:rPr lang="en-US" altLang="zh-TW" dirty="0">
                <a:solidFill>
                  <a:srgbClr val="FF0000"/>
                </a:solidFill>
                <a:latin typeface="+mn-ea"/>
              </a:rPr>
              <a:t>)</a:t>
            </a:r>
            <a:endParaRPr lang="en-US" altLang="zh-TW" dirty="0">
              <a:latin typeface="+mn-ea"/>
            </a:endParaRPr>
          </a:p>
          <a:p>
            <a:pPr>
              <a:buFont typeface="Wingdings" panose="05000000000000000000" pitchFamily="2" charset="2"/>
              <a:buChar char="Ø"/>
            </a:pPr>
            <a:r>
              <a:rPr lang="zh-TW" altLang="en-US" dirty="0">
                <a:latin typeface="+mn-ea"/>
              </a:rPr>
              <a:t>安裝防毒軟體：定期更新病毒碼、掃毒引擎及程式</a:t>
            </a:r>
            <a:endParaRPr lang="en-US" altLang="zh-TW" dirty="0">
              <a:latin typeface="+mn-ea"/>
            </a:endParaRPr>
          </a:p>
          <a:p>
            <a:pPr>
              <a:buFont typeface="Wingdings" panose="05000000000000000000" pitchFamily="2" charset="2"/>
              <a:buChar char="Ø"/>
            </a:pPr>
            <a:r>
              <a:rPr lang="zh-TW" altLang="en-US" dirty="0"/>
              <a:t>不開放共享資料夾寫入權限</a:t>
            </a:r>
            <a:r>
              <a:rPr lang="en-US" altLang="zh-TW" dirty="0"/>
              <a:t>/</a:t>
            </a:r>
            <a:r>
              <a:rPr lang="zh-TW" altLang="en-US" dirty="0"/>
              <a:t>不共用帳號</a:t>
            </a:r>
            <a:endParaRPr lang="en-US" altLang="zh-TW" dirty="0">
              <a:latin typeface="+mn-ea"/>
            </a:endParaRPr>
          </a:p>
        </p:txBody>
      </p:sp>
      <p:pic>
        <p:nvPicPr>
          <p:cNvPr id="1123338" name="Picture 10" descr="wordpad_of_caution"/>
          <p:cNvPicPr>
            <a:picLocks noChangeAspect="1" noChangeArrowheads="1"/>
          </p:cNvPicPr>
          <p:nvPr/>
        </p:nvPicPr>
        <p:blipFill>
          <a:blip r:embed="rId2" cstate="print"/>
          <a:srcRect/>
          <a:stretch>
            <a:fillRect/>
          </a:stretch>
        </p:blipFill>
        <p:spPr bwMode="auto">
          <a:xfrm>
            <a:off x="5759450" y="320306"/>
            <a:ext cx="3384550" cy="1349375"/>
          </a:xfrm>
          <a:prstGeom prst="rect">
            <a:avLst/>
          </a:prstGeom>
          <a:noFill/>
        </p:spPr>
      </p:pic>
    </p:spTree>
    <p:extLst>
      <p:ext uri="{BB962C8B-B14F-4D97-AF65-F5344CB8AC3E}">
        <p14:creationId xmlns:p14="http://schemas.microsoft.com/office/powerpoint/2010/main" val="388511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3331">
                                            <p:txEl>
                                              <p:pRg st="0" end="0"/>
                                            </p:txEl>
                                          </p:spTgt>
                                        </p:tgtEl>
                                        <p:attrNameLst>
                                          <p:attrName>style.visibility</p:attrName>
                                        </p:attrNameLst>
                                      </p:cBhvr>
                                      <p:to>
                                        <p:strVal val="visible"/>
                                      </p:to>
                                    </p:set>
                                    <p:animEffect transition="in" filter="wipe(left)">
                                      <p:cBhvr>
                                        <p:cTn id="7" dur="500"/>
                                        <p:tgtEl>
                                          <p:spTgt spid="1123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3331">
                                            <p:txEl>
                                              <p:pRg st="1" end="1"/>
                                            </p:txEl>
                                          </p:spTgt>
                                        </p:tgtEl>
                                        <p:attrNameLst>
                                          <p:attrName>style.visibility</p:attrName>
                                        </p:attrNameLst>
                                      </p:cBhvr>
                                      <p:to>
                                        <p:strVal val="visible"/>
                                      </p:to>
                                    </p:set>
                                    <p:animEffect transition="in" filter="wipe(left)">
                                      <p:cBhvr>
                                        <p:cTn id="12" dur="500"/>
                                        <p:tgtEl>
                                          <p:spTgt spid="1123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3331">
                                            <p:txEl>
                                              <p:pRg st="2" end="2"/>
                                            </p:txEl>
                                          </p:spTgt>
                                        </p:tgtEl>
                                        <p:attrNameLst>
                                          <p:attrName>style.visibility</p:attrName>
                                        </p:attrNameLst>
                                      </p:cBhvr>
                                      <p:to>
                                        <p:strVal val="visible"/>
                                      </p:to>
                                    </p:set>
                                    <p:animEffect transition="in" filter="wipe(left)">
                                      <p:cBhvr>
                                        <p:cTn id="17" dur="500"/>
                                        <p:tgtEl>
                                          <p:spTgt spid="1123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23331">
                                            <p:txEl>
                                              <p:pRg st="3" end="3"/>
                                            </p:txEl>
                                          </p:spTgt>
                                        </p:tgtEl>
                                        <p:attrNameLst>
                                          <p:attrName>style.visibility</p:attrName>
                                        </p:attrNameLst>
                                      </p:cBhvr>
                                      <p:to>
                                        <p:strVal val="visible"/>
                                      </p:to>
                                    </p:set>
                                    <p:animEffect transition="in" filter="wipe(left)">
                                      <p:cBhvr>
                                        <p:cTn id="22" dur="500"/>
                                        <p:tgtEl>
                                          <p:spTgt spid="1123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23331">
                                            <p:txEl>
                                              <p:pRg st="4" end="4"/>
                                            </p:txEl>
                                          </p:spTgt>
                                        </p:tgtEl>
                                        <p:attrNameLst>
                                          <p:attrName>style.visibility</p:attrName>
                                        </p:attrNameLst>
                                      </p:cBhvr>
                                      <p:to>
                                        <p:strVal val="visible"/>
                                      </p:to>
                                    </p:set>
                                    <p:animEffect transition="in" filter="wipe(left)">
                                      <p:cBhvr>
                                        <p:cTn id="27" dur="500"/>
                                        <p:tgtEl>
                                          <p:spTgt spid="11233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23331">
                                            <p:txEl>
                                              <p:pRg st="5" end="5"/>
                                            </p:txEl>
                                          </p:spTgt>
                                        </p:tgtEl>
                                        <p:attrNameLst>
                                          <p:attrName>style.visibility</p:attrName>
                                        </p:attrNameLst>
                                      </p:cBhvr>
                                      <p:to>
                                        <p:strVal val="visible"/>
                                      </p:to>
                                    </p:set>
                                    <p:animEffect transition="in" filter="wipe(left)">
                                      <p:cBhvr>
                                        <p:cTn id="32" dur="500"/>
                                        <p:tgtEl>
                                          <p:spTgt spid="11233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23331">
                                            <p:txEl>
                                              <p:pRg st="6" end="6"/>
                                            </p:txEl>
                                          </p:spTgt>
                                        </p:tgtEl>
                                        <p:attrNameLst>
                                          <p:attrName>style.visibility</p:attrName>
                                        </p:attrNameLst>
                                      </p:cBhvr>
                                      <p:to>
                                        <p:strVal val="visible"/>
                                      </p:to>
                                    </p:set>
                                    <p:animEffect transition="in" filter="wipe(left)">
                                      <p:cBhvr>
                                        <p:cTn id="37" dur="500"/>
                                        <p:tgtEl>
                                          <p:spTgt spid="11233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23331">
                                            <p:txEl>
                                              <p:pRg st="7" end="7"/>
                                            </p:txEl>
                                          </p:spTgt>
                                        </p:tgtEl>
                                        <p:attrNameLst>
                                          <p:attrName>style.visibility</p:attrName>
                                        </p:attrNameLst>
                                      </p:cBhvr>
                                      <p:to>
                                        <p:strVal val="visible"/>
                                      </p:to>
                                    </p:set>
                                    <p:animEffect transition="in" filter="wipe(left)">
                                      <p:cBhvr>
                                        <p:cTn id="42" dur="500"/>
                                        <p:tgtEl>
                                          <p:spTgt spid="1123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3" name="Rectangle 3"/>
          <p:cNvSpPr>
            <a:spLocks noGrp="1" noChangeArrowheads="1"/>
          </p:cNvSpPr>
          <p:nvPr>
            <p:ph type="title"/>
          </p:nvPr>
        </p:nvSpPr>
        <p:spPr/>
        <p:txBody>
          <a:bodyPr/>
          <a:lstStyle/>
          <a:p>
            <a:r>
              <a:rPr lang="en-US" altLang="zh-TW" sz="3200" dirty="0">
                <a:effectLst>
                  <a:outerShdw blurRad="38100" dist="38100" dir="2700000" algn="tl">
                    <a:srgbClr val="C0C0C0"/>
                  </a:outerShdw>
                </a:effectLst>
                <a:latin typeface="微軟正黑體" pitchFamily="34" charset="-120"/>
                <a:ea typeface="微軟正黑體" pitchFamily="34" charset="-120"/>
              </a:rPr>
              <a:t>Windows </a:t>
            </a:r>
            <a:r>
              <a:rPr lang="zh-TW" altLang="en-US" sz="3200" dirty="0">
                <a:effectLst>
                  <a:outerShdw blurRad="38100" dist="38100" dir="2700000" algn="tl">
                    <a:srgbClr val="C0C0C0"/>
                  </a:outerShdw>
                </a:effectLst>
                <a:latin typeface="微軟正黑體" pitchFamily="34" charset="-120"/>
                <a:ea typeface="微軟正黑體" pitchFamily="34" charset="-120"/>
              </a:rPr>
              <a:t>設定篇</a:t>
            </a:r>
            <a:endParaRPr lang="de-DE" altLang="zh-TW" sz="3200" dirty="0">
              <a:effectLst>
                <a:outerShdw blurRad="38100" dist="38100" dir="2700000" algn="tl">
                  <a:srgbClr val="C0C0C0"/>
                </a:outerShdw>
              </a:effectLst>
              <a:latin typeface="標楷體" pitchFamily="65" charset="-120"/>
              <a:ea typeface="標楷體" pitchFamily="65" charset="-120"/>
            </a:endParaRPr>
          </a:p>
        </p:txBody>
      </p:sp>
      <p:sp>
        <p:nvSpPr>
          <p:cNvPr id="1177604" name="Rectangle 4"/>
          <p:cNvSpPr>
            <a:spLocks noChangeArrowheads="1"/>
          </p:cNvSpPr>
          <p:nvPr/>
        </p:nvSpPr>
        <p:spPr bwMode="auto">
          <a:xfrm>
            <a:off x="4710113" y="1843088"/>
            <a:ext cx="4124325" cy="3214687"/>
          </a:xfrm>
          <a:prstGeom prst="rect">
            <a:avLst/>
          </a:prstGeom>
          <a:noFill/>
          <a:ln w="9525">
            <a:noFill/>
            <a:miter lim="800000"/>
            <a:headEnd/>
            <a:tailEnd/>
          </a:ln>
          <a:effectLst/>
        </p:spPr>
        <p:txBody>
          <a:bodyPr lIns="0" rIns="0"/>
          <a:lstStyle/>
          <a:p>
            <a:pPr marL="190500" indent="-190500" eaLnBrk="1" hangingPunct="1">
              <a:spcBef>
                <a:spcPct val="40000"/>
              </a:spcBef>
              <a:buClr>
                <a:schemeClr val="accent1"/>
              </a:buClr>
              <a:buFont typeface="Wingdings" pitchFamily="2" charset="2"/>
              <a:buChar char="§"/>
            </a:pPr>
            <a:r>
              <a:rPr lang="zh-TW" altLang="en-US" sz="2400" dirty="0">
                <a:latin typeface="MS PGothic" pitchFamily="34" charset="-128"/>
                <a:ea typeface="MS PGothic" pitchFamily="34" charset="-128"/>
              </a:rPr>
              <a:t>「</a:t>
            </a:r>
            <a:r>
              <a:rPr lang="zh-TW" altLang="en-US" sz="2400" b="1" dirty="0">
                <a:latin typeface="MS PGothic" pitchFamily="34" charset="-128"/>
                <a:ea typeface="MS PGothic" pitchFamily="34" charset="-128"/>
              </a:rPr>
              <a:t>我的電腦</a:t>
            </a:r>
            <a:r>
              <a:rPr lang="zh-TW" altLang="en-US" sz="2400" dirty="0">
                <a:latin typeface="MS PGothic" pitchFamily="34" charset="-128"/>
                <a:ea typeface="MS PGothic" pitchFamily="34" charset="-128"/>
              </a:rPr>
              <a:t>」右鍵 </a:t>
            </a:r>
            <a:r>
              <a:rPr lang="en-US" altLang="zh-TW" sz="2400" dirty="0">
                <a:latin typeface="MS PGothic" pitchFamily="34" charset="-128"/>
                <a:ea typeface="MS PGothic" pitchFamily="34" charset="-128"/>
              </a:rPr>
              <a:t>&gt;&gt; </a:t>
            </a:r>
            <a:r>
              <a:rPr lang="zh-TW" altLang="en-US" sz="2400" dirty="0">
                <a:latin typeface="MS PGothic" pitchFamily="34" charset="-128"/>
                <a:ea typeface="MS PGothic" pitchFamily="34" charset="-128"/>
              </a:rPr>
              <a:t>「</a:t>
            </a:r>
            <a:r>
              <a:rPr lang="zh-TW" altLang="en-US" sz="2400" b="1" dirty="0">
                <a:latin typeface="MS PGothic" pitchFamily="34" charset="-128"/>
                <a:ea typeface="MS PGothic" pitchFamily="34" charset="-128"/>
              </a:rPr>
              <a:t>內容</a:t>
            </a:r>
            <a:r>
              <a:rPr lang="zh-TW" altLang="en-US" sz="2400" dirty="0">
                <a:latin typeface="MS PGothic" pitchFamily="34" charset="-128"/>
                <a:ea typeface="MS PGothic" pitchFamily="34" charset="-128"/>
              </a:rPr>
              <a:t>」 </a:t>
            </a:r>
            <a:r>
              <a:rPr lang="en-US" altLang="zh-TW" sz="2400" dirty="0">
                <a:latin typeface="MS PGothic" pitchFamily="34" charset="-128"/>
                <a:ea typeface="MS PGothic" pitchFamily="34" charset="-128"/>
              </a:rPr>
              <a:t>&gt;&gt; </a:t>
            </a:r>
            <a:r>
              <a:rPr lang="zh-TW" altLang="en-US" sz="2400" dirty="0">
                <a:latin typeface="MS PGothic" pitchFamily="34" charset="-128"/>
                <a:ea typeface="MS PGothic" pitchFamily="34" charset="-128"/>
              </a:rPr>
              <a:t>「</a:t>
            </a:r>
            <a:r>
              <a:rPr lang="zh-TW" altLang="en-US" sz="2400" b="1" dirty="0">
                <a:latin typeface="MS PGothic" pitchFamily="34" charset="-128"/>
                <a:ea typeface="MS PGothic" pitchFamily="34" charset="-128"/>
              </a:rPr>
              <a:t>自動更新</a:t>
            </a:r>
            <a:r>
              <a:rPr lang="zh-TW" altLang="en-US" sz="2400" dirty="0">
                <a:latin typeface="MS PGothic" pitchFamily="34" charset="-128"/>
                <a:ea typeface="MS PGothic" pitchFamily="34" charset="-128"/>
              </a:rPr>
              <a:t>」 </a:t>
            </a:r>
            <a:r>
              <a:rPr lang="en-US" altLang="zh-TW" sz="2400" dirty="0">
                <a:latin typeface="MS PGothic" pitchFamily="34" charset="-128"/>
                <a:ea typeface="MS PGothic" pitchFamily="34" charset="-128"/>
              </a:rPr>
              <a:t>&gt;&gt; </a:t>
            </a:r>
            <a:r>
              <a:rPr lang="zh-TW" altLang="en-US" sz="2400" dirty="0">
                <a:latin typeface="MS PGothic" pitchFamily="34" charset="-128"/>
                <a:ea typeface="MS PGothic" pitchFamily="34" charset="-128"/>
              </a:rPr>
              <a:t>自動</a:t>
            </a:r>
            <a:r>
              <a:rPr lang="en-US" altLang="zh-TW" sz="2400" dirty="0">
                <a:latin typeface="MS PGothic" pitchFamily="34" charset="-128"/>
                <a:ea typeface="MS PGothic" pitchFamily="34" charset="-128"/>
              </a:rPr>
              <a:t>(</a:t>
            </a:r>
            <a:r>
              <a:rPr lang="zh-TW" altLang="en-US" sz="2400" dirty="0">
                <a:latin typeface="MS PGothic" pitchFamily="34" charset="-128"/>
                <a:ea typeface="MS PGothic" pitchFamily="34" charset="-128"/>
              </a:rPr>
              <a:t>建議選項</a:t>
            </a:r>
            <a:r>
              <a:rPr lang="en-US" altLang="zh-TW" sz="2400" dirty="0">
                <a:latin typeface="MS PGothic" pitchFamily="34" charset="-128"/>
                <a:ea typeface="MS PGothic" pitchFamily="34" charset="-128"/>
              </a:rPr>
              <a:t>) &gt;&gt;</a:t>
            </a:r>
            <a:r>
              <a:rPr lang="zh-TW" altLang="en-US" sz="2400" dirty="0">
                <a:latin typeface="MS PGothic" pitchFamily="34" charset="-128"/>
                <a:ea typeface="MS PGothic" pitchFamily="34" charset="-128"/>
              </a:rPr>
              <a:t>　選取更新及安裝的時間</a:t>
            </a:r>
          </a:p>
        </p:txBody>
      </p:sp>
      <p:sp>
        <p:nvSpPr>
          <p:cNvPr id="1177605" name="Rectangle 5"/>
          <p:cNvSpPr>
            <a:spLocks noChangeArrowheads="1"/>
          </p:cNvSpPr>
          <p:nvPr/>
        </p:nvSpPr>
        <p:spPr bwMode="auto">
          <a:xfrm>
            <a:off x="323850" y="1270025"/>
            <a:ext cx="5753100" cy="358775"/>
          </a:xfrm>
          <a:prstGeom prst="rect">
            <a:avLst/>
          </a:prstGeom>
          <a:noFill/>
          <a:ln w="9525">
            <a:noFill/>
            <a:miter lim="800000"/>
            <a:headEnd/>
            <a:tailEnd/>
          </a:ln>
        </p:spPr>
        <p:txBody>
          <a:bodyPr lIns="0" tIns="0" rIns="0" bIns="0" anchor="ctr"/>
          <a:lstStyle/>
          <a:p>
            <a:pPr defTabSz="801688"/>
            <a:r>
              <a:rPr lang="zh-TW" altLang="en-US" sz="2000" b="1" dirty="0">
                <a:latin typeface="MS PGothic" pitchFamily="34" charset="-128"/>
                <a:ea typeface="MS PGothic" pitchFamily="34" charset="-128"/>
              </a:rPr>
              <a:t>定期更新作業系統的</a:t>
            </a:r>
            <a:r>
              <a:rPr lang="en-US" altLang="zh-TW" sz="2000" b="1" dirty="0">
                <a:latin typeface="MS PGothic" pitchFamily="34" charset="-128"/>
                <a:ea typeface="MS PGothic" pitchFamily="34" charset="-128"/>
              </a:rPr>
              <a:t>Hotfix</a:t>
            </a:r>
            <a:endParaRPr lang="de-DE" altLang="zh-TW" sz="2000" b="1" dirty="0">
              <a:latin typeface="MS PGothic" pitchFamily="34" charset="-128"/>
              <a:ea typeface="MS PGothic" pitchFamily="34" charset="-128"/>
            </a:endParaRPr>
          </a:p>
        </p:txBody>
      </p:sp>
      <p:pic>
        <p:nvPicPr>
          <p:cNvPr id="1177607" name="Picture 7"/>
          <p:cNvPicPr>
            <a:picLocks noChangeAspect="1" noChangeArrowheads="1"/>
          </p:cNvPicPr>
          <p:nvPr/>
        </p:nvPicPr>
        <p:blipFill>
          <a:blip r:embed="rId4" cstate="print"/>
          <a:srcRect/>
          <a:stretch>
            <a:fillRect/>
          </a:stretch>
        </p:blipFill>
        <p:spPr bwMode="auto">
          <a:xfrm>
            <a:off x="230188" y="1751558"/>
            <a:ext cx="3328987" cy="3549650"/>
          </a:xfrm>
          <a:prstGeom prst="rect">
            <a:avLst/>
          </a:prstGeom>
          <a:noFill/>
          <a:ln w="9525">
            <a:noFill/>
            <a:miter lim="800000"/>
            <a:headEnd/>
            <a:tailEnd/>
          </a:ln>
          <a:effectLst/>
        </p:spPr>
      </p:pic>
      <p:pic>
        <p:nvPicPr>
          <p:cNvPr id="1177608" name="Picture 8"/>
          <p:cNvPicPr>
            <a:picLocks noChangeAspect="1" noChangeArrowheads="1"/>
          </p:cNvPicPr>
          <p:nvPr/>
        </p:nvPicPr>
        <p:blipFill>
          <a:blip r:embed="rId5" cstate="print"/>
          <a:srcRect/>
          <a:stretch>
            <a:fillRect/>
          </a:stretch>
        </p:blipFill>
        <p:spPr bwMode="auto">
          <a:xfrm>
            <a:off x="3188887" y="3645024"/>
            <a:ext cx="4062412" cy="2508250"/>
          </a:xfrm>
          <a:prstGeom prst="rect">
            <a:avLst/>
          </a:prstGeom>
          <a:noFill/>
          <a:ln w="9525">
            <a:solidFill>
              <a:schemeClr val="tx1"/>
            </a:solidFill>
            <a:miter lim="800000"/>
            <a:headEnd/>
            <a:tailEnd/>
          </a:ln>
        </p:spPr>
      </p:pic>
      <p:pic>
        <p:nvPicPr>
          <p:cNvPr id="1177615" name="Picture 15" descr="hotfix"/>
          <p:cNvPicPr>
            <a:picLocks noChangeAspect="1" noChangeArrowheads="1"/>
          </p:cNvPicPr>
          <p:nvPr/>
        </p:nvPicPr>
        <p:blipFill>
          <a:blip r:embed="rId6" cstate="print"/>
          <a:srcRect/>
          <a:stretch>
            <a:fillRect/>
          </a:stretch>
        </p:blipFill>
        <p:spPr bwMode="auto">
          <a:xfrm>
            <a:off x="8270875" y="706438"/>
            <a:ext cx="674688" cy="749300"/>
          </a:xfrm>
          <a:prstGeom prst="rect">
            <a:avLst/>
          </a:prstGeom>
          <a:noFill/>
        </p:spPr>
      </p:pic>
    </p:spTree>
    <p:custDataLst>
      <p:tags r:id="rId1"/>
    </p:custDataLst>
    <p:extLst>
      <p:ext uri="{BB962C8B-B14F-4D97-AF65-F5344CB8AC3E}">
        <p14:creationId xmlns:p14="http://schemas.microsoft.com/office/powerpoint/2010/main" val="32473055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頁尾版面配置區 2"/>
          <p:cNvSpPr>
            <a:spLocks noGrp="1"/>
          </p:cNvSpPr>
          <p:nvPr>
            <p:ph type="ftr" sz="quarter" idx="10"/>
          </p:nvPr>
        </p:nvSpPr>
        <p:spPr/>
        <p:txBody>
          <a:bodyPr/>
          <a:lstStyle/>
          <a:p>
            <a:r>
              <a:rPr lang="zh-TW" altLang="de-DE"/>
              <a:t>Security</a:t>
            </a:r>
            <a:r>
              <a:rPr lang="de-DE" altLang="zh-TW"/>
              <a:t>  </a:t>
            </a:r>
            <a:r>
              <a:rPr lang="de-DE" altLang="zh-TW">
                <a:sym typeface="Wingdings" pitchFamily="2" charset="2"/>
              </a:rPr>
              <a:t></a:t>
            </a:r>
            <a:r>
              <a:rPr lang="de-DE" altLang="zh-TW"/>
              <a:t>  Page </a:t>
            </a:r>
            <a:fld id="{7D321EDA-AD68-4DCB-9A1C-01C185B8A630}" type="slidenum">
              <a:rPr lang="de-DE" altLang="zh-TW"/>
              <a:pPr/>
              <a:t>116</a:t>
            </a:fld>
            <a:endParaRPr lang="de-DE" altLang="zh-TW"/>
          </a:p>
        </p:txBody>
      </p:sp>
      <p:sp>
        <p:nvSpPr>
          <p:cNvPr id="1170434" name="Rectangle 2"/>
          <p:cNvSpPr>
            <a:spLocks noGrp="1" noChangeArrowheads="1"/>
          </p:cNvSpPr>
          <p:nvPr>
            <p:ph type="title"/>
          </p:nvPr>
        </p:nvSpPr>
        <p:spPr/>
        <p:txBody>
          <a:bodyPr/>
          <a:lstStyle/>
          <a:p>
            <a:r>
              <a:rPr lang="en-US" altLang="zh-TW" sz="3200" dirty="0">
                <a:effectLst>
                  <a:outerShdw blurRad="38100" dist="38100" dir="2700000" algn="tl">
                    <a:srgbClr val="C0C0C0"/>
                  </a:outerShdw>
                </a:effectLst>
                <a:latin typeface="微軟正黑體" pitchFamily="34" charset="-120"/>
                <a:ea typeface="微軟正黑體" pitchFamily="34" charset="-120"/>
              </a:rPr>
              <a:t>Windows </a:t>
            </a:r>
            <a:r>
              <a:rPr lang="zh-TW" altLang="en-US" sz="3200" dirty="0">
                <a:effectLst>
                  <a:outerShdw blurRad="38100" dist="38100" dir="2700000" algn="tl">
                    <a:srgbClr val="C0C0C0"/>
                  </a:outerShdw>
                </a:effectLst>
                <a:latin typeface="微軟正黑體" pitchFamily="34" charset="-120"/>
                <a:ea typeface="微軟正黑體" pitchFamily="34" charset="-120"/>
              </a:rPr>
              <a:t>設定篇</a:t>
            </a:r>
            <a:endParaRPr lang="de-DE" altLang="zh-TW" sz="3200" dirty="0">
              <a:effectLst>
                <a:outerShdw blurRad="38100" dist="38100" dir="2700000" algn="tl">
                  <a:srgbClr val="C0C0C0"/>
                </a:outerShdw>
              </a:effectLst>
              <a:latin typeface="微軟正黑體" pitchFamily="34" charset="-120"/>
              <a:ea typeface="微軟正黑體" pitchFamily="34" charset="-120"/>
            </a:endParaRPr>
          </a:p>
        </p:txBody>
      </p:sp>
      <p:sp>
        <p:nvSpPr>
          <p:cNvPr id="1170436" name="Rectangle 4"/>
          <p:cNvSpPr>
            <a:spLocks noChangeArrowheads="1"/>
          </p:cNvSpPr>
          <p:nvPr/>
        </p:nvSpPr>
        <p:spPr bwMode="auto">
          <a:xfrm>
            <a:off x="4710113" y="1843088"/>
            <a:ext cx="4124325" cy="3214687"/>
          </a:xfrm>
          <a:prstGeom prst="rect">
            <a:avLst/>
          </a:prstGeom>
          <a:noFill/>
          <a:ln w="9525">
            <a:noFill/>
            <a:miter lim="800000"/>
            <a:headEnd/>
            <a:tailEnd/>
          </a:ln>
          <a:effectLst/>
        </p:spPr>
        <p:txBody>
          <a:bodyPr lIns="0" rIns="0"/>
          <a:lstStyle/>
          <a:p>
            <a:pPr marL="190500" indent="-190500" eaLnBrk="1" hangingPunct="1">
              <a:spcBef>
                <a:spcPct val="40000"/>
              </a:spcBef>
              <a:buClr>
                <a:schemeClr val="accent1"/>
              </a:buClr>
              <a:buFont typeface="Wingdings" pitchFamily="2" charset="2"/>
              <a:buChar char="§"/>
            </a:pPr>
            <a:r>
              <a:rPr lang="zh-TW" altLang="en-US">
                <a:ea typeface="新細明體" pitchFamily="18" charset="-120"/>
              </a:rPr>
              <a:t>開啟</a:t>
            </a:r>
            <a:r>
              <a:rPr lang="en-US" altLang="zh-TW">
                <a:ea typeface="新細明體" pitchFamily="18" charset="-120"/>
              </a:rPr>
              <a:t>IE</a:t>
            </a:r>
            <a:r>
              <a:rPr lang="en-US"/>
              <a:t> </a:t>
            </a:r>
          </a:p>
          <a:p>
            <a:pPr marL="190500" indent="-190500" eaLnBrk="1" hangingPunct="1">
              <a:spcBef>
                <a:spcPct val="40000"/>
              </a:spcBef>
              <a:buClr>
                <a:schemeClr val="accent1"/>
              </a:buClr>
              <a:buFont typeface="Wingdings" pitchFamily="2" charset="2"/>
              <a:buChar char="§"/>
            </a:pPr>
            <a:r>
              <a:rPr lang="zh-TW" altLang="en-US">
                <a:ea typeface="新細明體" pitchFamily="18" charset="-120"/>
              </a:rPr>
              <a:t>工具 </a:t>
            </a:r>
            <a:r>
              <a:rPr lang="en-US" altLang="zh-TW">
                <a:ea typeface="新細明體" pitchFamily="18" charset="-120"/>
              </a:rPr>
              <a:t>&gt;&gt; </a:t>
            </a:r>
            <a:r>
              <a:rPr lang="zh-TW" altLang="en-US">
                <a:ea typeface="新細明體" pitchFamily="18" charset="-120"/>
              </a:rPr>
              <a:t>網路釣魚篩選工具 </a:t>
            </a:r>
            <a:r>
              <a:rPr lang="en-US" altLang="zh-TW">
                <a:ea typeface="新細明體" pitchFamily="18" charset="-120"/>
              </a:rPr>
              <a:t>&gt;&gt; </a:t>
            </a:r>
            <a:r>
              <a:rPr lang="zh-TW" altLang="en-US">
                <a:ea typeface="新細明體" pitchFamily="18" charset="-120"/>
              </a:rPr>
              <a:t>開啟自動網站檢查</a:t>
            </a:r>
          </a:p>
        </p:txBody>
      </p:sp>
      <p:sp>
        <p:nvSpPr>
          <p:cNvPr id="1170437" name="Rectangle 5"/>
          <p:cNvSpPr>
            <a:spLocks noChangeArrowheads="1"/>
          </p:cNvSpPr>
          <p:nvPr/>
        </p:nvSpPr>
        <p:spPr bwMode="auto">
          <a:xfrm>
            <a:off x="107504" y="1268760"/>
            <a:ext cx="5753100" cy="358775"/>
          </a:xfrm>
          <a:prstGeom prst="rect">
            <a:avLst/>
          </a:prstGeom>
          <a:noFill/>
          <a:ln w="9525">
            <a:noFill/>
            <a:miter lim="800000"/>
            <a:headEnd/>
            <a:tailEnd/>
          </a:ln>
        </p:spPr>
        <p:txBody>
          <a:bodyPr lIns="0" tIns="0" rIns="0" bIns="0" anchor="ctr"/>
          <a:lstStyle/>
          <a:p>
            <a:pPr defTabSz="801688"/>
            <a:r>
              <a:rPr lang="zh-TW" altLang="en-US" sz="2000" b="1" dirty="0">
                <a:ea typeface="新細明體" pitchFamily="18" charset="-120"/>
              </a:rPr>
              <a:t>開啟</a:t>
            </a:r>
            <a:r>
              <a:rPr lang="en-US" altLang="zh-TW" sz="2000" b="1" dirty="0">
                <a:ea typeface="新細明體" pitchFamily="18" charset="-120"/>
              </a:rPr>
              <a:t>IE</a:t>
            </a:r>
            <a:r>
              <a:rPr lang="zh-TW" altLang="en-US" sz="2000" b="1" dirty="0">
                <a:ea typeface="新細明體" pitchFamily="18" charset="-120"/>
              </a:rPr>
              <a:t>的網路釣魚篩選工具</a:t>
            </a:r>
            <a:endParaRPr lang="de-DE" altLang="zh-TW" sz="2000" b="1" dirty="0">
              <a:ea typeface="新細明體" pitchFamily="18" charset="-120"/>
            </a:endParaRPr>
          </a:p>
        </p:txBody>
      </p:sp>
      <p:pic>
        <p:nvPicPr>
          <p:cNvPr id="1170438" name="Picture 6"/>
          <p:cNvPicPr>
            <a:picLocks noChangeAspect="1" noChangeArrowheads="1"/>
          </p:cNvPicPr>
          <p:nvPr/>
        </p:nvPicPr>
        <p:blipFill>
          <a:blip r:embed="rId4" cstate="print"/>
          <a:srcRect/>
          <a:stretch>
            <a:fillRect/>
          </a:stretch>
        </p:blipFill>
        <p:spPr bwMode="auto">
          <a:xfrm>
            <a:off x="114300" y="1714500"/>
            <a:ext cx="4545013" cy="2278063"/>
          </a:xfrm>
          <a:prstGeom prst="rect">
            <a:avLst/>
          </a:prstGeom>
          <a:noFill/>
          <a:ln w="9525">
            <a:solidFill>
              <a:srgbClr val="C0C0C0"/>
            </a:solidFill>
            <a:miter lim="800000"/>
            <a:headEnd/>
            <a:tailEnd/>
          </a:ln>
        </p:spPr>
      </p:pic>
      <p:pic>
        <p:nvPicPr>
          <p:cNvPr id="1170439" name="Picture 7"/>
          <p:cNvPicPr>
            <a:picLocks noChangeAspect="1" noChangeArrowheads="1"/>
          </p:cNvPicPr>
          <p:nvPr/>
        </p:nvPicPr>
        <p:blipFill>
          <a:blip r:embed="rId5" cstate="print"/>
          <a:srcRect/>
          <a:stretch>
            <a:fillRect/>
          </a:stretch>
        </p:blipFill>
        <p:spPr bwMode="auto">
          <a:xfrm>
            <a:off x="836613" y="2041525"/>
            <a:ext cx="1436687" cy="1803400"/>
          </a:xfrm>
          <a:prstGeom prst="rect">
            <a:avLst/>
          </a:prstGeom>
          <a:noFill/>
          <a:ln w="9525">
            <a:noFill/>
            <a:miter lim="800000"/>
            <a:headEnd/>
            <a:tailEnd/>
          </a:ln>
        </p:spPr>
      </p:pic>
      <p:pic>
        <p:nvPicPr>
          <p:cNvPr id="1170440" name="Picture 8"/>
          <p:cNvPicPr>
            <a:picLocks noChangeAspect="1" noChangeArrowheads="1"/>
          </p:cNvPicPr>
          <p:nvPr/>
        </p:nvPicPr>
        <p:blipFill>
          <a:blip r:embed="rId6" cstate="print"/>
          <a:srcRect/>
          <a:stretch>
            <a:fillRect/>
          </a:stretch>
        </p:blipFill>
        <p:spPr bwMode="auto">
          <a:xfrm>
            <a:off x="2243138" y="2486025"/>
            <a:ext cx="1666875" cy="676275"/>
          </a:xfrm>
          <a:prstGeom prst="rect">
            <a:avLst/>
          </a:prstGeom>
          <a:noFill/>
          <a:ln w="19050">
            <a:noFill/>
            <a:miter lim="800000"/>
            <a:headEnd/>
            <a:tailEnd/>
          </a:ln>
        </p:spPr>
      </p:pic>
      <p:pic>
        <p:nvPicPr>
          <p:cNvPr id="1170441" name="Picture 9"/>
          <p:cNvPicPr>
            <a:picLocks noChangeAspect="1" noChangeArrowheads="1"/>
          </p:cNvPicPr>
          <p:nvPr/>
        </p:nvPicPr>
        <p:blipFill>
          <a:blip r:embed="rId7" cstate="print"/>
          <a:srcRect/>
          <a:stretch>
            <a:fillRect/>
          </a:stretch>
        </p:blipFill>
        <p:spPr bwMode="auto">
          <a:xfrm>
            <a:off x="3498850" y="2854325"/>
            <a:ext cx="4043363" cy="3273425"/>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8574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0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04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0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zh-TW" sz="3200" dirty="0">
                <a:effectLst>
                  <a:outerShdw blurRad="38100" dist="38100" dir="2700000" algn="tl">
                    <a:srgbClr val="C0C0C0"/>
                  </a:outerShdw>
                </a:effectLst>
                <a:latin typeface="微軟正黑體" pitchFamily="34" charset="-120"/>
                <a:ea typeface="微軟正黑體" pitchFamily="34" charset="-120"/>
              </a:rPr>
              <a:t>Windows </a:t>
            </a:r>
            <a:r>
              <a:rPr lang="zh-TW" altLang="en-US" sz="3200" dirty="0">
                <a:effectLst>
                  <a:outerShdw blurRad="38100" dist="38100" dir="2700000" algn="tl">
                    <a:srgbClr val="C0C0C0"/>
                  </a:outerShdw>
                </a:effectLst>
                <a:latin typeface="微軟正黑體" pitchFamily="34" charset="-120"/>
                <a:ea typeface="微軟正黑體" pitchFamily="34" charset="-120"/>
              </a:rPr>
              <a:t>設定篇</a:t>
            </a:r>
            <a:endParaRPr lang="zh-TW" altLang="en-US" sz="3200" dirty="0">
              <a:ea typeface="新細明體" pitchFamily="18" charset="-120"/>
            </a:endParaRPr>
          </a:p>
        </p:txBody>
      </p:sp>
      <p:sp>
        <p:nvSpPr>
          <p:cNvPr id="1125379" name="Rectangle 3"/>
          <p:cNvSpPr>
            <a:spLocks noGrp="1" noChangeArrowheads="1"/>
          </p:cNvSpPr>
          <p:nvPr>
            <p:ph type="body" idx="1"/>
          </p:nvPr>
        </p:nvSpPr>
        <p:spPr>
          <a:xfrm>
            <a:off x="304800" y="1244600"/>
            <a:ext cx="8458200" cy="4648200"/>
          </a:xfrm>
        </p:spPr>
        <p:txBody>
          <a:bodyPr>
            <a:normAutofit/>
          </a:bodyPr>
          <a:lstStyle/>
          <a:p>
            <a:r>
              <a:rPr lang="zh-TW" altLang="en-US" sz="2400" dirty="0">
                <a:latin typeface="MS PGothic" pitchFamily="34" charset="-128"/>
                <a:ea typeface="MS PGothic" pitchFamily="34" charset="-128"/>
              </a:rPr>
              <a:t>設定</a:t>
            </a:r>
            <a:r>
              <a:rPr lang="en-US" altLang="zh-TW" sz="2400" dirty="0">
                <a:latin typeface="MS PGothic" pitchFamily="34" charset="-128"/>
                <a:ea typeface="MS PGothic" pitchFamily="34" charset="-128"/>
              </a:rPr>
              <a:t>IE</a:t>
            </a:r>
            <a:r>
              <a:rPr lang="zh-TW" altLang="en-US" sz="2400" dirty="0">
                <a:latin typeface="MS PGothic" pitchFamily="34" charset="-128"/>
                <a:ea typeface="MS PGothic" pitchFamily="34" charset="-128"/>
              </a:rPr>
              <a:t>安全層級設定至少是 [中安全性]</a:t>
            </a:r>
          </a:p>
          <a:p>
            <a:r>
              <a:rPr lang="zh-TW" altLang="en-US" sz="2400" dirty="0">
                <a:latin typeface="MS PGothic" pitchFamily="34" charset="-128"/>
                <a:ea typeface="MS PGothic" pitchFamily="34" charset="-128"/>
              </a:rPr>
              <a:t>開啟快顯封鎖程式</a:t>
            </a:r>
          </a:p>
        </p:txBody>
      </p:sp>
      <p:pic>
        <p:nvPicPr>
          <p:cNvPr id="1125380" name="Picture 4"/>
          <p:cNvPicPr>
            <a:picLocks noChangeAspect="1" noChangeArrowheads="1"/>
          </p:cNvPicPr>
          <p:nvPr/>
        </p:nvPicPr>
        <p:blipFill>
          <a:blip r:embed="rId2" cstate="print"/>
          <a:srcRect/>
          <a:stretch>
            <a:fillRect/>
          </a:stretch>
        </p:blipFill>
        <p:spPr bwMode="auto">
          <a:xfrm>
            <a:off x="5652120" y="625475"/>
            <a:ext cx="3424237" cy="4248150"/>
          </a:xfrm>
          <a:prstGeom prst="rect">
            <a:avLst/>
          </a:prstGeom>
          <a:noFill/>
          <a:ln w="9525">
            <a:solidFill>
              <a:srgbClr val="C0C0C0"/>
            </a:solidFill>
            <a:miter lim="800000"/>
            <a:headEnd/>
            <a:tailEnd/>
          </a:ln>
        </p:spPr>
      </p:pic>
      <p:pic>
        <p:nvPicPr>
          <p:cNvPr id="1125381" name="Picture 5"/>
          <p:cNvPicPr>
            <a:picLocks noChangeAspect="1" noChangeArrowheads="1"/>
          </p:cNvPicPr>
          <p:nvPr/>
        </p:nvPicPr>
        <p:blipFill>
          <a:blip r:embed="rId3" cstate="print"/>
          <a:srcRect/>
          <a:stretch>
            <a:fillRect/>
          </a:stretch>
        </p:blipFill>
        <p:spPr bwMode="auto">
          <a:xfrm>
            <a:off x="2123728" y="2181373"/>
            <a:ext cx="3452813" cy="4271963"/>
          </a:xfrm>
          <a:prstGeom prst="rect">
            <a:avLst/>
          </a:prstGeom>
          <a:noFill/>
          <a:ln w="9525">
            <a:solidFill>
              <a:srgbClr val="C0C0C0"/>
            </a:solidFill>
            <a:miter lim="800000"/>
            <a:headEnd/>
            <a:tailEnd/>
          </a:ln>
        </p:spPr>
      </p:pic>
    </p:spTree>
    <p:extLst>
      <p:ext uri="{BB962C8B-B14F-4D97-AF65-F5344CB8AC3E}">
        <p14:creationId xmlns:p14="http://schemas.microsoft.com/office/powerpoint/2010/main" val="1531525591"/>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294967295"/>
          </p:nvPr>
        </p:nvSpPr>
        <p:spPr>
          <a:xfrm>
            <a:off x="8711952" y="6571227"/>
            <a:ext cx="432048" cy="273685"/>
          </a:xfrm>
          <a:prstGeom prst="rect">
            <a:avLst/>
          </a:prstGeom>
        </p:spPr>
        <p:txBody>
          <a:bodyPr lIns="82954" tIns="41477" rIns="82954" bIns="41477"/>
          <a:lstStyle/>
          <a:p>
            <a:fld id="{B43E7080-FF46-41B6-85CB-519C65172F80}" type="slidenum">
              <a:rPr lang="zh-TW" altLang="en-US" smtClean="0">
                <a:solidFill>
                  <a:prstClr val="black"/>
                </a:solidFill>
              </a:rPr>
              <a:pPr/>
              <a:t>118</a:t>
            </a:fld>
            <a:endParaRPr lang="zh-TW" altLang="en-US" dirty="0">
              <a:solidFill>
                <a:prstClr val="black"/>
              </a:solidFill>
            </a:endParaRPr>
          </a:p>
        </p:txBody>
      </p:sp>
      <p:sp>
        <p:nvSpPr>
          <p:cNvPr id="3" name="標題 2"/>
          <p:cNvSpPr>
            <a:spLocks noGrp="1"/>
          </p:cNvSpPr>
          <p:nvPr>
            <p:ph type="title"/>
          </p:nvPr>
        </p:nvSpPr>
        <p:spPr/>
        <p:txBody>
          <a:bodyPr/>
          <a:lstStyle/>
          <a:p>
            <a:r>
              <a:rPr lang="zh-TW" altLang="en-US" dirty="0"/>
              <a:t>顯示「檔案副檔名」</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7" y="904466"/>
            <a:ext cx="9016499" cy="5084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102" y="706246"/>
            <a:ext cx="3804189" cy="4625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3430617" y="4790376"/>
            <a:ext cx="1775485" cy="340344"/>
          </a:xfrm>
          <a:prstGeom prst="roundRect">
            <a:avLst/>
          </a:prstGeom>
          <a:noFill/>
        </p:spPr>
        <p:style>
          <a:lnRef idx="2">
            <a:schemeClr val="accent6"/>
          </a:lnRef>
          <a:fillRef idx="1">
            <a:schemeClr val="lt1"/>
          </a:fillRef>
          <a:effectRef idx="0">
            <a:schemeClr val="accent6"/>
          </a:effectRef>
          <a:fontRef idx="minor">
            <a:schemeClr val="dk1"/>
          </a:fontRef>
        </p:style>
        <p:txBody>
          <a:bodyPr lIns="82954" tIns="41477" rIns="82954" bIns="41477" rtlCol="0" anchor="ctr"/>
          <a:lstStyle/>
          <a:p>
            <a:pPr algn="ctr"/>
            <a:endParaRPr lang="zh-TW" altLang="en-US"/>
          </a:p>
        </p:txBody>
      </p:sp>
      <p:sp>
        <p:nvSpPr>
          <p:cNvPr id="5" name="圓角矩形 4"/>
          <p:cNvSpPr/>
          <p:nvPr/>
        </p:nvSpPr>
        <p:spPr>
          <a:xfrm>
            <a:off x="5713384" y="3147912"/>
            <a:ext cx="1712075" cy="144950"/>
          </a:xfrm>
          <a:prstGeom prst="roundRect">
            <a:avLst/>
          </a:prstGeom>
          <a:noFill/>
        </p:spPr>
        <p:style>
          <a:lnRef idx="2">
            <a:schemeClr val="accent6"/>
          </a:lnRef>
          <a:fillRef idx="1">
            <a:schemeClr val="lt1"/>
          </a:fillRef>
          <a:effectRef idx="0">
            <a:schemeClr val="accent6"/>
          </a:effectRef>
          <a:fontRef idx="minor">
            <a:schemeClr val="dk1"/>
          </a:fontRef>
        </p:style>
        <p:txBody>
          <a:bodyPr lIns="82954" tIns="41477" rIns="82954" bIns="41477" rtlCol="0" anchor="ctr"/>
          <a:lstStyle/>
          <a:p>
            <a:pPr algn="ctr"/>
            <a:endParaRPr lang="zh-TW" altLang="en-US"/>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512" y="3020625"/>
            <a:ext cx="3617711" cy="340306"/>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27524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294967295"/>
          </p:nvPr>
        </p:nvSpPr>
        <p:spPr>
          <a:xfrm>
            <a:off x="8711952" y="6571227"/>
            <a:ext cx="432048" cy="273685"/>
          </a:xfrm>
          <a:prstGeom prst="rect">
            <a:avLst/>
          </a:prstGeom>
        </p:spPr>
        <p:txBody>
          <a:bodyPr lIns="82954" tIns="41477" rIns="82954" bIns="41477"/>
          <a:lstStyle/>
          <a:p>
            <a:fld id="{B43E7080-FF46-41B6-85CB-519C65172F80}" type="slidenum">
              <a:rPr lang="zh-TW" altLang="en-US" smtClean="0">
                <a:solidFill>
                  <a:prstClr val="black"/>
                </a:solidFill>
              </a:rPr>
              <a:pPr/>
              <a:t>119</a:t>
            </a:fld>
            <a:endParaRPr lang="zh-TW" altLang="en-US" dirty="0">
              <a:solidFill>
                <a:prstClr val="black"/>
              </a:solidFill>
            </a:endParaRPr>
          </a:p>
        </p:txBody>
      </p:sp>
      <p:sp>
        <p:nvSpPr>
          <p:cNvPr id="3" name="標題 2"/>
          <p:cNvSpPr>
            <a:spLocks noGrp="1"/>
          </p:cNvSpPr>
          <p:nvPr>
            <p:ph type="title"/>
          </p:nvPr>
        </p:nvSpPr>
        <p:spPr/>
        <p:txBody>
          <a:bodyPr/>
          <a:lstStyle/>
          <a:p>
            <a:r>
              <a:rPr lang="zh-TW" altLang="en-US" dirty="0"/>
              <a:t>顯示「詳細資料」</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07" y="1465573"/>
            <a:ext cx="8559425" cy="2780253"/>
          </a:xfrm>
          <a:prstGeom prst="rect">
            <a:avLst/>
          </a:prstGeom>
          <a:ln>
            <a:noFill/>
          </a:ln>
          <a:effectLst>
            <a:outerShdw blurRad="292100" dist="139700" dir="2700000" algn="tl" rotWithShape="0">
              <a:srgbClr val="333333">
                <a:alpha val="65000"/>
              </a:srgbClr>
            </a:outerShd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群組 5"/>
          <p:cNvGrpSpPr/>
          <p:nvPr/>
        </p:nvGrpSpPr>
        <p:grpSpPr>
          <a:xfrm>
            <a:off x="6410896" y="1012688"/>
            <a:ext cx="2573021" cy="1191072"/>
            <a:chOff x="7280151" y="1071293"/>
            <a:chExt cx="2921898" cy="126000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51" y="1071293"/>
              <a:ext cx="2921898" cy="12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8720311" y="1701293"/>
              <a:ext cx="740869" cy="48598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grpSp>
        <p:nvGrpSpPr>
          <p:cNvPr id="7" name="群組 6"/>
          <p:cNvGrpSpPr/>
          <p:nvPr/>
        </p:nvGrpSpPr>
        <p:grpSpPr>
          <a:xfrm>
            <a:off x="5459989" y="1837924"/>
            <a:ext cx="2219110" cy="3593619"/>
            <a:chOff x="6245005" y="2475309"/>
            <a:chExt cx="2520000" cy="3801583"/>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005" y="2475309"/>
              <a:ext cx="2520000" cy="3801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圓角矩形 4"/>
            <p:cNvSpPr/>
            <p:nvPr/>
          </p:nvSpPr>
          <p:spPr>
            <a:xfrm>
              <a:off x="6245005" y="4984406"/>
              <a:ext cx="2475306" cy="37122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spTree>
    <p:extLst>
      <p:ext uri="{BB962C8B-B14F-4D97-AF65-F5344CB8AC3E}">
        <p14:creationId xmlns:p14="http://schemas.microsoft.com/office/powerpoint/2010/main" val="91589991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12</a:t>
            </a:fld>
            <a:endParaRPr lang="en-US" altLang="zh-TW"/>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16" y="943199"/>
            <a:ext cx="6432268" cy="4326580"/>
          </a:xfrm>
          <a:prstGeom prst="rect">
            <a:avLst/>
          </a:prstGeom>
          <a:ln>
            <a:noFill/>
          </a:ln>
          <a:effectLst>
            <a:outerShdw blurRad="292100" dist="139700" dir="2700000" algn="tl" rotWithShape="0">
              <a:srgbClr val="333333">
                <a:alpha val="65000"/>
              </a:srgbClr>
            </a:outerShdw>
          </a:effectLst>
        </p:spPr>
      </p:pic>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245" y="2369955"/>
            <a:ext cx="5689654" cy="3981205"/>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1541711" y="1512134"/>
            <a:ext cx="4883837" cy="369332"/>
          </a:xfrm>
          <a:prstGeom prst="rect">
            <a:avLst/>
          </a:prstGeom>
          <a:solidFill>
            <a:schemeClr val="bg1"/>
          </a:solidFill>
        </p:spPr>
        <p:txBody>
          <a:bodyPr wrap="none">
            <a:spAutoFit/>
          </a:bodyPr>
          <a:lstStyle/>
          <a:p>
            <a:r>
              <a:rPr lang="af-ZA" altLang="zh-TW" sz="1800" b="1" dirty="0">
                <a:solidFill>
                  <a:srgbClr val="FF0000"/>
                </a:solidFill>
                <a:latin typeface="+mn-ea"/>
                <a:ea typeface="+mn-ea"/>
              </a:rPr>
              <a:t>http://tacert.tanet.edu.tw/prog/index.php</a:t>
            </a:r>
            <a:endParaRPr lang="zh-TW" altLang="en-US" sz="1800" b="1" dirty="0">
              <a:solidFill>
                <a:srgbClr val="FF0000"/>
              </a:solidFill>
              <a:latin typeface="+mn-ea"/>
              <a:ea typeface="+mn-ea"/>
            </a:endParaRPr>
          </a:p>
        </p:txBody>
      </p:sp>
      <p:sp>
        <p:nvSpPr>
          <p:cNvPr id="3" name="矩形 2"/>
          <p:cNvSpPr/>
          <p:nvPr/>
        </p:nvSpPr>
        <p:spPr>
          <a:xfrm>
            <a:off x="5670029" y="2450401"/>
            <a:ext cx="3222870" cy="369332"/>
          </a:xfrm>
          <a:prstGeom prst="rect">
            <a:avLst/>
          </a:prstGeom>
          <a:solidFill>
            <a:schemeClr val="bg1"/>
          </a:solidFill>
        </p:spPr>
        <p:txBody>
          <a:bodyPr wrap="none">
            <a:spAutoFit/>
          </a:bodyPr>
          <a:lstStyle/>
          <a:p>
            <a:r>
              <a:rPr lang="af-ZA" altLang="zh-TW" sz="1800" b="1" dirty="0">
                <a:latin typeface="+mn-ea"/>
                <a:ea typeface="+mn-ea"/>
              </a:rPr>
              <a:t>https://www.twcert.org.tw/</a:t>
            </a:r>
            <a:endParaRPr lang="zh-TW" altLang="en-US" sz="1800" b="1" dirty="0">
              <a:latin typeface="+mn-ea"/>
              <a:ea typeface="+mn-ea"/>
            </a:endParaRPr>
          </a:p>
        </p:txBody>
      </p:sp>
    </p:spTree>
    <p:extLst>
      <p:ext uri="{BB962C8B-B14F-4D97-AF65-F5344CB8AC3E}">
        <p14:creationId xmlns:p14="http://schemas.microsoft.com/office/powerpoint/2010/main" val="34416636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zh-TW" altLang="en-US" sz="3200" dirty="0">
                <a:effectLst>
                  <a:outerShdw blurRad="38100" dist="38100" dir="2700000" algn="tl">
                    <a:srgbClr val="000000">
                      <a:alpha val="43137"/>
                    </a:srgbClr>
                  </a:outerShdw>
                </a:effectLst>
                <a:latin typeface="微軟正黑體" pitchFamily="34" charset="-120"/>
                <a:ea typeface="微軟正黑體" pitchFamily="34" charset="-120"/>
              </a:rPr>
              <a:t>防範社交工程郵件重點</a:t>
            </a:r>
          </a:p>
        </p:txBody>
      </p:sp>
      <p:sp>
        <p:nvSpPr>
          <p:cNvPr id="34819" name="Rectangle 3"/>
          <p:cNvSpPr>
            <a:spLocks noGrp="1" noChangeArrowheads="1"/>
          </p:cNvSpPr>
          <p:nvPr>
            <p:ph type="body" idx="1"/>
          </p:nvPr>
        </p:nvSpPr>
        <p:spPr>
          <a:xfrm>
            <a:off x="250825" y="1059542"/>
            <a:ext cx="8675688" cy="5281099"/>
          </a:xfrm>
        </p:spPr>
        <p:txBody>
          <a:bodyPr/>
          <a:lstStyle/>
          <a:p>
            <a:pPr>
              <a:lnSpc>
                <a:spcPct val="80000"/>
              </a:lnSpc>
            </a:pPr>
            <a:r>
              <a:rPr lang="zh-TW" altLang="en-US" b="1" dirty="0">
                <a:latin typeface="微軟正黑體" pitchFamily="34" charset="-120"/>
                <a:ea typeface="微軟正黑體" pitchFamily="34" charset="-120"/>
              </a:rPr>
              <a:t>不是所屬業務信件一律不開</a:t>
            </a:r>
            <a:endParaRPr lang="en-US" altLang="zh-TW" b="1" dirty="0">
              <a:latin typeface="微軟正黑體" pitchFamily="34" charset="-120"/>
              <a:ea typeface="微軟正黑體" pitchFamily="34" charset="-120"/>
            </a:endParaRPr>
          </a:p>
          <a:p>
            <a:pPr>
              <a:lnSpc>
                <a:spcPct val="80000"/>
              </a:lnSpc>
            </a:pPr>
            <a:r>
              <a:rPr lang="zh-TW" altLang="en-US" b="1" dirty="0">
                <a:latin typeface="微軟正黑體" pitchFamily="34" charset="-120"/>
                <a:ea typeface="微軟正黑體" pitchFamily="34" charset="-120"/>
              </a:rPr>
              <a:t>陌生郵件一律不開</a:t>
            </a:r>
            <a:r>
              <a:rPr lang="en-US" altLang="zh-TW" b="1" dirty="0">
                <a:latin typeface="微軟正黑體" pitchFamily="34" charset="-120"/>
                <a:ea typeface="微軟正黑體" pitchFamily="34" charset="-120"/>
              </a:rPr>
              <a:t>!!!</a:t>
            </a:r>
          </a:p>
          <a:p>
            <a:pPr>
              <a:lnSpc>
                <a:spcPct val="80000"/>
              </a:lnSpc>
            </a:pPr>
            <a:r>
              <a:rPr lang="zh-TW" altLang="en-US" b="1" dirty="0">
                <a:latin typeface="微軟正黑體" pitchFamily="34" charset="-120"/>
                <a:ea typeface="微軟正黑體" pitchFamily="34" charset="-120"/>
              </a:rPr>
              <a:t>不要太八卦</a:t>
            </a:r>
            <a:r>
              <a:rPr lang="en-US" altLang="zh-TW" b="1" dirty="0">
                <a:latin typeface="微軟正黑體" pitchFamily="34" charset="-120"/>
                <a:ea typeface="微軟正黑體" pitchFamily="34" charset="-120"/>
              </a:rPr>
              <a:t>, </a:t>
            </a:r>
            <a:r>
              <a:rPr lang="zh-TW" altLang="en-US" b="1" dirty="0">
                <a:latin typeface="微軟正黑體" pitchFamily="34" charset="-120"/>
                <a:ea typeface="微軟正黑體" pitchFamily="34" charset="-120"/>
              </a:rPr>
              <a:t>怪怪的郵件不要再轉寄</a:t>
            </a:r>
            <a:r>
              <a:rPr lang="en-US" altLang="zh-TW" b="1" dirty="0">
                <a:latin typeface="微軟正黑體" pitchFamily="34" charset="-120"/>
                <a:ea typeface="微軟正黑體" pitchFamily="34" charset="-120"/>
              </a:rPr>
              <a:t>!!</a:t>
            </a:r>
          </a:p>
          <a:p>
            <a:pPr>
              <a:lnSpc>
                <a:spcPct val="80000"/>
              </a:lnSpc>
            </a:pPr>
            <a:r>
              <a:rPr lang="zh-TW" altLang="en-US" b="1" dirty="0">
                <a:latin typeface="微軟正黑體" pitchFamily="34" charset="-120"/>
                <a:ea typeface="微軟正黑體" pitchFamily="34" charset="-120"/>
              </a:rPr>
              <a:t>注意連結與附檔</a:t>
            </a:r>
          </a:p>
          <a:p>
            <a:pPr lvl="1">
              <a:lnSpc>
                <a:spcPct val="80000"/>
              </a:lnSpc>
            </a:pPr>
            <a:r>
              <a:rPr lang="en-US" altLang="zh-TW" b="1" dirty="0">
                <a:solidFill>
                  <a:srgbClr val="FF0000"/>
                </a:solidFill>
                <a:latin typeface="微軟正黑體" pitchFamily="34" charset="-120"/>
                <a:ea typeface="微軟正黑體" pitchFamily="34" charset="-120"/>
              </a:rPr>
              <a:t>Com</a:t>
            </a:r>
          </a:p>
          <a:p>
            <a:pPr lvl="1">
              <a:lnSpc>
                <a:spcPct val="80000"/>
              </a:lnSpc>
            </a:pPr>
            <a:r>
              <a:rPr kumimoji="0" lang="en-US" altLang="zh-TW" b="1" dirty="0">
                <a:solidFill>
                  <a:srgbClr val="FF0000"/>
                </a:solidFill>
                <a:latin typeface="微軟正黑體" pitchFamily="34" charset="-120"/>
                <a:ea typeface="微軟正黑體" pitchFamily="34" charset="-120"/>
              </a:rPr>
              <a:t>Exe</a:t>
            </a:r>
          </a:p>
          <a:p>
            <a:pPr lvl="1">
              <a:lnSpc>
                <a:spcPct val="80000"/>
              </a:lnSpc>
            </a:pPr>
            <a:r>
              <a:rPr kumimoji="0" lang="en-US" altLang="zh-TW" b="1" dirty="0" err="1">
                <a:solidFill>
                  <a:srgbClr val="FF0000"/>
                </a:solidFill>
                <a:latin typeface="微軟正黑體" pitchFamily="34" charset="-120"/>
                <a:ea typeface="微軟正黑體" pitchFamily="34" charset="-120"/>
              </a:rPr>
              <a:t>Scr</a:t>
            </a:r>
            <a:endParaRPr lang="en-US" altLang="zh-TW" b="1" dirty="0">
              <a:solidFill>
                <a:srgbClr val="FF0000"/>
              </a:solidFill>
              <a:latin typeface="微軟正黑體" pitchFamily="34" charset="-120"/>
              <a:ea typeface="微軟正黑體" pitchFamily="34" charset="-120"/>
            </a:endParaRPr>
          </a:p>
          <a:p>
            <a:pPr lvl="1">
              <a:lnSpc>
                <a:spcPct val="80000"/>
              </a:lnSpc>
            </a:pPr>
            <a:r>
              <a:rPr lang="en-US" altLang="zh-TW" b="1" dirty="0" err="1">
                <a:solidFill>
                  <a:srgbClr val="FF0000"/>
                </a:solidFill>
                <a:latin typeface="微軟正黑體" pitchFamily="34" charset="-120"/>
                <a:ea typeface="微軟正黑體" pitchFamily="34" charset="-120"/>
              </a:rPr>
              <a:t>Lnk</a:t>
            </a:r>
            <a:endParaRPr lang="en-US" altLang="zh-TW" b="1" dirty="0">
              <a:solidFill>
                <a:srgbClr val="FF0000"/>
              </a:solidFill>
              <a:latin typeface="微軟正黑體" pitchFamily="34" charset="-120"/>
              <a:ea typeface="微軟正黑體" pitchFamily="34" charset="-120"/>
            </a:endParaRPr>
          </a:p>
          <a:p>
            <a:pPr lvl="1">
              <a:lnSpc>
                <a:spcPct val="80000"/>
              </a:lnSpc>
            </a:pPr>
            <a:r>
              <a:rPr kumimoji="0" lang="en-US" altLang="zh-TW" b="1" dirty="0">
                <a:solidFill>
                  <a:srgbClr val="FF0000"/>
                </a:solidFill>
                <a:latin typeface="微軟正黑體" pitchFamily="34" charset="-120"/>
                <a:ea typeface="微軟正黑體" pitchFamily="34" charset="-120"/>
              </a:rPr>
              <a:t>Bat</a:t>
            </a:r>
            <a:endParaRPr kumimoji="0" lang="zh-TW" altLang="en-US" sz="2400" b="1" dirty="0">
              <a:solidFill>
                <a:srgbClr val="FF0000"/>
              </a:solidFill>
              <a:latin typeface="微軟正黑體" pitchFamily="34" charset="-120"/>
              <a:ea typeface="微軟正黑體" pitchFamily="34" charset="-120"/>
            </a:endParaRPr>
          </a:p>
        </p:txBody>
      </p:sp>
      <p:sp>
        <p:nvSpPr>
          <p:cNvPr id="2" name="文字方塊 1"/>
          <p:cNvSpPr txBox="1"/>
          <p:nvPr/>
        </p:nvSpPr>
        <p:spPr>
          <a:xfrm>
            <a:off x="179937" y="5317123"/>
            <a:ext cx="8811259" cy="830997"/>
          </a:xfrm>
          <a:prstGeom prst="rect">
            <a:avLst/>
          </a:prstGeom>
          <a:noFill/>
        </p:spPr>
        <p:txBody>
          <a:bodyPr wrap="none" rtlCol="0">
            <a:spAutoFit/>
          </a:bodyPr>
          <a:lstStyle/>
          <a:p>
            <a:pPr algn="l"/>
            <a:r>
              <a:rPr lang="zh-TW" altLang="en-US" sz="2400" dirty="0">
                <a:latin typeface="+mn-ea"/>
                <a:ea typeface="+mn-ea"/>
              </a:rPr>
              <a:t>可疑檔案掃瞄網站  </a:t>
            </a:r>
            <a:r>
              <a:rPr lang="en-US" altLang="zh-TW" sz="2400" dirty="0">
                <a:latin typeface="+mn-ea"/>
                <a:ea typeface="+mn-ea"/>
                <a:hlinkClick r:id="rId2"/>
              </a:rPr>
              <a:t>https://www.virustotal.com/en-gb/</a:t>
            </a:r>
            <a:endParaRPr lang="en-US" altLang="zh-TW" sz="2400" dirty="0">
              <a:latin typeface="+mn-ea"/>
              <a:ea typeface="+mn-ea"/>
            </a:endParaRPr>
          </a:p>
          <a:p>
            <a:pPr algn="l"/>
            <a:r>
              <a:rPr lang="zh-TW" altLang="en-US" sz="2400" dirty="0">
                <a:latin typeface="+mn-ea"/>
                <a:ea typeface="+mn-ea"/>
              </a:rPr>
              <a:t>可疑網址檢查網站 </a:t>
            </a:r>
            <a:r>
              <a:rPr lang="en-US" altLang="zh-TW" sz="2400" dirty="0">
                <a:latin typeface="+mn-ea"/>
                <a:ea typeface="+mn-ea"/>
              </a:rPr>
              <a:t>http://global.sitesafety.trendmicro.com/</a:t>
            </a:r>
            <a:endParaRPr lang="zh-TW" altLang="en-US" sz="2400" dirty="0">
              <a:latin typeface="+mn-ea"/>
              <a:ea typeface="+mn-ea"/>
            </a:endParaRPr>
          </a:p>
        </p:txBody>
      </p:sp>
      <p:sp>
        <p:nvSpPr>
          <p:cNvPr id="3" name="矩形 2"/>
          <p:cNvSpPr/>
          <p:nvPr/>
        </p:nvSpPr>
        <p:spPr>
          <a:xfrm>
            <a:off x="2947740" y="2151527"/>
            <a:ext cx="6124073"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zh-TW" altLang="en-US" sz="1800" b="1" dirty="0">
                <a:latin typeface="+mn-ea"/>
              </a:rPr>
              <a:t>勒索病毒曾經使用過的網路釣魚主旨或手法包含</a:t>
            </a:r>
            <a:r>
              <a:rPr lang="en-US" altLang="zh-TW" sz="1800" b="1" dirty="0">
                <a:latin typeface="+mn-ea"/>
              </a:rPr>
              <a:t>:</a:t>
            </a:r>
          </a:p>
          <a:p>
            <a:pPr algn="l">
              <a:buFont typeface="Arial" panose="020B0604020202020204" pitchFamily="34" charset="0"/>
              <a:buChar char="•"/>
            </a:pPr>
            <a:r>
              <a:rPr lang="zh-TW" altLang="en-US" sz="1800" dirty="0">
                <a:latin typeface="+mn-ea"/>
              </a:rPr>
              <a:t>退稅通知</a:t>
            </a:r>
          </a:p>
          <a:p>
            <a:pPr algn="l">
              <a:buFont typeface="Arial" panose="020B0604020202020204" pitchFamily="34" charset="0"/>
              <a:buChar char="•"/>
            </a:pPr>
            <a:r>
              <a:rPr lang="zh-TW" altLang="en-US" sz="1800" dirty="0">
                <a:latin typeface="+mn-ea"/>
              </a:rPr>
              <a:t>電子帳單</a:t>
            </a:r>
            <a:r>
              <a:rPr lang="en-US" altLang="zh-TW" sz="1800" dirty="0">
                <a:latin typeface="+mn-ea"/>
              </a:rPr>
              <a:t>/</a:t>
            </a:r>
            <a:r>
              <a:rPr lang="zh-TW" altLang="en-US" sz="1800" dirty="0">
                <a:latin typeface="+mn-ea"/>
              </a:rPr>
              <a:t>電子發票</a:t>
            </a:r>
          </a:p>
          <a:p>
            <a:pPr algn="l">
              <a:buFont typeface="Arial" panose="020B0604020202020204" pitchFamily="34" charset="0"/>
              <a:buChar char="•"/>
            </a:pPr>
            <a:r>
              <a:rPr lang="en-US" altLang="zh-TW" sz="1800" dirty="0">
                <a:latin typeface="+mn-ea"/>
              </a:rPr>
              <a:t>Google Chrome </a:t>
            </a:r>
            <a:r>
              <a:rPr lang="zh-TW" altLang="en-US" sz="1800" dirty="0">
                <a:latin typeface="+mn-ea"/>
              </a:rPr>
              <a:t>和 </a:t>
            </a:r>
            <a:r>
              <a:rPr lang="en-US" altLang="zh-TW" sz="1800" dirty="0">
                <a:latin typeface="+mn-ea"/>
              </a:rPr>
              <a:t>Facebook </a:t>
            </a:r>
            <a:r>
              <a:rPr lang="zh-TW" altLang="en-US" sz="1800" dirty="0">
                <a:latin typeface="+mn-ea"/>
              </a:rPr>
              <a:t>重大更新和通知訊息</a:t>
            </a:r>
          </a:p>
          <a:p>
            <a:pPr algn="l">
              <a:buFont typeface="Arial" panose="020B0604020202020204" pitchFamily="34" charset="0"/>
              <a:buChar char="•"/>
            </a:pPr>
            <a:r>
              <a:rPr lang="zh-TW" altLang="en-US" sz="1800" dirty="0">
                <a:latin typeface="+mn-ea"/>
              </a:rPr>
              <a:t>假冒</a:t>
            </a:r>
            <a:r>
              <a:rPr lang="en-US" altLang="zh-TW" sz="1800" dirty="0">
                <a:latin typeface="+mn-ea"/>
              </a:rPr>
              <a:t>com </a:t>
            </a:r>
            <a:r>
              <a:rPr lang="zh-TW" altLang="en-US" sz="1800" dirty="0">
                <a:latin typeface="+mn-ea"/>
              </a:rPr>
              <a:t>訂單出貨通知</a:t>
            </a:r>
          </a:p>
          <a:p>
            <a:pPr algn="l">
              <a:buFont typeface="Arial" panose="020B0604020202020204" pitchFamily="34" charset="0"/>
              <a:buChar char="•"/>
            </a:pPr>
            <a:r>
              <a:rPr lang="en-US" altLang="zh-TW" sz="1800" dirty="0">
                <a:latin typeface="+mn-ea"/>
              </a:rPr>
              <a:t>iPhone</a:t>
            </a:r>
            <a:r>
              <a:rPr lang="zh-TW" altLang="en-US" sz="1800" dirty="0">
                <a:latin typeface="+mn-ea"/>
              </a:rPr>
              <a:t>中獎通知</a:t>
            </a:r>
          </a:p>
          <a:p>
            <a:pPr algn="l">
              <a:buFont typeface="Arial" panose="020B0604020202020204" pitchFamily="34" charset="0"/>
              <a:buChar char="•"/>
            </a:pPr>
            <a:r>
              <a:rPr lang="zh-TW" altLang="en-US" sz="1800" dirty="0">
                <a:latin typeface="+mn-ea"/>
              </a:rPr>
              <a:t>求職信</a:t>
            </a:r>
            <a:r>
              <a:rPr lang="en-US" altLang="zh-TW" sz="1800" dirty="0">
                <a:latin typeface="+mn-ea"/>
              </a:rPr>
              <a:t>/</a:t>
            </a:r>
            <a:r>
              <a:rPr lang="zh-TW" altLang="en-US" sz="1800" dirty="0">
                <a:latin typeface="+mn-ea"/>
              </a:rPr>
              <a:t>履歷表</a:t>
            </a:r>
          </a:p>
          <a:p>
            <a:pPr algn="l">
              <a:buFont typeface="Arial" panose="020B0604020202020204" pitchFamily="34" charset="0"/>
              <a:buChar char="•"/>
            </a:pPr>
            <a:r>
              <a:rPr lang="zh-TW" altLang="en-US" sz="1800" dirty="0">
                <a:latin typeface="+mn-ea"/>
              </a:rPr>
              <a:t>電子訃聞</a:t>
            </a:r>
          </a:p>
          <a:p>
            <a:pPr algn="l">
              <a:buFont typeface="Arial" panose="020B0604020202020204" pitchFamily="34" charset="0"/>
              <a:buChar char="•"/>
            </a:pPr>
            <a:r>
              <a:rPr lang="zh-TW" altLang="en-US" sz="1800" dirty="0">
                <a:latin typeface="+mn-ea"/>
              </a:rPr>
              <a:t>誘騙使用者連到看似真正銀行或政府機構網站的假網頁</a:t>
            </a:r>
          </a:p>
          <a:p>
            <a:pPr algn="l">
              <a:buFont typeface="Arial" panose="020B0604020202020204" pitchFamily="34" charset="0"/>
              <a:buChar char="•"/>
            </a:pPr>
            <a:r>
              <a:rPr lang="zh-TW" altLang="en-US" sz="1800" dirty="0">
                <a:latin typeface="+mn-ea"/>
              </a:rPr>
              <a:t>輸入驗證碼（</a:t>
            </a:r>
            <a:r>
              <a:rPr lang="en-US" altLang="zh-TW" sz="1800" dirty="0">
                <a:latin typeface="+mn-ea"/>
              </a:rPr>
              <a:t>CAPTCHA</a:t>
            </a:r>
            <a:r>
              <a:rPr lang="zh-TW" altLang="en-US" sz="1800" dirty="0">
                <a:latin typeface="+mn-ea"/>
              </a:rPr>
              <a:t>，一種防止機器人的程序）</a:t>
            </a:r>
          </a:p>
          <a:p>
            <a:pPr algn="l">
              <a:buFont typeface="Arial" panose="020B0604020202020204" pitchFamily="34" charset="0"/>
              <a:buChar char="•"/>
            </a:pPr>
            <a:r>
              <a:rPr lang="zh-TW" altLang="en-US" sz="1800" dirty="0">
                <a:latin typeface="+mn-ea"/>
              </a:rPr>
              <a:t>您的帳戶欠款已過期</a:t>
            </a:r>
            <a:r>
              <a:rPr lang="en-US" altLang="zh-TW" sz="1800" dirty="0">
                <a:latin typeface="+mn-ea"/>
              </a:rPr>
              <a:t>!</a:t>
            </a:r>
          </a:p>
        </p:txBody>
      </p:sp>
    </p:spTree>
    <p:extLst>
      <p:ext uri="{BB962C8B-B14F-4D97-AF65-F5344CB8AC3E}">
        <p14:creationId xmlns:p14="http://schemas.microsoft.com/office/powerpoint/2010/main" val="320497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effectLst>
                  <a:outerShdw blurRad="38100" dist="38100" dir="2700000" algn="tl">
                    <a:srgbClr val="000000">
                      <a:alpha val="43137"/>
                    </a:srgbClr>
                  </a:outerShdw>
                </a:effectLst>
                <a:latin typeface="微軟正黑體" pitchFamily="34" charset="-120"/>
              </a:rPr>
              <a:t>如何在上網瀏覽時保持安全</a:t>
            </a:r>
            <a:r>
              <a:rPr lang="en-US" altLang="zh-TW" dirty="0">
                <a:effectLst>
                  <a:outerShdw blurRad="38100" dist="38100" dir="2700000" algn="tl">
                    <a:srgbClr val="000000">
                      <a:alpha val="43137"/>
                    </a:srgbClr>
                  </a:outerShdw>
                </a:effectLst>
                <a:latin typeface="微軟正黑體" pitchFamily="34" charset="-120"/>
              </a:rPr>
              <a:t>?</a:t>
            </a:r>
            <a:endParaRPr lang="zh-TW" altLang="en-US" dirty="0"/>
          </a:p>
        </p:txBody>
      </p:sp>
      <p:sp>
        <p:nvSpPr>
          <p:cNvPr id="3" name="內容版面配置區 2"/>
          <p:cNvSpPr>
            <a:spLocks noGrp="1"/>
          </p:cNvSpPr>
          <p:nvPr>
            <p:ph idx="1"/>
          </p:nvPr>
        </p:nvSpPr>
        <p:spPr>
          <a:xfrm>
            <a:off x="361950" y="1524000"/>
            <a:ext cx="8229600" cy="4495800"/>
          </a:xfrm>
        </p:spPr>
        <p:txBody>
          <a:bodyPr/>
          <a:lstStyle/>
          <a:p>
            <a:pPr lvl="0"/>
            <a:r>
              <a:rPr lang="zh-TW" altLang="zh-TW" dirty="0"/>
              <a:t>採用具備安全防護功能的應用程式</a:t>
            </a:r>
          </a:p>
          <a:p>
            <a:pPr lvl="0"/>
            <a:r>
              <a:rPr lang="zh-TW" altLang="zh-TW" dirty="0"/>
              <a:t>持續定期更新</a:t>
            </a:r>
          </a:p>
          <a:p>
            <a:pPr lvl="0"/>
            <a:r>
              <a:rPr lang="zh-TW" altLang="zh-TW" dirty="0"/>
              <a:t>按下連結時應提高警覺</a:t>
            </a:r>
          </a:p>
          <a:p>
            <a:r>
              <a:rPr lang="zh-TW" altLang="zh-TW" dirty="0"/>
              <a:t>禁止非必要的通訊協定進入企業網路</a:t>
            </a:r>
            <a:endParaRPr lang="en-US" altLang="zh-TW" dirty="0"/>
          </a:p>
          <a:p>
            <a:r>
              <a:rPr lang="zh-TW" altLang="zh-TW" dirty="0"/>
              <a:t>定期更新作業系統</a:t>
            </a:r>
            <a:endParaRPr lang="en-US" altLang="zh-TW" dirty="0"/>
          </a:p>
          <a:p>
            <a:pPr lvl="0"/>
            <a:r>
              <a:rPr lang="zh-TW" altLang="zh-TW" dirty="0"/>
              <a:t>建置多面向的多層式安全防護解決方案</a:t>
            </a:r>
            <a:endParaRPr lang="en-US" altLang="zh-TW" dirty="0"/>
          </a:p>
          <a:p>
            <a:r>
              <a:rPr lang="en-US" altLang="zh-TW" dirty="0">
                <a:solidFill>
                  <a:srgbClr val="FF0000"/>
                </a:solidFill>
              </a:rPr>
              <a:t>Web Threat Protect (WTP)</a:t>
            </a:r>
            <a:r>
              <a:rPr lang="zh-TW" altLang="zh-TW" dirty="0">
                <a:solidFill>
                  <a:srgbClr val="FF0000"/>
                </a:solidFill>
              </a:rPr>
              <a:t>避免電腦被傀儡網路控制</a:t>
            </a:r>
            <a:endParaRPr lang="en-US" altLang="zh-TW" dirty="0">
              <a:solidFill>
                <a:srgbClr val="FF0000"/>
              </a:solidFill>
            </a:endParaRPr>
          </a:p>
          <a:p>
            <a:pPr marL="0" indent="0">
              <a:buNone/>
            </a:pPr>
            <a:endParaRPr lang="en-US" altLang="zh-TW"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121</a:t>
            </a:fld>
            <a:endParaRPr lang="en-US" altLang="zh-TW"/>
          </a:p>
        </p:txBody>
      </p:sp>
      <p:pic>
        <p:nvPicPr>
          <p:cNvPr id="6" name="Picture 2" descr="http://blog.trendmicro.com.tw/wp-content/uploads/2013/10/finger-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698" y="253500"/>
            <a:ext cx="3218246" cy="37169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5405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頁尾版面配置區 5"/>
          <p:cNvSpPr>
            <a:spLocks noGrp="1"/>
          </p:cNvSpPr>
          <p:nvPr>
            <p:ph type="ftr" sz="quarter" idx="10"/>
          </p:nvPr>
        </p:nvSpPr>
        <p:spPr/>
        <p:txBody>
          <a:bodyPr/>
          <a:lstStyle/>
          <a:p>
            <a:r>
              <a:rPr lang="zh-TW" altLang="de-DE"/>
              <a:t>Security</a:t>
            </a:r>
            <a:r>
              <a:rPr lang="de-DE" altLang="zh-TW"/>
              <a:t>  </a:t>
            </a:r>
            <a:r>
              <a:rPr lang="de-DE" altLang="zh-TW">
                <a:sym typeface="Wingdings" pitchFamily="2" charset="2"/>
              </a:rPr>
              <a:t></a:t>
            </a:r>
            <a:r>
              <a:rPr lang="de-DE" altLang="zh-TW"/>
              <a:t>  Page </a:t>
            </a:r>
            <a:fld id="{1C73B810-3C2A-4063-A79B-992F9B1E9A0F}" type="slidenum">
              <a:rPr lang="de-DE" altLang="zh-TW"/>
              <a:pPr/>
              <a:t>122</a:t>
            </a:fld>
            <a:endParaRPr lang="de-DE" altLang="zh-TW"/>
          </a:p>
        </p:txBody>
      </p:sp>
      <p:sp>
        <p:nvSpPr>
          <p:cNvPr id="1255426" name="Rectangle 2"/>
          <p:cNvSpPr>
            <a:spLocks noGrp="1" noChangeArrowheads="1"/>
          </p:cNvSpPr>
          <p:nvPr>
            <p:ph type="title"/>
          </p:nvPr>
        </p:nvSpPr>
        <p:spPr>
          <a:xfrm>
            <a:off x="314325" y="98737"/>
            <a:ext cx="8515350" cy="600075"/>
          </a:xfrm>
        </p:spPr>
        <p:txBody>
          <a:bodyPr>
            <a:noAutofit/>
          </a:bodyPr>
          <a:lstStyle/>
          <a:p>
            <a:r>
              <a:rPr lang="zh-TW" altLang="en-US" sz="3200" dirty="0">
                <a:effectLst>
                  <a:outerShdw blurRad="38100" dist="38100" dir="2700000" algn="tl">
                    <a:srgbClr val="000000">
                      <a:alpha val="43137"/>
                    </a:srgbClr>
                  </a:outerShdw>
                </a:effectLst>
                <a:latin typeface="微軟正黑體" pitchFamily="34" charset="-120"/>
                <a:ea typeface="微軟正黑體" pitchFamily="34" charset="-120"/>
              </a:rPr>
              <a:t>趨勢科技免費工具 </a:t>
            </a:r>
            <a:r>
              <a:rPr lang="en-US" altLang="zh-TW" sz="3200" dirty="0">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3200" dirty="0">
                <a:effectLst>
                  <a:outerShdw blurRad="38100" dist="38100" dir="2700000" algn="tl">
                    <a:srgbClr val="000000">
                      <a:alpha val="43137"/>
                    </a:srgbClr>
                  </a:outerShdw>
                </a:effectLst>
                <a:latin typeface="微軟正黑體" pitchFamily="34" charset="-120"/>
                <a:ea typeface="微軟正黑體" pitchFamily="34" charset="-120"/>
              </a:rPr>
              <a:t>網頁威脅防禦</a:t>
            </a:r>
            <a:endParaRPr lang="de-DE" altLang="zh-TW" sz="32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255427" name="Rectangle 3"/>
          <p:cNvSpPr>
            <a:spLocks noChangeArrowheads="1"/>
          </p:cNvSpPr>
          <p:nvPr/>
        </p:nvSpPr>
        <p:spPr bwMode="auto">
          <a:xfrm>
            <a:off x="4710113" y="1843088"/>
            <a:ext cx="4124325" cy="3214687"/>
          </a:xfrm>
          <a:prstGeom prst="rect">
            <a:avLst/>
          </a:prstGeom>
          <a:noFill/>
          <a:ln w="9525">
            <a:noFill/>
            <a:miter lim="800000"/>
            <a:headEnd/>
            <a:tailEnd/>
          </a:ln>
          <a:effectLst/>
        </p:spPr>
        <p:txBody>
          <a:bodyPr lIns="0" rIns="0"/>
          <a:lstStyle/>
          <a:p>
            <a:pPr marL="190500" indent="-190500" eaLnBrk="1" hangingPunct="1">
              <a:spcBef>
                <a:spcPct val="40000"/>
              </a:spcBef>
              <a:buClr>
                <a:schemeClr val="accent1"/>
              </a:buClr>
              <a:buFont typeface="Wingdings" pitchFamily="2" charset="2"/>
              <a:buChar char="§"/>
            </a:pPr>
            <a:r>
              <a:rPr lang="zh-TW" altLang="en-US" sz="1800" dirty="0">
                <a:latin typeface="MS PGothic" pitchFamily="34" charset="-128"/>
                <a:ea typeface="MS PGothic" pitchFamily="34" charset="-128"/>
              </a:rPr>
              <a:t>猶如線上大型掃毒引擎，為你偵測並阻擋變種新病毒</a:t>
            </a:r>
          </a:p>
          <a:p>
            <a:pPr marL="190500" indent="-190500" eaLnBrk="1" hangingPunct="1">
              <a:spcBef>
                <a:spcPct val="40000"/>
              </a:spcBef>
              <a:buClr>
                <a:schemeClr val="accent1"/>
              </a:buClr>
              <a:buFont typeface="Wingdings" pitchFamily="2" charset="2"/>
              <a:buChar char="§"/>
            </a:pPr>
            <a:r>
              <a:rPr lang="zh-TW" altLang="en-US" sz="1800" dirty="0">
                <a:latin typeface="MS PGothic" pitchFamily="34" charset="-128"/>
                <a:ea typeface="MS PGothic" pitchFamily="34" charset="-128"/>
              </a:rPr>
              <a:t>有效防止</a:t>
            </a:r>
            <a:r>
              <a:rPr lang="en-US" altLang="zh-TW" sz="1800" dirty="0">
                <a:latin typeface="MS PGothic" pitchFamily="34" charset="-128"/>
                <a:ea typeface="MS PGothic" pitchFamily="34" charset="-128"/>
              </a:rPr>
              <a:t>Downloader</a:t>
            </a:r>
            <a:r>
              <a:rPr lang="zh-TW" altLang="en-US" sz="1800" dirty="0">
                <a:latin typeface="MS PGothic" pitchFamily="34" charset="-128"/>
                <a:ea typeface="MS PGothic" pitchFamily="34" charset="-128"/>
              </a:rPr>
              <a:t>病毒下載器，在背景偷偷自動下載病毒</a:t>
            </a:r>
          </a:p>
          <a:p>
            <a:pPr marL="190500" indent="-190500" eaLnBrk="1" hangingPunct="1">
              <a:spcBef>
                <a:spcPct val="40000"/>
              </a:spcBef>
              <a:buClr>
                <a:schemeClr val="accent1"/>
              </a:buClr>
              <a:buFont typeface="Wingdings" pitchFamily="2" charset="2"/>
              <a:buChar char="§"/>
            </a:pPr>
            <a:r>
              <a:rPr lang="zh-TW" altLang="en-US" sz="1800" dirty="0">
                <a:latin typeface="MS PGothic" pitchFamily="34" charset="-128"/>
                <a:ea typeface="MS PGothic" pitchFamily="34" charset="-128"/>
              </a:rPr>
              <a:t>能與您電腦上既有的防毒軟體同時安裝、相互支援，完整彌補重要的安全漏洞</a:t>
            </a:r>
          </a:p>
          <a:p>
            <a:pPr marL="190500" indent="-190500" eaLnBrk="1" hangingPunct="1">
              <a:spcBef>
                <a:spcPct val="40000"/>
              </a:spcBef>
              <a:buClr>
                <a:schemeClr val="accent1"/>
              </a:buClr>
              <a:buFont typeface="Wingdings" pitchFamily="2" charset="2"/>
              <a:buChar char="§"/>
            </a:pPr>
            <a:r>
              <a:rPr lang="zh-TW" altLang="en-US" sz="1800" dirty="0">
                <a:latin typeface="MS PGothic" pitchFamily="34" charset="-128"/>
                <a:ea typeface="MS PGothic" pitchFamily="34" charset="-128"/>
              </a:rPr>
              <a:t>避免讓你瀏覽或連結至惡意網站，降低與被植入惡意程式或掛馬網頁接觸的機會</a:t>
            </a:r>
          </a:p>
          <a:p>
            <a:pPr marL="190500" indent="-190500" eaLnBrk="1" hangingPunct="1">
              <a:spcBef>
                <a:spcPct val="40000"/>
              </a:spcBef>
              <a:buClr>
                <a:schemeClr val="accent1"/>
              </a:buClr>
              <a:buFont typeface="Wingdings" pitchFamily="2" charset="2"/>
              <a:buChar char="§"/>
            </a:pPr>
            <a:r>
              <a:rPr lang="zh-TW" altLang="en-US" sz="1800" dirty="0">
                <a:latin typeface="MS PGothic" pitchFamily="34" charset="-128"/>
                <a:ea typeface="MS PGothic" pitchFamily="34" charset="-128"/>
              </a:rPr>
              <a:t>當偵測到網頁威脅或</a:t>
            </a:r>
            <a:r>
              <a:rPr lang="en-US" altLang="zh-TW" sz="1800" dirty="0" err="1">
                <a:latin typeface="MS PGothic" pitchFamily="34" charset="-128"/>
                <a:ea typeface="MS PGothic" pitchFamily="34" charset="-128"/>
              </a:rPr>
              <a:t>Bot</a:t>
            </a:r>
            <a:r>
              <a:rPr lang="en-US" altLang="zh-TW" sz="1800" dirty="0">
                <a:latin typeface="MS PGothic" pitchFamily="34" charset="-128"/>
                <a:ea typeface="MS PGothic" pitchFamily="34" charset="-128"/>
              </a:rPr>
              <a:t> </a:t>
            </a:r>
            <a:r>
              <a:rPr lang="zh-TW" altLang="en-US" sz="1800" dirty="0">
                <a:latin typeface="MS PGothic" pitchFamily="34" charset="-128"/>
                <a:ea typeface="MS PGothic" pitchFamily="34" charset="-128"/>
              </a:rPr>
              <a:t>程式等相關可疑行為，會立即跳出警訊通知</a:t>
            </a:r>
          </a:p>
        </p:txBody>
      </p:sp>
      <p:sp>
        <p:nvSpPr>
          <p:cNvPr id="1255428" name="Rectangle 4"/>
          <p:cNvSpPr>
            <a:spLocks noChangeArrowheads="1"/>
          </p:cNvSpPr>
          <p:nvPr/>
        </p:nvSpPr>
        <p:spPr bwMode="auto">
          <a:xfrm>
            <a:off x="323850" y="1270025"/>
            <a:ext cx="5753100" cy="358775"/>
          </a:xfrm>
          <a:prstGeom prst="rect">
            <a:avLst/>
          </a:prstGeom>
          <a:noFill/>
          <a:ln w="9525">
            <a:noFill/>
            <a:miter lim="800000"/>
            <a:headEnd/>
            <a:tailEnd/>
          </a:ln>
        </p:spPr>
        <p:txBody>
          <a:bodyPr lIns="0" tIns="0" rIns="0" bIns="0" anchor="ctr"/>
          <a:lstStyle/>
          <a:p>
            <a:pPr defTabSz="801688"/>
            <a:r>
              <a:rPr lang="en-US" altLang="zh-TW" sz="2000" b="1" dirty="0">
                <a:effectLst>
                  <a:outerShdw blurRad="38100" dist="38100" dir="2700000" algn="tl">
                    <a:srgbClr val="C0C0C0"/>
                  </a:outerShdw>
                </a:effectLst>
                <a:latin typeface="MS PGothic" pitchFamily="34" charset="-128"/>
                <a:ea typeface="MS PGothic" pitchFamily="34" charset="-128"/>
              </a:rPr>
              <a:t>WTP </a:t>
            </a:r>
            <a:r>
              <a:rPr lang="zh-TW" altLang="en-US" sz="2000" b="1" dirty="0">
                <a:effectLst>
                  <a:outerShdw blurRad="38100" dist="38100" dir="2700000" algn="tl">
                    <a:srgbClr val="C0C0C0"/>
                  </a:outerShdw>
                </a:effectLst>
                <a:latin typeface="MS PGothic" pitchFamily="34" charset="-128"/>
                <a:ea typeface="MS PGothic" pitchFamily="34" charset="-128"/>
              </a:rPr>
              <a:t>網頁威脅防禦工具</a:t>
            </a:r>
            <a:endParaRPr lang="de-DE" altLang="zh-TW" sz="2000" b="1" dirty="0">
              <a:effectLst>
                <a:outerShdw blurRad="38100" dist="38100" dir="2700000" algn="tl">
                  <a:srgbClr val="C0C0C0"/>
                </a:outerShdw>
              </a:effectLst>
              <a:latin typeface="MS PGothic" pitchFamily="34" charset="-128"/>
              <a:ea typeface="MS PGothic" pitchFamily="34" charset="-128"/>
            </a:endParaRPr>
          </a:p>
        </p:txBody>
      </p:sp>
      <p:sp>
        <p:nvSpPr>
          <p:cNvPr id="1255429" name="Rectangle 5"/>
          <p:cNvSpPr>
            <a:spLocks noChangeArrowheads="1"/>
          </p:cNvSpPr>
          <p:nvPr/>
        </p:nvSpPr>
        <p:spPr bwMode="auto">
          <a:xfrm>
            <a:off x="1366838" y="5740400"/>
            <a:ext cx="5768975" cy="396875"/>
          </a:xfrm>
          <a:prstGeom prst="rect">
            <a:avLst/>
          </a:prstGeom>
          <a:noFill/>
          <a:ln w="9525">
            <a:noFill/>
            <a:miter lim="800000"/>
            <a:headEnd/>
            <a:tailEnd/>
          </a:ln>
          <a:effectLst>
            <a:prstShdw prst="shdw17" dist="17961" dir="2700000">
              <a:schemeClr val="bg1">
                <a:gamma/>
                <a:shade val="60000"/>
                <a:invGamma/>
              </a:schemeClr>
            </a:prstShdw>
          </a:effectLst>
        </p:spPr>
        <p:txBody>
          <a:bodyPr wrap="none">
            <a:spAutoFit/>
          </a:bodyPr>
          <a:lstStyle/>
          <a:p>
            <a:r>
              <a:rPr lang="en-US" altLang="zh-TW" sz="2000" b="1" dirty="0">
                <a:latin typeface="MS PGothic" pitchFamily="34" charset="-128"/>
                <a:ea typeface="MS PGothic" pitchFamily="34" charset="-128"/>
              </a:rPr>
              <a:t>http://www.trendmicro.com.tw/wtp/micro/index.asp</a:t>
            </a:r>
            <a:endParaRPr lang="zh-TW" altLang="en-US" sz="2000" b="1" dirty="0">
              <a:latin typeface="MS PGothic" pitchFamily="34" charset="-128"/>
              <a:ea typeface="MS PGothic" pitchFamily="34" charset="-128"/>
            </a:endParaRPr>
          </a:p>
        </p:txBody>
      </p:sp>
      <p:pic>
        <p:nvPicPr>
          <p:cNvPr id="1255430" name="Picture 6"/>
          <p:cNvPicPr>
            <a:picLocks noChangeAspect="1" noChangeArrowheads="1"/>
          </p:cNvPicPr>
          <p:nvPr/>
        </p:nvPicPr>
        <p:blipFill>
          <a:blip r:embed="rId4" cstate="print"/>
          <a:srcRect/>
          <a:stretch>
            <a:fillRect/>
          </a:stretch>
        </p:blipFill>
        <p:spPr bwMode="auto">
          <a:xfrm>
            <a:off x="8212138" y="805052"/>
            <a:ext cx="622300" cy="622300"/>
          </a:xfrm>
          <a:prstGeom prst="rect">
            <a:avLst/>
          </a:prstGeom>
          <a:noFill/>
        </p:spPr>
      </p:pic>
      <p:pic>
        <p:nvPicPr>
          <p:cNvPr id="1255431" name="Picture 7"/>
          <p:cNvPicPr>
            <a:picLocks noChangeAspect="1" noChangeArrowheads="1"/>
          </p:cNvPicPr>
          <p:nvPr/>
        </p:nvPicPr>
        <p:blipFill>
          <a:blip r:embed="rId5" cstate="print"/>
          <a:srcRect/>
          <a:stretch>
            <a:fillRect/>
          </a:stretch>
        </p:blipFill>
        <p:spPr bwMode="auto">
          <a:xfrm>
            <a:off x="179512" y="1820466"/>
            <a:ext cx="4421852" cy="2880000"/>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1720" y="3501248"/>
            <a:ext cx="254732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21097506"/>
      </p:ext>
    </p:extLst>
  </p:cSld>
  <p:clrMapOvr>
    <a:masterClrMapping/>
  </p:clrMapOvr>
  <p:transition spd="med">
    <p:wipe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484784"/>
            <a:ext cx="6768752"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357312"/>
            <a:ext cx="3396414"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98261816"/>
      </p:ext>
    </p:extLst>
  </p:cSld>
  <p:clrMapOvr>
    <a:masterClrMapping/>
  </p:clrMapOvr>
  <p:transition spd="med">
    <p:wipe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p:cNvPicPr>
            <a:picLocks noChangeAspect="1" noChangeArrowheads="1"/>
          </p:cNvPicPr>
          <p:nvPr/>
        </p:nvPicPr>
        <p:blipFill>
          <a:blip r:embed="rId2" cstate="print"/>
          <a:srcRect/>
          <a:stretch>
            <a:fillRect/>
          </a:stretch>
        </p:blipFill>
        <p:spPr bwMode="auto">
          <a:xfrm>
            <a:off x="597087" y="829518"/>
            <a:ext cx="6907266" cy="2317087"/>
          </a:xfrm>
          <a:prstGeom prst="rect">
            <a:avLst/>
          </a:prstGeom>
          <a:noFill/>
          <a:ln w="9525">
            <a:noFill/>
            <a:miter lim="800000"/>
            <a:headEnd/>
            <a:tailEnd/>
          </a:ln>
          <a:effectLst>
            <a:softEdge rad="63500"/>
          </a:effectLst>
        </p:spPr>
      </p:pic>
      <p:sp>
        <p:nvSpPr>
          <p:cNvPr id="2" name="標題 1"/>
          <p:cNvSpPr>
            <a:spLocks noGrp="1"/>
          </p:cNvSpPr>
          <p:nvPr>
            <p:ph type="title"/>
          </p:nvPr>
        </p:nvSpPr>
        <p:spPr>
          <a:xfrm>
            <a:off x="314325" y="149320"/>
            <a:ext cx="8515350" cy="600075"/>
          </a:xfrm>
        </p:spPr>
        <p:txBody>
          <a:bodyPr/>
          <a:lstStyle/>
          <a:p>
            <a:r>
              <a:rPr lang="zh-TW" altLang="en-US" dirty="0">
                <a:latin typeface="+mn-ea"/>
                <a:ea typeface="+mn-ea"/>
              </a:rPr>
              <a:t>安全達人</a:t>
            </a:r>
            <a:r>
              <a:rPr lang="en-US" altLang="zh-TW" sz="2400" dirty="0">
                <a:latin typeface="+mn-ea"/>
                <a:ea typeface="+mn-ea"/>
              </a:rPr>
              <a:t>(</a:t>
            </a:r>
            <a:r>
              <a:rPr lang="zh-TW" altLang="en-US" sz="2400" dirty="0">
                <a:latin typeface="+mn-ea"/>
                <a:ea typeface="+mn-ea"/>
              </a:rPr>
              <a:t>完全免費，提供宅急便詐騙簡訊防護、手機防毒</a:t>
            </a:r>
            <a:r>
              <a:rPr lang="en-US" altLang="zh-TW" sz="2400" dirty="0">
                <a:latin typeface="+mn-ea"/>
                <a:ea typeface="+mn-ea"/>
              </a:rPr>
              <a:t>)</a:t>
            </a:r>
            <a:endParaRPr lang="zh-TW" altLang="en-US" dirty="0">
              <a:latin typeface="+mn-ea"/>
              <a:ea typeface="+mn-ea"/>
            </a:endParaRPr>
          </a:p>
        </p:txBody>
      </p:sp>
      <p:sp>
        <p:nvSpPr>
          <p:cNvPr id="6" name="矩形 5"/>
          <p:cNvSpPr/>
          <p:nvPr/>
        </p:nvSpPr>
        <p:spPr>
          <a:xfrm>
            <a:off x="488726" y="6053235"/>
            <a:ext cx="8245370" cy="338554"/>
          </a:xfrm>
          <a:prstGeom prst="rect">
            <a:avLst/>
          </a:prstGeom>
        </p:spPr>
        <p:txBody>
          <a:bodyPr wrap="square">
            <a:spAutoFit/>
          </a:bodyPr>
          <a:lstStyle/>
          <a:p>
            <a:pPr algn="l"/>
            <a:r>
              <a:rPr lang="en-US" altLang="zh-TW" b="1" dirty="0">
                <a:solidFill>
                  <a:srgbClr val="FF0000"/>
                </a:solidFill>
                <a:latin typeface="+mn-ea"/>
                <a:ea typeface="+mn-ea"/>
              </a:rPr>
              <a:t>http://tmms.cloudsupport.trendmicro.com/download/gmobi?channel=TM.com</a:t>
            </a:r>
            <a:endParaRPr lang="zh-TW" altLang="en-US" b="1" dirty="0">
              <a:solidFill>
                <a:srgbClr val="FF0000"/>
              </a:solidFill>
              <a:latin typeface="+mn-ea"/>
              <a:ea typeface="+mn-ea"/>
            </a:endParaRPr>
          </a:p>
        </p:txBody>
      </p:sp>
      <p:sp>
        <p:nvSpPr>
          <p:cNvPr id="9" name="矩形 8"/>
          <p:cNvSpPr/>
          <p:nvPr/>
        </p:nvSpPr>
        <p:spPr>
          <a:xfrm>
            <a:off x="457199" y="3268098"/>
            <a:ext cx="8481849" cy="2246769"/>
          </a:xfrm>
          <a:prstGeom prst="rect">
            <a:avLst/>
          </a:prstGeom>
        </p:spPr>
        <p:txBody>
          <a:bodyPr wrap="square">
            <a:spAutoFit/>
          </a:bodyPr>
          <a:lstStyle/>
          <a:p>
            <a:pPr algn="l">
              <a:buFont typeface="Arial" pitchFamily="34" charset="0"/>
              <a:buChar char="•"/>
            </a:pPr>
            <a:r>
              <a:rPr lang="zh-TW" altLang="en-US" sz="2000" dirty="0">
                <a:latin typeface="+mn-ea"/>
                <a:ea typeface="+mn-ea"/>
              </a:rPr>
              <a:t> 最新宅急便詐騙簡訊防護，避免安裝有害</a:t>
            </a:r>
            <a:r>
              <a:rPr lang="en-US" altLang="zh-TW" sz="2000" dirty="0">
                <a:latin typeface="+mn-ea"/>
                <a:ea typeface="+mn-ea"/>
              </a:rPr>
              <a:t>App</a:t>
            </a:r>
            <a:r>
              <a:rPr lang="zh-TW" altLang="en-US" sz="2000" dirty="0">
                <a:latin typeface="+mn-ea"/>
                <a:ea typeface="+mn-ea"/>
              </a:rPr>
              <a:t>導致資料被偷或詐騙損失！</a:t>
            </a:r>
            <a:endParaRPr lang="en-US" altLang="zh-TW" sz="2000" dirty="0">
              <a:latin typeface="+mn-ea"/>
              <a:ea typeface="+mn-ea"/>
            </a:endParaRPr>
          </a:p>
          <a:p>
            <a:pPr algn="l">
              <a:buFont typeface="Arial" pitchFamily="34" charset="0"/>
              <a:buChar char="•"/>
            </a:pPr>
            <a:r>
              <a:rPr lang="zh-TW" altLang="en-US" sz="2000" dirty="0">
                <a:latin typeface="+mn-ea"/>
                <a:ea typeface="+mn-ea"/>
              </a:rPr>
              <a:t> 台灣之光、全球資安領導廠商趨勢科技，提供免費防護再升級</a:t>
            </a:r>
            <a:r>
              <a:rPr lang="en-US" altLang="zh-TW" sz="2000" dirty="0">
                <a:latin typeface="+mn-ea"/>
                <a:ea typeface="+mn-ea"/>
              </a:rPr>
              <a:t>! </a:t>
            </a:r>
          </a:p>
          <a:p>
            <a:pPr algn="l">
              <a:buFont typeface="Arial" pitchFamily="34" charset="0"/>
              <a:buChar char="•"/>
            </a:pPr>
            <a:r>
              <a:rPr lang="zh-TW" altLang="en-US" sz="2000" dirty="0">
                <a:latin typeface="+mn-ea"/>
                <a:ea typeface="+mn-ea"/>
              </a:rPr>
              <a:t> 結合</a:t>
            </a:r>
            <a:r>
              <a:rPr lang="en-US" altLang="zh-TW" sz="2000" dirty="0">
                <a:latin typeface="+mn-ea"/>
                <a:ea typeface="+mn-ea"/>
              </a:rPr>
              <a:t>Google 2013</a:t>
            </a:r>
            <a:r>
              <a:rPr lang="zh-TW" altLang="en-US" sz="2000" dirty="0">
                <a:latin typeface="+mn-ea"/>
                <a:ea typeface="+mn-ea"/>
              </a:rPr>
              <a:t>年度最佳</a:t>
            </a:r>
            <a:r>
              <a:rPr lang="en-US" altLang="zh-TW" sz="2000" dirty="0">
                <a:latin typeface="+mn-ea"/>
                <a:ea typeface="+mn-ea"/>
              </a:rPr>
              <a:t>APP</a:t>
            </a:r>
            <a:r>
              <a:rPr lang="zh-TW" altLang="en-US" sz="2000" dirty="0">
                <a:latin typeface="+mn-ea"/>
                <a:ea typeface="+mn-ea"/>
              </a:rPr>
              <a:t>「</a:t>
            </a:r>
            <a:r>
              <a:rPr lang="en-US" altLang="zh-TW" sz="2000" dirty="0">
                <a:latin typeface="+mn-ea"/>
                <a:ea typeface="+mn-ea"/>
              </a:rPr>
              <a:t>LINE </a:t>
            </a:r>
            <a:r>
              <a:rPr lang="en-US" altLang="zh-TW" sz="2000" dirty="0" err="1">
                <a:latin typeface="+mn-ea"/>
                <a:ea typeface="+mn-ea"/>
              </a:rPr>
              <a:t>whoscall</a:t>
            </a:r>
            <a:r>
              <a:rPr lang="zh-TW" altLang="en-US" sz="2000" dirty="0">
                <a:latin typeface="+mn-ea"/>
                <a:ea typeface="+mn-ea"/>
              </a:rPr>
              <a:t>」，讓使用者過濾不明電話，避免騷擾。</a:t>
            </a:r>
            <a:endParaRPr lang="en-US" altLang="zh-TW" sz="2000" dirty="0">
              <a:latin typeface="+mn-ea"/>
              <a:ea typeface="+mn-ea"/>
            </a:endParaRPr>
          </a:p>
          <a:p>
            <a:pPr algn="l">
              <a:buFont typeface="Arial" pitchFamily="34" charset="0"/>
              <a:buChar char="•"/>
            </a:pPr>
            <a:r>
              <a:rPr lang="en-US" altLang="zh-TW" sz="2000" dirty="0">
                <a:latin typeface="+mn-ea"/>
                <a:ea typeface="+mn-ea"/>
              </a:rPr>
              <a:t> AV-Test</a:t>
            </a:r>
            <a:r>
              <a:rPr lang="zh-TW" altLang="en-US" sz="2000" dirty="0">
                <a:latin typeface="+mn-ea"/>
                <a:ea typeface="+mn-ea"/>
              </a:rPr>
              <a:t>行動裝置安全評比中，展現</a:t>
            </a:r>
            <a:r>
              <a:rPr lang="en-US" altLang="zh-TW" sz="2000" dirty="0">
                <a:latin typeface="+mn-ea"/>
                <a:ea typeface="+mn-ea"/>
              </a:rPr>
              <a:t>100%</a:t>
            </a:r>
            <a:r>
              <a:rPr lang="zh-TW" altLang="en-US" sz="2000" dirty="0">
                <a:latin typeface="+mn-ea"/>
                <a:ea typeface="+mn-ea"/>
              </a:rPr>
              <a:t>偵測惡意</a:t>
            </a:r>
            <a:r>
              <a:rPr lang="en-US" altLang="zh-TW" sz="2000" dirty="0">
                <a:latin typeface="+mn-ea"/>
                <a:ea typeface="+mn-ea"/>
              </a:rPr>
              <a:t>App</a:t>
            </a:r>
            <a:r>
              <a:rPr lang="zh-TW" altLang="en-US" sz="2000" dirty="0">
                <a:latin typeface="+mn-ea"/>
                <a:ea typeface="+mn-ea"/>
              </a:rPr>
              <a:t>的強大防護能力，超越業界平均！</a:t>
            </a:r>
            <a:endParaRPr lang="en-US" altLang="zh-TW" sz="2000" dirty="0">
              <a:latin typeface="+mn-ea"/>
              <a:ea typeface="+mn-ea"/>
            </a:endParaRPr>
          </a:p>
          <a:p>
            <a:pPr algn="l">
              <a:buFont typeface="Arial" pitchFamily="34" charset="0"/>
              <a:buChar char="•"/>
            </a:pPr>
            <a:r>
              <a:rPr lang="zh-TW" altLang="en-US" sz="2000" dirty="0">
                <a:latin typeface="+mn-ea"/>
                <a:ea typeface="+mn-ea"/>
              </a:rPr>
              <a:t> 阻擋手機綁架軟體，避免手機變磚頭。</a:t>
            </a:r>
          </a:p>
        </p:txBody>
      </p:sp>
      <p:pic>
        <p:nvPicPr>
          <p:cNvPr id="10242" name="Picture 2" descr="趨勢科技安全達人已經封鎖該小額詐騙網址「您正在申請網上支付103年3月電費共計480元，若非本人操作，請查看電子憑證進行取消,http://goo.gl/OOOO」"/>
          <p:cNvPicPr>
            <a:picLocks noChangeAspect="1" noChangeArrowheads="1"/>
          </p:cNvPicPr>
          <p:nvPr/>
        </p:nvPicPr>
        <p:blipFill>
          <a:blip r:embed="rId3" cstate="print"/>
          <a:srcRect/>
          <a:stretch>
            <a:fillRect/>
          </a:stretch>
        </p:blipFill>
        <p:spPr bwMode="auto">
          <a:xfrm>
            <a:off x="439356" y="927641"/>
            <a:ext cx="2743200" cy="4572000"/>
          </a:xfrm>
          <a:prstGeom prst="rect">
            <a:avLst/>
          </a:prstGeom>
          <a:ln>
            <a:noFill/>
          </a:ln>
          <a:effectLst>
            <a:outerShdw blurRad="292100" dist="139700" dir="2700000" algn="tl" rotWithShape="0">
              <a:srgbClr val="333333">
                <a:alpha val="65000"/>
              </a:srgbClr>
            </a:outerShdw>
          </a:effectLst>
        </p:spPr>
      </p:pic>
      <p:pic>
        <p:nvPicPr>
          <p:cNvPr id="10244" name="Picture 4" descr="&quot;老同學來看我現在的照片，能想起來我是誰嗎?” 該網址被趨勢科技行動安全防護封鎖"/>
          <p:cNvPicPr>
            <a:picLocks noChangeAspect="1" noChangeArrowheads="1"/>
          </p:cNvPicPr>
          <p:nvPr/>
        </p:nvPicPr>
        <p:blipFill>
          <a:blip r:embed="rId4" cstate="print"/>
          <a:srcRect/>
          <a:stretch>
            <a:fillRect/>
          </a:stretch>
        </p:blipFill>
        <p:spPr bwMode="auto">
          <a:xfrm>
            <a:off x="3324437" y="930166"/>
            <a:ext cx="2776815" cy="4628026"/>
          </a:xfrm>
          <a:prstGeom prst="rect">
            <a:avLst/>
          </a:prstGeom>
          <a:ln>
            <a:noFill/>
          </a:ln>
          <a:effectLst>
            <a:outerShdw blurRad="292100" dist="139700" dir="2700000" algn="tl" rotWithShape="0">
              <a:srgbClr val="333333">
                <a:alpha val="65000"/>
              </a:srgbClr>
            </a:outerShdw>
          </a:effectLst>
        </p:spPr>
      </p:pic>
      <p:pic>
        <p:nvPicPr>
          <p:cNvPr id="10246" name="Picture 6" descr="勒索集團威脅瀏覽色情網站 Android手機用戶,趨勢科技免費安全達人成功攔截保護用戶"/>
          <p:cNvPicPr>
            <a:picLocks noChangeAspect="1" noChangeArrowheads="1"/>
          </p:cNvPicPr>
          <p:nvPr/>
        </p:nvPicPr>
        <p:blipFill>
          <a:blip r:embed="rId5" cstate="print"/>
          <a:srcRect/>
          <a:stretch>
            <a:fillRect/>
          </a:stretch>
        </p:blipFill>
        <p:spPr bwMode="auto">
          <a:xfrm>
            <a:off x="6209530" y="950034"/>
            <a:ext cx="2596431" cy="460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99951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20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fade">
                                      <p:cBhvr>
                                        <p:cTn id="1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125</a:t>
            </a:fld>
            <a:endParaRPr lang="en-US" altLang="zh-TW"/>
          </a:p>
        </p:txBody>
      </p:sp>
      <p:pic>
        <p:nvPicPr>
          <p:cNvPr id="6" name="Picture 2" descr="http://2.bp.blogspot.com/-qauRD8CM-eI/TVfj5BBwMrI/AAAAAAAAAFU/ufo1QWe3KaY/s1600/question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66" y="3153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93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title_Insight"/>
          <p:cNvPicPr>
            <a:picLocks noChangeAspect="1" noChangeArrowheads="1"/>
          </p:cNvPicPr>
          <p:nvPr/>
        </p:nvPicPr>
        <p:blipFill>
          <a:blip r:embed="rId2" cstate="print"/>
          <a:srcRect/>
          <a:stretch>
            <a:fillRect/>
          </a:stretch>
        </p:blipFill>
        <p:spPr bwMode="auto">
          <a:xfrm>
            <a:off x="3175" y="14288"/>
            <a:ext cx="9140825" cy="6848475"/>
          </a:xfrm>
          <a:prstGeom prst="rect">
            <a:avLst/>
          </a:prstGeom>
          <a:noFill/>
          <a:ln w="9525">
            <a:noFill/>
            <a:miter lim="800000"/>
            <a:headEnd/>
            <a:tailEnd/>
          </a:ln>
        </p:spPr>
      </p:pic>
      <p:sp>
        <p:nvSpPr>
          <p:cNvPr id="66562" name="Rectangle 2"/>
          <p:cNvSpPr>
            <a:spLocks noGrp="1" noChangeArrowheads="1"/>
          </p:cNvSpPr>
          <p:nvPr>
            <p:ph type="title"/>
          </p:nvPr>
        </p:nvSpPr>
        <p:spPr/>
        <p:txBody>
          <a:bodyPr/>
          <a:lstStyle/>
          <a:p>
            <a:pPr eaLnBrk="1" hangingPunct="1"/>
            <a:endParaRPr lang="zh-TW" altLang="zh-TW"/>
          </a:p>
        </p:txBody>
      </p:sp>
      <p:sp>
        <p:nvSpPr>
          <p:cNvPr id="101379" name="Rectangle 3"/>
          <p:cNvSpPr>
            <a:spLocks noGrp="1" noChangeArrowheads="1"/>
          </p:cNvSpPr>
          <p:nvPr>
            <p:ph type="body" idx="1"/>
          </p:nvPr>
        </p:nvSpPr>
        <p:spPr>
          <a:xfrm>
            <a:off x="468313" y="5516563"/>
            <a:ext cx="7632079" cy="865187"/>
          </a:xfrm>
        </p:spPr>
        <p:txBody>
          <a:bodyPr/>
          <a:lstStyle/>
          <a:p>
            <a:pPr algn="r" eaLnBrk="1" hangingPunct="1">
              <a:buFontTx/>
              <a:buNone/>
              <a:defRPr/>
            </a:pPr>
            <a:r>
              <a:rPr lang="en-US" altLang="zh-TW" sz="3600" b="1" i="1" dirty="0">
                <a:effectLst>
                  <a:outerShdw blurRad="38100" dist="38100" dir="2700000" algn="tl">
                    <a:srgbClr val="000000">
                      <a:alpha val="43137"/>
                    </a:srgbClr>
                  </a:outerShdw>
                </a:effectLst>
                <a:latin typeface="微軟正黑體" pitchFamily="34" charset="-120"/>
                <a:ea typeface="微軟正黑體" pitchFamily="34" charset="-120"/>
              </a:rPr>
              <a:t>~ Thank You ~</a:t>
            </a:r>
          </a:p>
        </p:txBody>
      </p:sp>
    </p:spTree>
    <p:extLst>
      <p:ext uri="{BB962C8B-B14F-4D97-AF65-F5344CB8AC3E}">
        <p14:creationId xmlns:p14="http://schemas.microsoft.com/office/powerpoint/2010/main" val="1377600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小結</a:t>
            </a:r>
          </a:p>
        </p:txBody>
      </p:sp>
      <p:sp>
        <p:nvSpPr>
          <p:cNvPr id="3" name="內容版面配置區 2"/>
          <p:cNvSpPr>
            <a:spLocks noGrp="1"/>
          </p:cNvSpPr>
          <p:nvPr>
            <p:ph idx="1"/>
          </p:nvPr>
        </p:nvSpPr>
        <p:spPr/>
        <p:txBody>
          <a:bodyPr/>
          <a:lstStyle/>
          <a:p>
            <a:pPr>
              <a:buFont typeface="Arial" panose="020B0604020202020204" pitchFamily="34" charset="0"/>
              <a:buChar char="•"/>
            </a:pPr>
            <a:r>
              <a:rPr lang="zh-TW" altLang="en-US" dirty="0"/>
              <a:t>網路環境正日益惡化，而且</a:t>
            </a:r>
            <a:r>
              <a:rPr lang="zh-TW" altLang="en-US" b="1" dirty="0">
                <a:solidFill>
                  <a:schemeClr val="accent6"/>
                </a:solidFill>
              </a:rPr>
              <a:t>攻擊不再只是單一事件</a:t>
            </a:r>
            <a:r>
              <a:rPr lang="zh-TW" altLang="en-US" dirty="0"/>
              <a:t>。企業必須調整自己的資安事件</a:t>
            </a:r>
            <a:r>
              <a:rPr lang="zh-TW" altLang="en-US" b="1" dirty="0">
                <a:solidFill>
                  <a:schemeClr val="accent6"/>
                </a:solidFill>
              </a:rPr>
              <a:t>應變計畫來應付第二階段的攻擊</a:t>
            </a:r>
            <a:r>
              <a:rPr lang="zh-TW" altLang="en-US" dirty="0"/>
              <a:t>，包括二次感染或利用偷來的資訊進行恐嚇勒索。</a:t>
            </a:r>
            <a:endParaRPr lang="en-US" altLang="zh-TW" dirty="0"/>
          </a:p>
          <a:p>
            <a:pPr>
              <a:buFont typeface="Arial" panose="020B0604020202020204" pitchFamily="34" charset="0"/>
              <a:buChar char="•"/>
            </a:pPr>
            <a:r>
              <a:rPr lang="zh-TW" altLang="en-US" dirty="0"/>
              <a:t>抑制駭客的入侵行動將成為事件應變的目標，必須盡可能</a:t>
            </a:r>
            <a:r>
              <a:rPr lang="zh-TW" altLang="en-US" b="1" dirty="0">
                <a:solidFill>
                  <a:schemeClr val="accent6"/>
                </a:solidFill>
              </a:rPr>
              <a:t>降低駭客潛伏的時間</a:t>
            </a:r>
            <a:r>
              <a:rPr lang="zh-TW" altLang="en-US" dirty="0"/>
              <a:t>，必須</a:t>
            </a:r>
            <a:r>
              <a:rPr lang="zh-TW" altLang="en-US" b="1" dirty="0">
                <a:solidFill>
                  <a:schemeClr val="accent6"/>
                </a:solidFill>
              </a:rPr>
              <a:t>破壞駭客在主機上建立據點</a:t>
            </a:r>
            <a:r>
              <a:rPr lang="zh-TW" altLang="en-US" dirty="0"/>
              <a:t>的能力，進而防止駭客發動二次感染。</a:t>
            </a:r>
            <a:endParaRPr lang="en-US" altLang="zh-TW" dirty="0"/>
          </a:p>
          <a:p>
            <a:pPr>
              <a:buFont typeface="Wingdings" panose="05000000000000000000" pitchFamily="2" charset="2"/>
              <a:buChar char="Ø"/>
            </a:pPr>
            <a:r>
              <a:rPr lang="zh-TW" altLang="en-US" dirty="0"/>
              <a:t>透過</a:t>
            </a:r>
            <a:r>
              <a:rPr lang="zh-TW" altLang="en-US" b="1" dirty="0">
                <a:solidFill>
                  <a:srgbClr val="00B050"/>
                </a:solidFill>
              </a:rPr>
              <a:t>虛擬修補</a:t>
            </a:r>
            <a:r>
              <a:rPr lang="zh-TW" altLang="en-US" dirty="0"/>
              <a:t>，再加上</a:t>
            </a:r>
            <a:r>
              <a:rPr lang="zh-TW" altLang="en-US" b="1" dirty="0">
                <a:solidFill>
                  <a:srgbClr val="00B050"/>
                </a:solidFill>
              </a:rPr>
              <a:t>入侵偵測</a:t>
            </a:r>
            <a:r>
              <a:rPr lang="zh-TW" altLang="en-US" dirty="0"/>
              <a:t>與</a:t>
            </a:r>
            <a:r>
              <a:rPr lang="zh-TW" altLang="en-US" b="1" dirty="0">
                <a:solidFill>
                  <a:srgbClr val="00B050"/>
                </a:solidFill>
              </a:rPr>
              <a:t>安全資訊與事件管理</a:t>
            </a:r>
            <a:r>
              <a:rPr lang="en-US" altLang="zh-TW" dirty="0"/>
              <a:t>(SIEM)</a:t>
            </a:r>
            <a:r>
              <a:rPr lang="zh-TW" altLang="en-US" dirty="0"/>
              <a:t>及</a:t>
            </a:r>
            <a:r>
              <a:rPr lang="zh-TW" altLang="en-US" b="1" dirty="0">
                <a:solidFill>
                  <a:srgbClr val="00B050"/>
                </a:solidFill>
              </a:rPr>
              <a:t>檔案一致性監控</a:t>
            </a:r>
            <a:r>
              <a:rPr lang="zh-TW" altLang="en-US" dirty="0"/>
              <a:t>系統的整合，將是遏止嚴重攻擊的關鍵。</a:t>
            </a:r>
          </a:p>
          <a:p>
            <a:pPr marL="0" indent="0">
              <a:buNone/>
            </a:pP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13</a:t>
            </a:fld>
            <a:endParaRPr lang="en-US" altLang="zh-TW"/>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348" y="3872924"/>
            <a:ext cx="4019550" cy="2675514"/>
          </a:xfrm>
          <a:prstGeom prst="rect">
            <a:avLst/>
          </a:prstGeom>
          <a:effectLst>
            <a:softEdge rad="635000"/>
          </a:effectLst>
        </p:spPr>
      </p:pic>
    </p:spTree>
    <p:extLst>
      <p:ext uri="{BB962C8B-B14F-4D97-AF65-F5344CB8AC3E}">
        <p14:creationId xmlns:p14="http://schemas.microsoft.com/office/powerpoint/2010/main" val="3207236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14</a:t>
            </a:fld>
            <a:endParaRPr lang="en-US" altLang="zh-TW"/>
          </a:p>
        </p:txBody>
      </p:sp>
    </p:spTree>
    <p:extLst>
      <p:ext uri="{BB962C8B-B14F-4D97-AF65-F5344CB8AC3E}">
        <p14:creationId xmlns:p14="http://schemas.microsoft.com/office/powerpoint/2010/main" val="13760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857250"/>
            <a:ext cx="9143999" cy="5143500"/>
          </a:xfrm>
          <a:prstGeom prst="rect">
            <a:avLst/>
          </a:prstGeom>
        </p:spPr>
      </p:pic>
      <p:sp>
        <p:nvSpPr>
          <p:cNvPr id="25" name="Rectangle 24"/>
          <p:cNvSpPr/>
          <p:nvPr/>
        </p:nvSpPr>
        <p:spPr>
          <a:xfrm>
            <a:off x="1143003" y="4362429"/>
            <a:ext cx="2082800" cy="1134533"/>
          </a:xfrm>
          <a:prstGeom prst="rect">
            <a:avLst/>
          </a:prstGeom>
          <a:gradFill flip="none" rotWithShape="1">
            <a:gsLst>
              <a:gs pos="0">
                <a:schemeClr val="accent1">
                  <a:tint val="100000"/>
                  <a:shade val="100000"/>
                  <a:satMod val="130000"/>
                </a:schemeClr>
              </a:gs>
              <a:gs pos="100000">
                <a:schemeClr val="bg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203597" indent="-203597" defTabSz="342900">
              <a:buClr>
                <a:srgbClr val="FF0000"/>
              </a:buClr>
              <a:buFont typeface="Wingdings" charset="2"/>
              <a:buChar char="§"/>
            </a:pPr>
            <a:r>
              <a:rPr lang="en-US" sz="2100" dirty="0">
                <a:solidFill>
                  <a:srgbClr val="004E78"/>
                </a:solidFill>
                <a:cs typeface="Calibri"/>
              </a:rPr>
              <a:t>Data breach of </a:t>
            </a:r>
            <a:r>
              <a:rPr lang="en-US" sz="2700" dirty="0">
                <a:solidFill>
                  <a:srgbClr val="FF0000"/>
                </a:solidFill>
                <a:cs typeface="Calibri"/>
              </a:rPr>
              <a:t>110M</a:t>
            </a:r>
            <a:r>
              <a:rPr lang="en-US" sz="2100" dirty="0">
                <a:solidFill>
                  <a:srgbClr val="004E78"/>
                </a:solidFill>
                <a:cs typeface="Calibri"/>
              </a:rPr>
              <a:t> records</a:t>
            </a:r>
          </a:p>
        </p:txBody>
      </p:sp>
      <p:sp>
        <p:nvSpPr>
          <p:cNvPr id="26" name="Rectangle 25"/>
          <p:cNvSpPr/>
          <p:nvPr/>
        </p:nvSpPr>
        <p:spPr>
          <a:xfrm>
            <a:off x="1714489" y="2990832"/>
            <a:ext cx="1752608" cy="1134533"/>
          </a:xfrm>
          <a:prstGeom prst="rect">
            <a:avLst/>
          </a:prstGeom>
          <a:gradFill flip="none" rotWithShape="1">
            <a:gsLst>
              <a:gs pos="0">
                <a:schemeClr val="accent1">
                  <a:tint val="100000"/>
                  <a:shade val="100000"/>
                  <a:satMod val="130000"/>
                </a:schemeClr>
              </a:gs>
              <a:gs pos="100000">
                <a:schemeClr val="bg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203597" indent="-203597" defTabSz="342900">
              <a:buClr>
                <a:srgbClr val="FF0000"/>
              </a:buClr>
              <a:buFont typeface="Wingdings" charset="2"/>
              <a:buChar char="§"/>
            </a:pPr>
            <a:r>
              <a:rPr lang="en-US" sz="2100" dirty="0">
                <a:solidFill>
                  <a:srgbClr val="004E78"/>
                </a:solidFill>
                <a:cs typeface="Calibri"/>
              </a:rPr>
              <a:t>2013 profits fell </a:t>
            </a:r>
            <a:r>
              <a:rPr lang="en-US" sz="2700" dirty="0">
                <a:solidFill>
                  <a:srgbClr val="FF0000"/>
                </a:solidFill>
                <a:cs typeface="Calibri"/>
              </a:rPr>
              <a:t>34%</a:t>
            </a:r>
            <a:endParaRPr lang="en-US" sz="1500" dirty="0">
              <a:solidFill>
                <a:srgbClr val="004E78"/>
              </a:solidFill>
              <a:cs typeface="Calibri"/>
            </a:endParaRPr>
          </a:p>
        </p:txBody>
      </p:sp>
      <p:sp>
        <p:nvSpPr>
          <p:cNvPr id="27" name="Rectangle 26"/>
          <p:cNvSpPr/>
          <p:nvPr/>
        </p:nvSpPr>
        <p:spPr>
          <a:xfrm>
            <a:off x="3873497" y="2652173"/>
            <a:ext cx="1638302" cy="1134533"/>
          </a:xfrm>
          <a:prstGeom prst="rect">
            <a:avLst/>
          </a:prstGeom>
          <a:gradFill flip="none" rotWithShape="1">
            <a:gsLst>
              <a:gs pos="0">
                <a:schemeClr val="accent1">
                  <a:tint val="100000"/>
                  <a:shade val="100000"/>
                  <a:satMod val="130000"/>
                </a:schemeClr>
              </a:gs>
              <a:gs pos="100000">
                <a:schemeClr val="bg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203597" indent="-203597" defTabSz="342900">
              <a:buClr>
                <a:srgbClr val="FF0000"/>
              </a:buClr>
              <a:buFont typeface="Wingdings" charset="2"/>
              <a:buChar char="§"/>
            </a:pPr>
            <a:r>
              <a:rPr lang="en-US" sz="2100" dirty="0">
                <a:solidFill>
                  <a:srgbClr val="004E78"/>
                </a:solidFill>
                <a:cs typeface="Calibri"/>
              </a:rPr>
              <a:t>Total cost to be </a:t>
            </a:r>
            <a:r>
              <a:rPr lang="en-US" sz="2700" dirty="0">
                <a:solidFill>
                  <a:srgbClr val="FF0000"/>
                </a:solidFill>
                <a:cs typeface="Calibri"/>
              </a:rPr>
              <a:t>$1B</a:t>
            </a:r>
            <a:endParaRPr lang="en-US" sz="2100" dirty="0">
              <a:solidFill>
                <a:srgbClr val="FF0000"/>
              </a:solidFill>
              <a:cs typeface="Calibri"/>
            </a:endParaRPr>
          </a:p>
        </p:txBody>
      </p:sp>
      <p:sp>
        <p:nvSpPr>
          <p:cNvPr id="28" name="Rectangle 27"/>
          <p:cNvSpPr/>
          <p:nvPr/>
        </p:nvSpPr>
        <p:spPr>
          <a:xfrm>
            <a:off x="3638547" y="3972986"/>
            <a:ext cx="1517654" cy="1134533"/>
          </a:xfrm>
          <a:prstGeom prst="rect">
            <a:avLst/>
          </a:prstGeom>
          <a:gradFill flip="none" rotWithShape="1">
            <a:gsLst>
              <a:gs pos="0">
                <a:schemeClr val="accent1">
                  <a:tint val="100000"/>
                  <a:shade val="100000"/>
                  <a:satMod val="130000"/>
                </a:schemeClr>
              </a:gs>
              <a:gs pos="100000">
                <a:schemeClr val="bg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203597" indent="-203597" defTabSz="342900">
              <a:buClr>
                <a:srgbClr val="FF0000"/>
              </a:buClr>
              <a:buSzPct val="80000"/>
              <a:buFont typeface="Wingdings" charset="2"/>
              <a:buChar char="§"/>
            </a:pPr>
            <a:r>
              <a:rPr lang="en-US" sz="2700" dirty="0">
                <a:solidFill>
                  <a:srgbClr val="FF0000"/>
                </a:solidFill>
                <a:cs typeface="Calibri"/>
              </a:rPr>
              <a:t>80</a:t>
            </a:r>
            <a:r>
              <a:rPr lang="en-US" sz="2100" dirty="0">
                <a:solidFill>
                  <a:srgbClr val="004E78"/>
                </a:solidFill>
                <a:cs typeface="Calibri"/>
              </a:rPr>
              <a:t> civil lawsuits</a:t>
            </a:r>
            <a:endParaRPr lang="en-US" sz="1500" dirty="0">
              <a:solidFill>
                <a:srgbClr val="004E78"/>
              </a:solidFill>
              <a:cs typeface="Calibri"/>
            </a:endParaRPr>
          </a:p>
        </p:txBody>
      </p:sp>
      <p:sp>
        <p:nvSpPr>
          <p:cNvPr id="29" name="Rectangle 28"/>
          <p:cNvSpPr/>
          <p:nvPr/>
        </p:nvSpPr>
        <p:spPr>
          <a:xfrm>
            <a:off x="5842000" y="2313513"/>
            <a:ext cx="2159001" cy="1134533"/>
          </a:xfrm>
          <a:prstGeom prst="rect">
            <a:avLst/>
          </a:prstGeom>
          <a:gradFill flip="none" rotWithShape="1">
            <a:gsLst>
              <a:gs pos="0">
                <a:schemeClr val="accent1">
                  <a:tint val="100000"/>
                  <a:shade val="100000"/>
                  <a:satMod val="130000"/>
                </a:schemeClr>
              </a:gs>
              <a:gs pos="100000">
                <a:schemeClr val="bg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203597" indent="-203597" defTabSz="342900">
              <a:buClr>
                <a:srgbClr val="FF0000"/>
              </a:buClr>
              <a:buFont typeface="Wingdings" charset="2"/>
              <a:buChar char="§"/>
            </a:pPr>
            <a:r>
              <a:rPr lang="en-US" sz="2100" dirty="0">
                <a:solidFill>
                  <a:srgbClr val="004E78"/>
                </a:solidFill>
                <a:cs typeface="Calibri"/>
              </a:rPr>
              <a:t>In May, veteran </a:t>
            </a:r>
            <a:r>
              <a:rPr lang="en-US" sz="2700" dirty="0">
                <a:solidFill>
                  <a:srgbClr val="FF0000"/>
                </a:solidFill>
                <a:cs typeface="Calibri"/>
              </a:rPr>
              <a:t>CEO resigns</a:t>
            </a:r>
            <a:endParaRPr lang="en-US" sz="1500" dirty="0">
              <a:solidFill>
                <a:srgbClr val="254771"/>
              </a:solidFill>
              <a:cs typeface="Calibri"/>
            </a:endParaRPr>
          </a:p>
        </p:txBody>
      </p:sp>
      <p:sp>
        <p:nvSpPr>
          <p:cNvPr id="31" name="Rectangle 30"/>
          <p:cNvSpPr/>
          <p:nvPr/>
        </p:nvSpPr>
        <p:spPr>
          <a:xfrm>
            <a:off x="5651497" y="3735924"/>
            <a:ext cx="1943101" cy="1134533"/>
          </a:xfrm>
          <a:prstGeom prst="rect">
            <a:avLst/>
          </a:prstGeom>
          <a:gradFill flip="none" rotWithShape="1">
            <a:gsLst>
              <a:gs pos="0">
                <a:schemeClr val="accent1">
                  <a:tint val="100000"/>
                  <a:shade val="100000"/>
                  <a:satMod val="130000"/>
                </a:schemeClr>
              </a:gs>
              <a:gs pos="100000">
                <a:schemeClr val="bg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203597" indent="-203597" defTabSz="342900">
              <a:buClr>
                <a:srgbClr val="FF0000"/>
              </a:buClr>
              <a:buFont typeface="Wingdings" charset="2"/>
              <a:buChar char="§"/>
            </a:pPr>
            <a:r>
              <a:rPr lang="en-US" sz="2100" dirty="0">
                <a:solidFill>
                  <a:srgbClr val="004E78"/>
                </a:solidFill>
                <a:cs typeface="Calibri"/>
              </a:rPr>
              <a:t>In March, </a:t>
            </a:r>
            <a:br>
              <a:rPr lang="en-US" sz="2100" dirty="0">
                <a:solidFill>
                  <a:srgbClr val="004E78"/>
                </a:solidFill>
                <a:cs typeface="Calibri"/>
              </a:rPr>
            </a:br>
            <a:r>
              <a:rPr lang="en-US" sz="2700" dirty="0">
                <a:solidFill>
                  <a:srgbClr val="FF0000"/>
                </a:solidFill>
                <a:cs typeface="Calibri"/>
              </a:rPr>
              <a:t>CIO resigns</a:t>
            </a:r>
            <a:endParaRPr lang="en-US" sz="1500" dirty="0">
              <a:solidFill>
                <a:srgbClr val="254771"/>
              </a:solidFill>
              <a:cs typeface="Calibri"/>
            </a:endParaRPr>
          </a:p>
        </p:txBody>
      </p:sp>
    </p:spTree>
    <p:extLst>
      <p:ext uri="{BB962C8B-B14F-4D97-AF65-F5344CB8AC3E}">
        <p14:creationId xmlns:p14="http://schemas.microsoft.com/office/powerpoint/2010/main" val="30437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anim calcmode="lin" valueType="num">
                                      <p:cBhvr>
                                        <p:cTn id="8" dur="700" fill="hold"/>
                                        <p:tgtEl>
                                          <p:spTgt spid="25"/>
                                        </p:tgtEl>
                                        <p:attrNameLst>
                                          <p:attrName>ppt_x</p:attrName>
                                        </p:attrNameLst>
                                      </p:cBhvr>
                                      <p:tavLst>
                                        <p:tav tm="0">
                                          <p:val>
                                            <p:strVal val="#ppt_x"/>
                                          </p:val>
                                        </p:tav>
                                        <p:tav tm="100000">
                                          <p:val>
                                            <p:strVal val="#ppt_x"/>
                                          </p:val>
                                        </p:tav>
                                      </p:tavLst>
                                    </p:anim>
                                    <p:anim calcmode="lin" valueType="num">
                                      <p:cBhvr>
                                        <p:cTn id="9" dur="7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anim calcmode="lin" valueType="num">
                                      <p:cBhvr>
                                        <p:cTn id="15" dur="700" fill="hold"/>
                                        <p:tgtEl>
                                          <p:spTgt spid="26"/>
                                        </p:tgtEl>
                                        <p:attrNameLst>
                                          <p:attrName>ppt_x</p:attrName>
                                        </p:attrNameLst>
                                      </p:cBhvr>
                                      <p:tavLst>
                                        <p:tav tm="0">
                                          <p:val>
                                            <p:strVal val="#ppt_x"/>
                                          </p:val>
                                        </p:tav>
                                        <p:tav tm="100000">
                                          <p:val>
                                            <p:strVal val="#ppt_x"/>
                                          </p:val>
                                        </p:tav>
                                      </p:tavLst>
                                    </p:anim>
                                    <p:anim calcmode="lin" valueType="num">
                                      <p:cBhvr>
                                        <p:cTn id="16" dur="7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700"/>
                                        <p:tgtEl>
                                          <p:spTgt spid="28"/>
                                        </p:tgtEl>
                                      </p:cBhvr>
                                    </p:animEffect>
                                    <p:anim calcmode="lin" valueType="num">
                                      <p:cBhvr>
                                        <p:cTn id="22" dur="700" fill="hold"/>
                                        <p:tgtEl>
                                          <p:spTgt spid="28"/>
                                        </p:tgtEl>
                                        <p:attrNameLst>
                                          <p:attrName>ppt_x</p:attrName>
                                        </p:attrNameLst>
                                      </p:cBhvr>
                                      <p:tavLst>
                                        <p:tav tm="0">
                                          <p:val>
                                            <p:strVal val="#ppt_x"/>
                                          </p:val>
                                        </p:tav>
                                        <p:tav tm="100000">
                                          <p:val>
                                            <p:strVal val="#ppt_x"/>
                                          </p:val>
                                        </p:tav>
                                      </p:tavLst>
                                    </p:anim>
                                    <p:anim calcmode="lin" valueType="num">
                                      <p:cBhvr>
                                        <p:cTn id="23" dur="7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700"/>
                                        <p:tgtEl>
                                          <p:spTgt spid="27"/>
                                        </p:tgtEl>
                                      </p:cBhvr>
                                    </p:animEffect>
                                    <p:anim calcmode="lin" valueType="num">
                                      <p:cBhvr>
                                        <p:cTn id="29" dur="700" fill="hold"/>
                                        <p:tgtEl>
                                          <p:spTgt spid="27"/>
                                        </p:tgtEl>
                                        <p:attrNameLst>
                                          <p:attrName>ppt_x</p:attrName>
                                        </p:attrNameLst>
                                      </p:cBhvr>
                                      <p:tavLst>
                                        <p:tav tm="0">
                                          <p:val>
                                            <p:strVal val="#ppt_x"/>
                                          </p:val>
                                        </p:tav>
                                        <p:tav tm="100000">
                                          <p:val>
                                            <p:strVal val="#ppt_x"/>
                                          </p:val>
                                        </p:tav>
                                      </p:tavLst>
                                    </p:anim>
                                    <p:anim calcmode="lin" valueType="num">
                                      <p:cBhvr>
                                        <p:cTn id="30" dur="7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700"/>
                                        <p:tgtEl>
                                          <p:spTgt spid="31"/>
                                        </p:tgtEl>
                                      </p:cBhvr>
                                    </p:animEffect>
                                    <p:anim calcmode="lin" valueType="num">
                                      <p:cBhvr>
                                        <p:cTn id="36" dur="700" fill="hold"/>
                                        <p:tgtEl>
                                          <p:spTgt spid="31"/>
                                        </p:tgtEl>
                                        <p:attrNameLst>
                                          <p:attrName>ppt_x</p:attrName>
                                        </p:attrNameLst>
                                      </p:cBhvr>
                                      <p:tavLst>
                                        <p:tav tm="0">
                                          <p:val>
                                            <p:strVal val="#ppt_x"/>
                                          </p:val>
                                        </p:tav>
                                        <p:tav tm="100000">
                                          <p:val>
                                            <p:strVal val="#ppt_x"/>
                                          </p:val>
                                        </p:tav>
                                      </p:tavLst>
                                    </p:anim>
                                    <p:anim calcmode="lin" valueType="num">
                                      <p:cBhvr>
                                        <p:cTn id="37" dur="7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700"/>
                                        <p:tgtEl>
                                          <p:spTgt spid="29"/>
                                        </p:tgtEl>
                                      </p:cBhvr>
                                    </p:animEffect>
                                    <p:anim calcmode="lin" valueType="num">
                                      <p:cBhvr>
                                        <p:cTn id="43" dur="700" fill="hold"/>
                                        <p:tgtEl>
                                          <p:spTgt spid="29"/>
                                        </p:tgtEl>
                                        <p:attrNameLst>
                                          <p:attrName>ppt_x</p:attrName>
                                        </p:attrNameLst>
                                      </p:cBhvr>
                                      <p:tavLst>
                                        <p:tav tm="0">
                                          <p:val>
                                            <p:strVal val="#ppt_x"/>
                                          </p:val>
                                        </p:tav>
                                        <p:tav tm="100000">
                                          <p:val>
                                            <p:strVal val="#ppt_x"/>
                                          </p:val>
                                        </p:tav>
                                      </p:tavLst>
                                    </p:anim>
                                    <p:anim calcmode="lin" valueType="num">
                                      <p:cBhvr>
                                        <p:cTn id="44" dur="7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p:txBody>
          <a:bodyPr/>
          <a:lstStyle/>
          <a:p>
            <a:fld id="{1E6B01BB-509F-ED41-827A-0A250126612E}" type="slidenum">
              <a:rPr lang="en-US" smtClean="0">
                <a:solidFill>
                  <a:prstClr val="white">
                    <a:lumMod val="50000"/>
                  </a:prstClr>
                </a:solidFill>
              </a:rPr>
              <a:pPr/>
              <a:t>16</a:t>
            </a:fld>
            <a:endParaRPr lang="en-US">
              <a:solidFill>
                <a:prstClr val="white">
                  <a:lumMod val="50000"/>
                </a:prstClr>
              </a:solidFill>
            </a:endParaRPr>
          </a:p>
        </p:txBody>
      </p:sp>
      <p:pic>
        <p:nvPicPr>
          <p:cNvPr id="5" name="圖片 4"/>
          <p:cNvPicPr>
            <a:picLocks noChangeAspect="1"/>
          </p:cNvPicPr>
          <p:nvPr/>
        </p:nvPicPr>
        <p:blipFill>
          <a:blip r:embed="rId2"/>
          <a:stretch>
            <a:fillRect/>
          </a:stretch>
        </p:blipFill>
        <p:spPr>
          <a:xfrm>
            <a:off x="110259" y="958851"/>
            <a:ext cx="4068055" cy="3113087"/>
          </a:xfrm>
          <a:prstGeom prst="rect">
            <a:avLst/>
          </a:prstGeom>
        </p:spPr>
      </p:pic>
      <p:pic>
        <p:nvPicPr>
          <p:cNvPr id="6" name="圖片 5"/>
          <p:cNvPicPr>
            <a:picLocks noChangeAspect="1"/>
          </p:cNvPicPr>
          <p:nvPr/>
        </p:nvPicPr>
        <p:blipFill>
          <a:blip r:embed="rId3"/>
          <a:stretch>
            <a:fillRect/>
          </a:stretch>
        </p:blipFill>
        <p:spPr>
          <a:xfrm>
            <a:off x="4031941" y="2693690"/>
            <a:ext cx="4695332" cy="3198812"/>
          </a:xfrm>
          <a:prstGeom prst="rect">
            <a:avLst/>
          </a:prstGeom>
        </p:spPr>
      </p:pic>
      <p:sp>
        <p:nvSpPr>
          <p:cNvPr id="7" name="文字方塊 6"/>
          <p:cNvSpPr txBox="1"/>
          <p:nvPr/>
        </p:nvSpPr>
        <p:spPr>
          <a:xfrm>
            <a:off x="4668330" y="1281809"/>
            <a:ext cx="3561270" cy="523220"/>
          </a:xfrm>
          <a:prstGeom prst="rect">
            <a:avLst/>
          </a:prstGeom>
          <a:noFill/>
        </p:spPr>
        <p:txBody>
          <a:bodyPr wrap="square" rtlCol="0">
            <a:spAutoFit/>
          </a:bodyPr>
          <a:lstStyle/>
          <a:p>
            <a:pPr defTabSz="685800" fontAlgn="auto">
              <a:spcBef>
                <a:spcPts val="0"/>
              </a:spcBef>
              <a:spcAft>
                <a:spcPts val="0"/>
              </a:spcAft>
            </a:pPr>
            <a:r>
              <a:rPr lang="zh-TW" altLang="en-US" sz="2800" b="1" dirty="0">
                <a:solidFill>
                  <a:srgbClr val="FF0000"/>
                </a:solidFill>
                <a:latin typeface="微軟正黑體" panose="020B0604030504040204" pitchFamily="34" charset="-120"/>
                <a:ea typeface="微軟正黑體" panose="020B0604030504040204" pitchFamily="34" charset="-120"/>
                <a:cs typeface="Calibri"/>
              </a:rPr>
              <a:t>金融事件，層出不窮</a:t>
            </a:r>
            <a:r>
              <a:rPr lang="en-US" altLang="zh-TW" sz="2800" b="1" dirty="0">
                <a:solidFill>
                  <a:srgbClr val="FF0000"/>
                </a:solidFill>
                <a:latin typeface="微軟正黑體" panose="020B0604030504040204" pitchFamily="34" charset="-120"/>
                <a:ea typeface="微軟正黑體" panose="020B0604030504040204" pitchFamily="34" charset="-120"/>
                <a:cs typeface="Calibri"/>
              </a:rPr>
              <a:t>!!</a:t>
            </a:r>
            <a:endParaRPr lang="zh-TW" altLang="en-US" sz="2800" b="1" dirty="0">
              <a:solidFill>
                <a:srgbClr val="FF0000"/>
              </a:solidFill>
              <a:latin typeface="微軟正黑體" panose="020B0604030504040204" pitchFamily="34" charset="-120"/>
              <a:ea typeface="微軟正黑體" panose="020B0604030504040204" pitchFamily="34" charset="-120"/>
              <a:cs typeface="Calibri"/>
            </a:endParaRPr>
          </a:p>
        </p:txBody>
      </p:sp>
      <p:grpSp>
        <p:nvGrpSpPr>
          <p:cNvPr id="8" name="群組 7"/>
          <p:cNvGrpSpPr/>
          <p:nvPr/>
        </p:nvGrpSpPr>
        <p:grpSpPr>
          <a:xfrm>
            <a:off x="54330" y="3969060"/>
            <a:ext cx="3839513" cy="1507443"/>
            <a:chOff x="72438" y="4149080"/>
            <a:chExt cx="5119350" cy="2009924"/>
          </a:xfrm>
        </p:grpSpPr>
        <p:sp>
          <p:nvSpPr>
            <p:cNvPr id="2" name="文字方塊 1"/>
            <p:cNvSpPr txBox="1"/>
            <p:nvPr/>
          </p:nvSpPr>
          <p:spPr>
            <a:xfrm>
              <a:off x="72438" y="4650899"/>
              <a:ext cx="5119350" cy="15081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800" fontAlgn="auto">
                <a:spcBef>
                  <a:spcPts val="0"/>
                </a:spcBef>
                <a:spcAft>
                  <a:spcPts val="0"/>
                </a:spcAft>
              </a:pPr>
              <a:r>
                <a:rPr lang="zh-TW" altLang="en-US" sz="1350" dirty="0">
                  <a:solidFill>
                    <a:prstClr val="white"/>
                  </a:solidFill>
                </a:rPr>
                <a:t>原本看似天衣無縫的作案手法卻因駭客</a:t>
              </a:r>
              <a:endParaRPr lang="en-US" altLang="zh-TW" sz="1350" dirty="0">
                <a:solidFill>
                  <a:prstClr val="white"/>
                </a:solidFill>
              </a:endParaRPr>
            </a:p>
            <a:p>
              <a:pPr defTabSz="685800" fontAlgn="auto">
                <a:spcBef>
                  <a:spcPts val="0"/>
                </a:spcBef>
                <a:spcAft>
                  <a:spcPts val="0"/>
                </a:spcAft>
              </a:pPr>
              <a:r>
                <a:rPr lang="zh-TW" altLang="en-US" sz="1350" dirty="0">
                  <a:solidFill>
                    <a:prstClr val="white"/>
                  </a:solidFill>
                </a:rPr>
                <a:t>拼錯字而露出馬腳</a:t>
              </a:r>
              <a:r>
                <a:rPr lang="en-US" altLang="zh-TW" sz="1350" dirty="0">
                  <a:solidFill>
                    <a:prstClr val="white"/>
                  </a:solidFill>
                </a:rPr>
                <a:t>,</a:t>
              </a:r>
              <a:r>
                <a:rPr lang="zh-TW" altLang="en-US" sz="1350" dirty="0">
                  <a:solidFill>
                    <a:prstClr val="white"/>
                  </a:solidFill>
                </a:rPr>
                <a:t>只因轉帳時將「</a:t>
              </a:r>
              <a:r>
                <a:rPr lang="en-US" altLang="zh-TW" sz="1350" dirty="0">
                  <a:solidFill>
                    <a:prstClr val="white"/>
                  </a:solidFill>
                </a:rPr>
                <a:t>foundation</a:t>
              </a:r>
              <a:r>
                <a:rPr lang="zh-TW" altLang="en-US" sz="1350" dirty="0">
                  <a:solidFill>
                    <a:prstClr val="white"/>
                  </a:solidFill>
                </a:rPr>
                <a:t>」</a:t>
              </a:r>
              <a:endParaRPr lang="en-US" altLang="zh-TW" sz="1350" dirty="0">
                <a:solidFill>
                  <a:prstClr val="white"/>
                </a:solidFill>
              </a:endParaRPr>
            </a:p>
            <a:p>
              <a:pPr defTabSz="685800" fontAlgn="auto">
                <a:spcBef>
                  <a:spcPts val="0"/>
                </a:spcBef>
                <a:spcAft>
                  <a:spcPts val="0"/>
                </a:spcAft>
              </a:pPr>
              <a:r>
                <a:rPr lang="zh-TW" altLang="en-US" sz="1350" dirty="0">
                  <a:solidFill>
                    <a:prstClr val="white"/>
                  </a:solidFill>
                </a:rPr>
                <a:t>（基金會）誤拼成「</a:t>
              </a:r>
              <a:r>
                <a:rPr lang="en-US" altLang="zh-TW" sz="1350" dirty="0" err="1">
                  <a:solidFill>
                    <a:prstClr val="white"/>
                  </a:solidFill>
                </a:rPr>
                <a:t>fandation</a:t>
              </a:r>
              <a:r>
                <a:rPr lang="zh-TW" altLang="en-US" sz="1350" dirty="0">
                  <a:solidFill>
                    <a:prstClr val="white"/>
                  </a:solidFill>
                </a:rPr>
                <a:t>」，促使通匯銀行</a:t>
              </a:r>
              <a:endParaRPr lang="en-US" altLang="zh-TW" sz="1350" dirty="0">
                <a:solidFill>
                  <a:prstClr val="white"/>
                </a:solidFill>
              </a:endParaRPr>
            </a:p>
            <a:p>
              <a:pPr defTabSz="685800" fontAlgn="auto">
                <a:spcBef>
                  <a:spcPts val="0"/>
                </a:spcBef>
                <a:spcAft>
                  <a:spcPts val="0"/>
                </a:spcAft>
              </a:pPr>
              <a:r>
                <a:rPr lang="zh-TW" altLang="en-US" sz="1350" dirty="0">
                  <a:solidFill>
                    <a:prstClr val="white"/>
                  </a:solidFill>
                </a:rPr>
                <a:t>德意志銀行（</a:t>
              </a:r>
              <a:r>
                <a:rPr lang="en-US" altLang="zh-TW" sz="1350" dirty="0">
                  <a:solidFill>
                    <a:prstClr val="white"/>
                  </a:solidFill>
                </a:rPr>
                <a:t>Deutsche Bank</a:t>
              </a:r>
              <a:r>
                <a:rPr lang="zh-TW" altLang="en-US" sz="1350" dirty="0">
                  <a:solidFill>
                    <a:prstClr val="white"/>
                  </a:solidFill>
                </a:rPr>
                <a:t>）向孟加拉央行</a:t>
              </a:r>
              <a:endParaRPr lang="en-US" altLang="zh-TW" sz="1350" dirty="0">
                <a:solidFill>
                  <a:prstClr val="white"/>
                </a:solidFill>
              </a:endParaRPr>
            </a:p>
            <a:p>
              <a:pPr defTabSz="685800" fontAlgn="auto">
                <a:spcBef>
                  <a:spcPts val="0"/>
                </a:spcBef>
                <a:spcAft>
                  <a:spcPts val="0"/>
                </a:spcAft>
              </a:pPr>
              <a:r>
                <a:rPr lang="zh-TW" altLang="en-US" sz="1350" dirty="0">
                  <a:solidFill>
                    <a:prstClr val="white"/>
                  </a:solidFill>
                </a:rPr>
                <a:t>要求驗證，進而阻止這筆交易。</a:t>
              </a:r>
            </a:p>
          </p:txBody>
        </p:sp>
        <p:sp>
          <p:nvSpPr>
            <p:cNvPr id="3" name="向下箭號 2"/>
            <p:cNvSpPr/>
            <p:nvPr/>
          </p:nvSpPr>
          <p:spPr bwMode="auto">
            <a:xfrm rot="10800000">
              <a:off x="2567608" y="4149080"/>
              <a:ext cx="291438" cy="432048"/>
            </a:xfrm>
            <a:prstGeom prst="downArrow">
              <a:avLst/>
            </a:prstGeom>
            <a:solidFill>
              <a:srgbClr val="FF0000"/>
            </a:solidFill>
            <a:ln w="50800" algn="ctr">
              <a:solidFill>
                <a:srgbClr val="FF0000"/>
              </a:solidFill>
              <a:round/>
              <a:headEnd/>
              <a:tailEnd/>
            </a:ln>
            <a:extLst/>
          </p:spPr>
          <p:txBody>
            <a:bodyPr rtlCol="0" anchor="ctr"/>
            <a:lstStyle/>
            <a:p>
              <a:pPr defTabSz="685800" fontAlgn="auto">
                <a:spcBef>
                  <a:spcPts val="0"/>
                </a:spcBef>
                <a:spcAft>
                  <a:spcPts val="0"/>
                </a:spcAft>
              </a:pPr>
              <a:endParaRPr lang="zh-TW" altLang="en-US" sz="1350" b="1">
                <a:ln w="22225">
                  <a:solidFill>
                    <a:srgbClr val="C0504D"/>
                  </a:solidFill>
                  <a:prstDash val="solid"/>
                </a:ln>
                <a:solidFill>
                  <a:srgbClr val="C0504D">
                    <a:lumMod val="40000"/>
                    <a:lumOff val="60000"/>
                  </a:srgbClr>
                </a:solidFill>
                <a:latin typeface="Arial"/>
                <a:ea typeface="新細明體" pitchFamily="18" charset="-120"/>
              </a:endParaRPr>
            </a:p>
          </p:txBody>
        </p:sp>
      </p:grpSp>
    </p:spTree>
    <p:extLst>
      <p:ext uri="{BB962C8B-B14F-4D97-AF65-F5344CB8AC3E}">
        <p14:creationId xmlns:p14="http://schemas.microsoft.com/office/powerpoint/2010/main" val="17537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sz="2800" dirty="0">
                <a:solidFill>
                  <a:schemeClr val="tx1"/>
                </a:solidFill>
                <a:effectLst/>
                <a:latin typeface="+mn-ea"/>
                <a:ea typeface="+mn-ea"/>
              </a:rPr>
              <a:t>台灣各產業面臨嚴峻的駭客入侵資安威脅</a:t>
            </a:r>
          </a:p>
        </p:txBody>
      </p:sp>
      <p:sp>
        <p:nvSpPr>
          <p:cNvPr id="4" name="日期版面配置區 3"/>
          <p:cNvSpPr>
            <a:spLocks noGrp="1"/>
          </p:cNvSpPr>
          <p:nvPr>
            <p:ph type="dt" sz="half" idx="2"/>
          </p:nvPr>
        </p:nvSpPr>
        <p:spPr/>
        <p:txBody>
          <a:bodyPr/>
          <a:lstStyle/>
          <a:p>
            <a:endParaRPr lang="en-US" dirty="0">
              <a:solidFill>
                <a:prstClr val="white">
                  <a:lumMod val="50000"/>
                </a:prstClr>
              </a:solidFill>
            </a:endParaRPr>
          </a:p>
        </p:txBody>
      </p:sp>
      <p:sp>
        <p:nvSpPr>
          <p:cNvPr id="5" name="投影片編號版面配置區 4"/>
          <p:cNvSpPr>
            <a:spLocks noGrp="1"/>
          </p:cNvSpPr>
          <p:nvPr>
            <p:ph type="sldNum" sz="quarter" idx="4"/>
          </p:nvPr>
        </p:nvSpPr>
        <p:spPr/>
        <p:txBody>
          <a:bodyPr/>
          <a:lstStyle/>
          <a:p>
            <a:fld id="{2C518CF9-F01B-4438-A7D4-0DE57AD11A10}" type="slidenum">
              <a:rPr lang="en-US" smtClean="0">
                <a:solidFill>
                  <a:prstClr val="white">
                    <a:lumMod val="50000"/>
                  </a:prstClr>
                </a:solidFill>
              </a:rPr>
              <a:pPr/>
              <a:t>17</a:t>
            </a:fld>
            <a:endParaRPr lang="en-US" dirty="0">
              <a:solidFill>
                <a:prstClr val="white">
                  <a:lumMod val="50000"/>
                </a:prstClr>
              </a:solidFill>
            </a:endParaRPr>
          </a:p>
        </p:txBody>
      </p:sp>
      <p:sp>
        <p:nvSpPr>
          <p:cNvPr id="6" name="內容版面配置區 2"/>
          <p:cNvSpPr>
            <a:spLocks noGrp="1"/>
          </p:cNvSpPr>
          <p:nvPr>
            <p:ph idx="1"/>
          </p:nvPr>
        </p:nvSpPr>
        <p:spPr/>
        <p:txBody>
          <a:bodyPr/>
          <a:lstStyle/>
          <a:p>
            <a:r>
              <a:rPr lang="zh-TW" altLang="en-US" sz="2000" dirty="0"/>
              <a:t>趨勢科技共調查</a:t>
            </a:r>
            <a:r>
              <a:rPr lang="en-US" altLang="zh-TW" sz="2000" dirty="0"/>
              <a:t>413</a:t>
            </a:r>
            <a:r>
              <a:rPr lang="zh-TW" altLang="en-US" sz="2000" dirty="0"/>
              <a:t>個駭客入侵案件，檢查</a:t>
            </a:r>
            <a:r>
              <a:rPr lang="en-US" altLang="zh-TW" sz="2000" dirty="0"/>
              <a:t>2267</a:t>
            </a:r>
            <a:r>
              <a:rPr lang="zh-TW" altLang="en-US" sz="2000" dirty="0"/>
              <a:t>台電腦</a:t>
            </a:r>
            <a:endParaRPr lang="en-US" altLang="zh-TW" sz="2000" dirty="0"/>
          </a:p>
          <a:p>
            <a:r>
              <a:rPr lang="zh-TW" altLang="en-US" sz="2000" dirty="0"/>
              <a:t>前三名受駭嚴重產業：高科技製造業、政府機關、媒體業，其中高科技製造業可能被駭客入侵後</a:t>
            </a:r>
            <a:r>
              <a:rPr lang="en-US" altLang="zh-TW" sz="2000" dirty="0"/>
              <a:t>2500</a:t>
            </a:r>
            <a:r>
              <a:rPr lang="zh-TW" altLang="en-US" sz="2000" dirty="0"/>
              <a:t>天才發現異常狀況，進行處理</a:t>
            </a:r>
            <a:endParaRPr lang="en-US" altLang="zh-TW" sz="2000" dirty="0"/>
          </a:p>
        </p:txBody>
      </p:sp>
      <p:graphicFrame>
        <p:nvGraphicFramePr>
          <p:cNvPr id="7" name="圖表 6"/>
          <p:cNvGraphicFramePr>
            <a:graphicFrameLocks/>
          </p:cNvGraphicFramePr>
          <p:nvPr>
            <p:extLst>
              <p:ext uri="{D42A27DB-BD31-4B8C-83A1-F6EECF244321}">
                <p14:modId xmlns:p14="http://schemas.microsoft.com/office/powerpoint/2010/main" val="1173028071"/>
              </p:ext>
            </p:extLst>
          </p:nvPr>
        </p:nvGraphicFramePr>
        <p:xfrm>
          <a:off x="542925" y="2785569"/>
          <a:ext cx="8172449" cy="32342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4699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4" name="日期版面配置區 3"/>
          <p:cNvSpPr>
            <a:spLocks noGrp="1"/>
          </p:cNvSpPr>
          <p:nvPr>
            <p:ph type="dt" sz="half" idx="2"/>
          </p:nvPr>
        </p:nvSpPr>
        <p:spPr/>
        <p:txBody>
          <a:bodyPr/>
          <a:lstStyle/>
          <a:p>
            <a:endParaRPr lang="en-US" dirty="0">
              <a:solidFill>
                <a:prstClr val="white">
                  <a:lumMod val="50000"/>
                </a:prstClr>
              </a:solidFill>
            </a:endParaRPr>
          </a:p>
        </p:txBody>
      </p:sp>
      <p:sp>
        <p:nvSpPr>
          <p:cNvPr id="5" name="投影片編號版面配置區 4"/>
          <p:cNvSpPr>
            <a:spLocks noGrp="1"/>
          </p:cNvSpPr>
          <p:nvPr>
            <p:ph type="sldNum" sz="quarter" idx="4"/>
          </p:nvPr>
        </p:nvSpPr>
        <p:spPr/>
        <p:txBody>
          <a:bodyPr/>
          <a:lstStyle/>
          <a:p>
            <a:fld id="{2C518CF9-F01B-4438-A7D4-0DE57AD11A10}" type="slidenum">
              <a:rPr lang="en-US" smtClean="0">
                <a:solidFill>
                  <a:prstClr val="white">
                    <a:lumMod val="50000"/>
                  </a:prstClr>
                </a:solidFill>
              </a:rPr>
              <a:pPr/>
              <a:t>18</a:t>
            </a:fld>
            <a:endParaRPr lang="en-US" dirty="0">
              <a:solidFill>
                <a:prstClr val="white">
                  <a:lumMod val="50000"/>
                </a:prstClr>
              </a:solidFill>
            </a:endParaRPr>
          </a:p>
        </p:txBody>
      </p:sp>
      <p:sp>
        <p:nvSpPr>
          <p:cNvPr id="6" name="內容版面配置區 2"/>
          <p:cNvSpPr>
            <a:spLocks noGrp="1"/>
          </p:cNvSpPr>
          <p:nvPr>
            <p:ph idx="1"/>
          </p:nvPr>
        </p:nvSpPr>
        <p:spPr/>
        <p:txBody>
          <a:bodyPr/>
          <a:lstStyle/>
          <a:p>
            <a:r>
              <a:rPr lang="zh-TW" altLang="en-US" sz="2000" dirty="0"/>
              <a:t>統計調查結果，政府單位平均需</a:t>
            </a:r>
            <a:r>
              <a:rPr lang="en-US" altLang="zh-TW" sz="2000" dirty="0"/>
              <a:t>604</a:t>
            </a:r>
            <a:r>
              <a:rPr lang="zh-TW" altLang="en-US" sz="2000" dirty="0"/>
              <a:t>天才發現駭客入侵情形，開始採取處理動作，某案例更被入侵</a:t>
            </a:r>
            <a:r>
              <a:rPr lang="en-US" altLang="zh-TW" sz="2000" dirty="0"/>
              <a:t>2486</a:t>
            </a:r>
            <a:r>
              <a:rPr lang="zh-TW" altLang="en-US" sz="2000" dirty="0"/>
              <a:t>天</a:t>
            </a:r>
            <a:endParaRPr lang="en-US" altLang="zh-TW" sz="2000" dirty="0"/>
          </a:p>
          <a:p>
            <a:r>
              <a:rPr lang="zh-TW" altLang="en-US" sz="2000" dirty="0"/>
              <a:t>嚴重政府單位駭客入侵來源，</a:t>
            </a:r>
            <a:r>
              <a:rPr lang="en-US" altLang="zh-TW" sz="2000" dirty="0"/>
              <a:t>99%</a:t>
            </a:r>
            <a:r>
              <a:rPr lang="zh-TW" altLang="en-US" sz="2000" dirty="0"/>
              <a:t>是中國網軍駭客</a:t>
            </a:r>
            <a:endParaRPr lang="en-US" altLang="zh-TW" sz="2000" dirty="0"/>
          </a:p>
          <a:p>
            <a:r>
              <a:rPr lang="zh-TW" altLang="en-US" sz="2000" dirty="0"/>
              <a:t>受駭政府單位近</a:t>
            </a:r>
            <a:r>
              <a:rPr lang="en-US" altLang="zh-TW" sz="2000" dirty="0"/>
              <a:t>94%</a:t>
            </a:r>
            <a:r>
              <a:rPr lang="zh-TW" altLang="en-US" sz="2000" dirty="0"/>
              <a:t>均高度受駭程度</a:t>
            </a:r>
          </a:p>
        </p:txBody>
      </p:sp>
      <p:graphicFrame>
        <p:nvGraphicFramePr>
          <p:cNvPr id="7" name="表格 6"/>
          <p:cNvGraphicFramePr>
            <a:graphicFrameLocks noGrp="1"/>
          </p:cNvGraphicFramePr>
          <p:nvPr>
            <p:extLst>
              <p:ext uri="{D42A27DB-BD31-4B8C-83A1-F6EECF244321}">
                <p14:modId xmlns:p14="http://schemas.microsoft.com/office/powerpoint/2010/main" val="2500946328"/>
              </p:ext>
            </p:extLst>
          </p:nvPr>
        </p:nvGraphicFramePr>
        <p:xfrm>
          <a:off x="1396325" y="3437500"/>
          <a:ext cx="2971800" cy="2014877"/>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346097">
                <a:tc>
                  <a:txBody>
                    <a:bodyPr/>
                    <a:lstStyle/>
                    <a:p>
                      <a:pPr algn="ctr"/>
                      <a:r>
                        <a:rPr lang="zh-TW" altLang="en-US" sz="1000" dirty="0"/>
                        <a:t>受駭程度</a:t>
                      </a:r>
                    </a:p>
                  </a:txBody>
                  <a:tcPr marL="68580" marR="68580" marT="34290" marB="34290" anchor="ctr"/>
                </a:tc>
                <a:tc>
                  <a:txBody>
                    <a:bodyPr/>
                    <a:lstStyle/>
                    <a:p>
                      <a:pPr algn="ctr"/>
                      <a:r>
                        <a:rPr lang="zh-TW" altLang="en-US" sz="1000" dirty="0"/>
                        <a:t>判定原則</a:t>
                      </a:r>
                    </a:p>
                  </a:txBody>
                  <a:tcPr marL="68580" marR="68580" marT="34290" marB="34290" anchor="ctr"/>
                </a:tc>
                <a:extLst>
                  <a:ext uri="{0D108BD9-81ED-4DB2-BD59-A6C34878D82A}">
                    <a16:rowId xmlns:a16="http://schemas.microsoft.com/office/drawing/2014/main" val="10000"/>
                  </a:ext>
                </a:extLst>
              </a:tr>
              <a:tr h="617220">
                <a:tc>
                  <a:txBody>
                    <a:bodyPr/>
                    <a:lstStyle/>
                    <a:p>
                      <a:pPr algn="ctr"/>
                      <a:r>
                        <a:rPr lang="zh-TW" altLang="en-US" sz="1200" dirty="0"/>
                        <a:t>高度</a:t>
                      </a:r>
                    </a:p>
                  </a:txBody>
                  <a:tcPr marL="68580" marR="68580" marT="34290" marB="34290" anchor="ctr"/>
                </a:tc>
                <a:tc>
                  <a:txBody>
                    <a:bodyPr/>
                    <a:lstStyle/>
                    <a:p>
                      <a:r>
                        <a:rPr lang="zh-TW" altLang="en-US" sz="1200" dirty="0"/>
                        <a:t>駭客完全掌控資訊系統環境，可任意活動並向外傳送資料</a:t>
                      </a:r>
                    </a:p>
                  </a:txBody>
                  <a:tcPr marL="68580" marR="68580" marT="34290" marB="34290" anchor="ctr"/>
                </a:tc>
                <a:extLst>
                  <a:ext uri="{0D108BD9-81ED-4DB2-BD59-A6C34878D82A}">
                    <a16:rowId xmlns:a16="http://schemas.microsoft.com/office/drawing/2014/main" val="10001"/>
                  </a:ext>
                </a:extLst>
              </a:tr>
              <a:tr h="434340">
                <a:tc>
                  <a:txBody>
                    <a:bodyPr/>
                    <a:lstStyle/>
                    <a:p>
                      <a:pPr algn="ctr"/>
                      <a:r>
                        <a:rPr lang="zh-TW" altLang="en-US" sz="1200" dirty="0"/>
                        <a:t>中度</a:t>
                      </a:r>
                    </a:p>
                  </a:txBody>
                  <a:tcPr marL="68580" marR="68580" marT="34290" marB="34290" anchor="ctr"/>
                </a:tc>
                <a:tc>
                  <a:txBody>
                    <a:bodyPr/>
                    <a:lstStyle/>
                    <a:p>
                      <a:r>
                        <a:rPr lang="zh-TW" altLang="en-US" sz="1200" dirty="0"/>
                        <a:t>駭客控制部分主機，尚未全部擴散</a:t>
                      </a:r>
                    </a:p>
                  </a:txBody>
                  <a:tcPr marL="68580" marR="68580" marT="34290" marB="34290" anchor="ctr"/>
                </a:tc>
                <a:extLst>
                  <a:ext uri="{0D108BD9-81ED-4DB2-BD59-A6C34878D82A}">
                    <a16:rowId xmlns:a16="http://schemas.microsoft.com/office/drawing/2014/main" val="10002"/>
                  </a:ext>
                </a:extLst>
              </a:tr>
              <a:tr h="617220">
                <a:tc>
                  <a:txBody>
                    <a:bodyPr/>
                    <a:lstStyle/>
                    <a:p>
                      <a:pPr algn="ctr"/>
                      <a:r>
                        <a:rPr lang="zh-TW" altLang="en-US" sz="1200" dirty="0"/>
                        <a:t>低度</a:t>
                      </a:r>
                    </a:p>
                  </a:txBody>
                  <a:tcPr marL="68580" marR="68580" marT="34290" marB="34290" anchor="ctr"/>
                </a:tc>
                <a:tc>
                  <a:txBody>
                    <a:bodyPr/>
                    <a:lstStyle/>
                    <a:p>
                      <a:r>
                        <a:rPr lang="zh-TW" altLang="en-US" sz="1200" dirty="0"/>
                        <a:t>駭客嘗試入侵部分主機，但未攻擊成功，或立即被隔離清除</a:t>
                      </a:r>
                    </a:p>
                  </a:txBody>
                  <a:tcPr marL="68580" marR="68580" marT="34290" marB="34290" anchor="ctr"/>
                </a:tc>
                <a:extLst>
                  <a:ext uri="{0D108BD9-81ED-4DB2-BD59-A6C34878D82A}">
                    <a16:rowId xmlns:a16="http://schemas.microsoft.com/office/drawing/2014/main" val="10003"/>
                  </a:ext>
                </a:extLst>
              </a:tr>
            </a:tbl>
          </a:graphicData>
        </a:graphic>
      </p:graphicFrame>
      <p:graphicFrame>
        <p:nvGraphicFramePr>
          <p:cNvPr id="8" name="圖表 7"/>
          <p:cNvGraphicFramePr>
            <a:graphicFrameLocks/>
          </p:cNvGraphicFramePr>
          <p:nvPr>
            <p:extLst>
              <p:ext uri="{D42A27DB-BD31-4B8C-83A1-F6EECF244321}">
                <p14:modId xmlns:p14="http://schemas.microsoft.com/office/powerpoint/2010/main" val="863680335"/>
              </p:ext>
            </p:extLst>
          </p:nvPr>
        </p:nvGraphicFramePr>
        <p:xfrm>
          <a:off x="5338560" y="2933733"/>
          <a:ext cx="3225682" cy="2857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88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solidFill>
                  <a:schemeClr val="tx1"/>
                </a:solidFill>
                <a:latin typeface="微軟正黑體" panose="020B0604030504040204" pitchFamily="34" charset="-120"/>
                <a:ea typeface="微軟正黑體" panose="020B0604030504040204" pitchFamily="34" charset="-120"/>
              </a:rPr>
              <a:t>目標式持續威脅攻擊示意圖</a:t>
            </a:r>
          </a:p>
        </p:txBody>
      </p:sp>
      <p:pic>
        <p:nvPicPr>
          <p:cNvPr id="3" name="Picture 56" descr="Network Cloud 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1229" y="1919236"/>
            <a:ext cx="1807365" cy="89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圓角矩形 34"/>
          <p:cNvSpPr/>
          <p:nvPr/>
        </p:nvSpPr>
        <p:spPr bwMode="auto">
          <a:xfrm>
            <a:off x="276726" y="1288259"/>
            <a:ext cx="8630181" cy="5040351"/>
          </a:xfrm>
          <a:prstGeom prst="roundRect">
            <a:avLst/>
          </a:prstGeom>
          <a:noFill/>
          <a:ln w="9525" cap="flat" cmpd="sng" algn="ctr">
            <a:solidFill>
              <a:schemeClr val="accent2">
                <a:lumMod val="75000"/>
              </a:schemeClr>
            </a:solidFill>
            <a:prstDash val="sysDot"/>
            <a:round/>
            <a:headEnd type="none" w="med" len="med"/>
            <a:tailEnd type="none" w="med" len="med"/>
          </a:ln>
          <a:effectLst/>
        </p:spPr>
        <p:txBody>
          <a:bodyPr vert="horz" wrap="square" lIns="51449" tIns="25724" rIns="51449" bIns="25724" numCol="1" rtlCol="0" anchor="t" anchorCtr="0" compatLnSpc="1">
            <a:prstTxWarp prst="textNoShape">
              <a:avLst/>
            </a:prstTxWarp>
          </a:bodyPr>
          <a:lstStyle/>
          <a:p>
            <a:pPr defTabSz="514487"/>
            <a:endParaRPr lang="zh-TW" altLang="en-US" sz="1013"/>
          </a:p>
        </p:txBody>
      </p:sp>
      <p:cxnSp>
        <p:nvCxnSpPr>
          <p:cNvPr id="6" name="直線單箭頭接點 35"/>
          <p:cNvCxnSpPr/>
          <p:nvPr/>
        </p:nvCxnSpPr>
        <p:spPr bwMode="auto">
          <a:xfrm>
            <a:off x="2361065" y="2874734"/>
            <a:ext cx="0" cy="420137"/>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pic>
        <p:nvPicPr>
          <p:cNvPr id="7" name="Picture 60" descr="Box GreyTransparent"/>
          <p:cNvPicPr>
            <a:picLocks noChangeAspect="1" noChangeArrowheads="1"/>
          </p:cNvPicPr>
          <p:nvPr/>
        </p:nvPicPr>
        <p:blipFill>
          <a:blip r:embed="rId3" cstate="print"/>
          <a:srcRect/>
          <a:stretch>
            <a:fillRect/>
          </a:stretch>
        </p:blipFill>
        <p:spPr bwMode="auto">
          <a:xfrm>
            <a:off x="2184730" y="3315118"/>
            <a:ext cx="393602" cy="240189"/>
          </a:xfrm>
          <a:prstGeom prst="rect">
            <a:avLst/>
          </a:prstGeom>
          <a:noFill/>
          <a:ln w="9525">
            <a:noFill/>
            <a:miter lim="800000"/>
            <a:headEnd/>
            <a:tailEnd/>
          </a:ln>
        </p:spPr>
      </p:pic>
      <p:sp>
        <p:nvSpPr>
          <p:cNvPr id="8" name="Text Box 75"/>
          <p:cNvSpPr txBox="1">
            <a:spLocks noChangeArrowheads="1"/>
          </p:cNvSpPr>
          <p:nvPr/>
        </p:nvSpPr>
        <p:spPr bwMode="auto">
          <a:xfrm>
            <a:off x="2061699" y="3525445"/>
            <a:ext cx="989414" cy="207749"/>
          </a:xfrm>
          <a:prstGeom prst="rect">
            <a:avLst/>
          </a:prstGeom>
          <a:noFill/>
          <a:ln w="9525">
            <a:noFill/>
            <a:miter lim="800000"/>
            <a:headEnd/>
            <a:tailEnd/>
          </a:ln>
        </p:spPr>
        <p:txBody>
          <a:bodyPr wrap="square">
            <a:spAutoFit/>
          </a:bodyPr>
          <a:lstStyle/>
          <a:p>
            <a:pPr>
              <a:spcBef>
                <a:spcPct val="50000"/>
              </a:spcBef>
            </a:pPr>
            <a:r>
              <a:rPr lang="en-US" altLang="zh-TW" sz="750" b="1" dirty="0">
                <a:solidFill>
                  <a:schemeClr val="tx1">
                    <a:lumMod val="95000"/>
                    <a:lumOff val="5000"/>
                  </a:schemeClr>
                </a:solidFill>
                <a:latin typeface="Garamond" pitchFamily="18" charset="0"/>
                <a:cs typeface="Tahoma" pitchFamily="34" charset="0"/>
              </a:rPr>
              <a:t>Core Switch</a:t>
            </a:r>
            <a:endParaRPr lang="en-US" sz="750" b="1" dirty="0">
              <a:solidFill>
                <a:schemeClr val="tx1">
                  <a:lumMod val="95000"/>
                  <a:lumOff val="5000"/>
                </a:schemeClr>
              </a:solidFill>
              <a:latin typeface="Garamond" pitchFamily="18" charset="0"/>
              <a:cs typeface="Tahoma" pitchFamily="34" charset="0"/>
            </a:endParaRPr>
          </a:p>
        </p:txBody>
      </p:sp>
      <p:cxnSp>
        <p:nvCxnSpPr>
          <p:cNvPr id="10" name="直線單箭頭接點 39"/>
          <p:cNvCxnSpPr/>
          <p:nvPr/>
        </p:nvCxnSpPr>
        <p:spPr bwMode="auto">
          <a:xfrm>
            <a:off x="2381531" y="3710111"/>
            <a:ext cx="0" cy="390149"/>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sp>
        <p:nvSpPr>
          <p:cNvPr id="16" name="Text Box 75"/>
          <p:cNvSpPr txBox="1">
            <a:spLocks noChangeArrowheads="1"/>
          </p:cNvSpPr>
          <p:nvPr/>
        </p:nvSpPr>
        <p:spPr bwMode="auto">
          <a:xfrm>
            <a:off x="2221608" y="5320430"/>
            <a:ext cx="4279474" cy="222240"/>
          </a:xfrm>
          <a:prstGeom prst="rect">
            <a:avLst/>
          </a:prstGeom>
          <a:noFill/>
          <a:ln w="9525">
            <a:noFill/>
            <a:miter lim="800000"/>
            <a:headEnd/>
            <a:tailEnd/>
          </a:ln>
        </p:spPr>
        <p:txBody>
          <a:bodyPr wrap="square">
            <a:spAutoFit/>
          </a:bodyPr>
          <a:lstStyle/>
          <a:p>
            <a:pPr algn="ctr">
              <a:spcBef>
                <a:spcPct val="50000"/>
              </a:spcBef>
            </a:pPr>
            <a:r>
              <a:rPr lang="en-US" altLang="zh-TW" sz="844" b="1" dirty="0">
                <a:solidFill>
                  <a:schemeClr val="tx1">
                    <a:lumMod val="95000"/>
                    <a:lumOff val="5000"/>
                  </a:schemeClr>
                </a:solidFill>
                <a:latin typeface="Garamond" pitchFamily="18" charset="0"/>
                <a:cs typeface="Tahoma" pitchFamily="34" charset="0"/>
              </a:rPr>
              <a:t>End Users</a:t>
            </a:r>
            <a:endParaRPr lang="en-US" sz="844" b="1" dirty="0">
              <a:solidFill>
                <a:schemeClr val="tx1">
                  <a:lumMod val="95000"/>
                  <a:lumOff val="5000"/>
                </a:schemeClr>
              </a:solidFill>
              <a:latin typeface="Garamond" pitchFamily="18" charset="0"/>
              <a:cs typeface="Tahoma" pitchFamily="34" charset="0"/>
            </a:endParaRPr>
          </a:p>
        </p:txBody>
      </p:sp>
      <p:cxnSp>
        <p:nvCxnSpPr>
          <p:cNvPr id="24" name="直線單箭頭接點 53"/>
          <p:cNvCxnSpPr/>
          <p:nvPr/>
        </p:nvCxnSpPr>
        <p:spPr bwMode="auto">
          <a:xfrm>
            <a:off x="2605471" y="3443329"/>
            <a:ext cx="445643" cy="0"/>
          </a:xfrm>
          <a:prstGeom prst="straightConnector1">
            <a:avLst/>
          </a:prstGeom>
          <a:solidFill>
            <a:schemeClr val="accent1"/>
          </a:solidFill>
          <a:ln w="22225" cap="flat" cmpd="sng" algn="ctr">
            <a:solidFill>
              <a:schemeClr val="tx2">
                <a:lumMod val="60000"/>
                <a:lumOff val="40000"/>
              </a:schemeClr>
            </a:solidFill>
            <a:prstDash val="sysDot"/>
            <a:round/>
            <a:headEnd type="arrow" w="med" len="med"/>
            <a:tailEnd type="arrow" w="med" len="med"/>
          </a:ln>
          <a:effectLst/>
        </p:spPr>
      </p:cxnSp>
      <p:sp>
        <p:nvSpPr>
          <p:cNvPr id="71" name="AutoShape 2" descr="data:image/jpeg;base64,/9j/4AAQSkZJRgABAQAAAQABAAD/2wCEAAkGBggGBQkIBwgKCQkKDRYODQwMDRoTFBAWHxwhIB8cHh4jJzIqIyUvJR4eKzssLzM1ODg4ISo9QTw2QTI3ODUBCQoKDQsNGQ4OGTUkHiQ1NTU1NTU1NTU1NTU1NTU1NTU1NTU1NTU1NTU1NTU1NTU1NTU1NTU1NTUqNTU1NSwpNf/AABEIACsAKwMBIgACEQEDEQH/xAAaAAADAQEBAQAAAAAAAAAAAAAABgcIBQQC/8QALRAAAgEDAwIFBAEFAAAAAAAAAQIDBAURAAYSEyEHFBUxQSIyUWFxFiMzRmL/xAAYAQADAQEAAAAAAAAAAAAAAAADBQYEAv/EACgRAAEDAgUCBwEAAAAAAAAAAAEAAgMEEQUSITFxUWEGIkGR0fDxI//aAAwDAQACEQMRAD8AuOuZfdy2nbNKKi818NIjfYGOXfuAeKjLNjIzgHGe+jct9g2ztutu1SOSUsfIJkjmx7KuQDjLEDOO2c6zFebred7XmquVUk1XMkZkdYYyUp4V/AGeKLn3P5yTkkl9g+DnECXyHLGNz1PQIUkmTQbq0TePW2Ip5I0prpMqMVEiQoFcA+4y4OD+wD+tMu2/EHb26nWK23BPNMoby0wMcmSCSAD9xABzxJAx76zNabTU3qvWmpV/DSysD04EyAZJCAeKLnJY9gNfdwt9dty7Kjs8UsTdSnqYiyrIoY8ZYm7ZUkZVh76ppvDVC7+cbiH839x+IImduVrnRpK8K98y7029IK7h6jQssc5QECRSPpkxjAJwwIHyuewIGnXUHU08lLK6GQahagQ4XCQPGuiuVx2RDTWmnq6l3rU6sVKjOWQK5+oL7jkFPftnGkDbFF6LYbTRV9P5G61u44YZ4Jk6U89E6gMrKcM0LMCCD9JI1Xt82a4Xva88Nnr6uhr4v70DUsvTMrAHEbHI7NnHuMHB+MHNj327025aavuU9RU3C2zKQK53dlaN+XBsnIAbOR2+dWGBNdU0ZgaR5STb17drLPLo66crHDFTb08RIYI0iiitdyRI0UKqqJAAAB7ADXm3paam9V+06alX/XKNpZWB6cCZYGSQgHii5yWPYDXJvu74qmCZLPE9NLcmapuNSVCTNLID1YUZT3pycEI2Tn31z/6tuXoPpvV/481ybr9Djx8vzz/h+eGMZ76ex0s+cTDQ7a8WuhFw2VV8H9ry7e3LWONw2a4RTUhDU1vrjK3IOuHZcDsAWGfjl+9VvUt8CtqzWuzVV5rYOnJcOK0weMBxCO/IH3w5I7YGeAPcEaqWoLG5M9a/zZrWF9tvjZaoxZqNJW+fCu170n86JXt9x4hTURoGWQAjHNe3IgAgEEH2zkADTro0vp6mWlkEkLrFdkBwsVBJvADcCzyCC4Wt4gxCM7yKzLnsSAhwcfGT/J007V8Crfa6qGsvtX6lJHxcUyx8YQ2DkNnJcZxj7c47gg41UtGms3iCvmZkL7cCx+8IYiYEaNGjSJFX/9k="/>
          <p:cNvSpPr>
            <a:spLocks noChangeAspect="1" noChangeArrowheads="1"/>
          </p:cNvSpPr>
          <p:nvPr/>
        </p:nvSpPr>
        <p:spPr bwMode="auto">
          <a:xfrm>
            <a:off x="1259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800"/>
          </a:p>
        </p:txBody>
      </p:sp>
      <p:grpSp>
        <p:nvGrpSpPr>
          <p:cNvPr id="1026" name="Group 1025"/>
          <p:cNvGrpSpPr/>
          <p:nvPr/>
        </p:nvGrpSpPr>
        <p:grpSpPr>
          <a:xfrm>
            <a:off x="1488281" y="3224702"/>
            <a:ext cx="989414" cy="588150"/>
            <a:chOff x="371302" y="2709997"/>
            <a:chExt cx="1319218" cy="784199"/>
          </a:xfrm>
        </p:grpSpPr>
        <p:pic>
          <p:nvPicPr>
            <p:cNvPr id="126" name="Picture 59" descr="ServerBigTransparent"/>
            <p:cNvPicPr>
              <a:picLocks noChangeAspect="1" noChangeArrowheads="1"/>
            </p:cNvPicPr>
            <p:nvPr/>
          </p:nvPicPr>
          <p:blipFill>
            <a:blip r:embed="rId4" cstate="print"/>
            <a:srcRect/>
            <a:stretch>
              <a:fillRect/>
            </a:stretch>
          </p:blipFill>
          <p:spPr bwMode="auto">
            <a:xfrm>
              <a:off x="545899" y="2709997"/>
              <a:ext cx="387242" cy="525898"/>
            </a:xfrm>
            <a:prstGeom prst="rect">
              <a:avLst/>
            </a:prstGeom>
            <a:noFill/>
            <a:ln w="9525">
              <a:noFill/>
              <a:miter lim="800000"/>
              <a:headEnd/>
              <a:tailEnd/>
            </a:ln>
          </p:spPr>
        </p:pic>
        <p:sp>
          <p:nvSpPr>
            <p:cNvPr id="129" name="Text Box 75"/>
            <p:cNvSpPr txBox="1">
              <a:spLocks noChangeArrowheads="1"/>
            </p:cNvSpPr>
            <p:nvPr/>
          </p:nvSpPr>
          <p:spPr bwMode="auto">
            <a:xfrm>
              <a:off x="371302" y="3217198"/>
              <a:ext cx="1319218" cy="276998"/>
            </a:xfrm>
            <a:prstGeom prst="rect">
              <a:avLst/>
            </a:prstGeom>
            <a:noFill/>
            <a:ln w="9525">
              <a:noFill/>
              <a:miter lim="800000"/>
              <a:headEnd/>
              <a:tailEnd/>
            </a:ln>
          </p:spPr>
          <p:txBody>
            <a:bodyPr wrap="square">
              <a:spAutoFit/>
            </a:bodyPr>
            <a:lstStyle/>
            <a:p>
              <a:pPr>
                <a:spcBef>
                  <a:spcPct val="50000"/>
                </a:spcBef>
              </a:pPr>
              <a:r>
                <a:rPr lang="en-US" altLang="zh-TW" sz="750" b="1" dirty="0">
                  <a:solidFill>
                    <a:schemeClr val="tx1">
                      <a:lumMod val="95000"/>
                      <a:lumOff val="5000"/>
                    </a:schemeClr>
                  </a:solidFill>
                  <a:latin typeface="Garamond" pitchFamily="18" charset="0"/>
                  <a:cs typeface="Tahoma" pitchFamily="34" charset="0"/>
                </a:rPr>
                <a:t>Mail Server</a:t>
              </a:r>
              <a:endParaRPr lang="en-US" sz="750" b="1" dirty="0">
                <a:solidFill>
                  <a:schemeClr val="tx1">
                    <a:lumMod val="95000"/>
                    <a:lumOff val="5000"/>
                  </a:schemeClr>
                </a:solidFill>
                <a:latin typeface="Garamond" pitchFamily="18" charset="0"/>
                <a:cs typeface="Tahoma" pitchFamily="34" charset="0"/>
              </a:endParaRPr>
            </a:p>
          </p:txBody>
        </p:sp>
      </p:grpSp>
      <p:cxnSp>
        <p:nvCxnSpPr>
          <p:cNvPr id="131" name="直線單箭頭接點 53"/>
          <p:cNvCxnSpPr>
            <a:stCxn id="7" idx="1"/>
          </p:cNvCxnSpPr>
          <p:nvPr/>
        </p:nvCxnSpPr>
        <p:spPr bwMode="auto">
          <a:xfrm flipH="1">
            <a:off x="1969033" y="3435213"/>
            <a:ext cx="215699" cy="8117"/>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sp>
        <p:nvSpPr>
          <p:cNvPr id="161" name="Text Box 75"/>
          <p:cNvSpPr txBox="1">
            <a:spLocks noChangeArrowheads="1"/>
          </p:cNvSpPr>
          <p:nvPr/>
        </p:nvSpPr>
        <p:spPr bwMode="auto">
          <a:xfrm>
            <a:off x="2107010" y="2417148"/>
            <a:ext cx="989414" cy="230832"/>
          </a:xfrm>
          <a:prstGeom prst="rect">
            <a:avLst/>
          </a:prstGeom>
          <a:noFill/>
          <a:ln w="9525">
            <a:noFill/>
            <a:miter lim="800000"/>
            <a:headEnd/>
            <a:tailEnd/>
          </a:ln>
        </p:spPr>
        <p:txBody>
          <a:bodyPr wrap="square">
            <a:spAutoFit/>
          </a:bodyPr>
          <a:lstStyle/>
          <a:p>
            <a:pPr>
              <a:spcBef>
                <a:spcPct val="50000"/>
              </a:spcBef>
            </a:pPr>
            <a:r>
              <a:rPr lang="en-US" altLang="zh-TW" sz="900" b="1" dirty="0">
                <a:solidFill>
                  <a:schemeClr val="tx1">
                    <a:lumMod val="95000"/>
                    <a:lumOff val="5000"/>
                  </a:schemeClr>
                </a:solidFill>
                <a:latin typeface="Garamond" pitchFamily="18" charset="0"/>
                <a:cs typeface="Tahoma" pitchFamily="34" charset="0"/>
              </a:rPr>
              <a:t>Internet</a:t>
            </a:r>
            <a:endParaRPr lang="en-US" sz="900" b="1" dirty="0">
              <a:solidFill>
                <a:schemeClr val="tx1">
                  <a:lumMod val="95000"/>
                  <a:lumOff val="5000"/>
                </a:schemeClr>
              </a:solidFill>
              <a:latin typeface="Garamond" pitchFamily="18" charset="0"/>
              <a:cs typeface="Tahoma" pitchFamily="34" charset="0"/>
            </a:endParaRPr>
          </a:p>
        </p:txBody>
      </p:sp>
      <p:pic>
        <p:nvPicPr>
          <p:cNvPr id="9" name="Picture 50" descr="AdministratorTransparent"/>
          <p:cNvPicPr>
            <a:picLocks noChangeAspect="1" noChangeArrowheads="1"/>
          </p:cNvPicPr>
          <p:nvPr/>
        </p:nvPicPr>
        <p:blipFill>
          <a:blip r:embed="rId5" cstate="print"/>
          <a:srcRect/>
          <a:stretch>
            <a:fillRect/>
          </a:stretch>
        </p:blipFill>
        <p:spPr bwMode="auto">
          <a:xfrm>
            <a:off x="1818773" y="4886121"/>
            <a:ext cx="382100" cy="441567"/>
          </a:xfrm>
          <a:prstGeom prst="rect">
            <a:avLst/>
          </a:prstGeom>
          <a:noFill/>
          <a:ln w="9525">
            <a:noFill/>
            <a:miter lim="800000"/>
            <a:headEnd/>
            <a:tailEnd/>
          </a:ln>
        </p:spPr>
      </p:pic>
      <p:pic>
        <p:nvPicPr>
          <p:cNvPr id="166" name="Picture 50" descr="AdministratorTransparent"/>
          <p:cNvPicPr>
            <a:picLocks noChangeAspect="1" noChangeArrowheads="1"/>
          </p:cNvPicPr>
          <p:nvPr/>
        </p:nvPicPr>
        <p:blipFill>
          <a:blip r:embed="rId5" cstate="print"/>
          <a:srcRect/>
          <a:stretch>
            <a:fillRect/>
          </a:stretch>
        </p:blipFill>
        <p:spPr bwMode="auto">
          <a:xfrm>
            <a:off x="3990106" y="4877907"/>
            <a:ext cx="382100" cy="441567"/>
          </a:xfrm>
          <a:prstGeom prst="rect">
            <a:avLst/>
          </a:prstGeom>
          <a:noFill/>
          <a:ln w="9525">
            <a:noFill/>
            <a:miter lim="800000"/>
            <a:headEnd/>
            <a:tailEnd/>
          </a:ln>
        </p:spPr>
      </p:pic>
      <p:pic>
        <p:nvPicPr>
          <p:cNvPr id="181" name="Picture 50" descr="AdministratorTransparent"/>
          <p:cNvPicPr>
            <a:picLocks noChangeAspect="1" noChangeArrowheads="1"/>
          </p:cNvPicPr>
          <p:nvPr/>
        </p:nvPicPr>
        <p:blipFill>
          <a:blip r:embed="rId5" cstate="print"/>
          <a:srcRect/>
          <a:stretch>
            <a:fillRect/>
          </a:stretch>
        </p:blipFill>
        <p:spPr bwMode="auto">
          <a:xfrm>
            <a:off x="2538003" y="4889794"/>
            <a:ext cx="382100" cy="441567"/>
          </a:xfrm>
          <a:prstGeom prst="rect">
            <a:avLst/>
          </a:prstGeom>
          <a:noFill/>
          <a:ln w="9525">
            <a:noFill/>
            <a:miter lim="800000"/>
            <a:headEnd/>
            <a:tailEnd/>
          </a:ln>
        </p:spPr>
      </p:pic>
      <p:pic>
        <p:nvPicPr>
          <p:cNvPr id="184" name="Picture 50" descr="AdministratorTransparent"/>
          <p:cNvPicPr>
            <a:picLocks noChangeAspect="1" noChangeArrowheads="1"/>
          </p:cNvPicPr>
          <p:nvPr/>
        </p:nvPicPr>
        <p:blipFill>
          <a:blip r:embed="rId5" cstate="print"/>
          <a:srcRect/>
          <a:stretch>
            <a:fillRect/>
          </a:stretch>
        </p:blipFill>
        <p:spPr bwMode="auto">
          <a:xfrm>
            <a:off x="3320935" y="4918617"/>
            <a:ext cx="382100" cy="441567"/>
          </a:xfrm>
          <a:prstGeom prst="rect">
            <a:avLst/>
          </a:prstGeom>
          <a:noFill/>
          <a:ln w="9525">
            <a:noFill/>
            <a:miter lim="800000"/>
            <a:headEnd/>
            <a:tailEnd/>
          </a:ln>
        </p:spPr>
      </p:pic>
      <p:grpSp>
        <p:nvGrpSpPr>
          <p:cNvPr id="187" name="Group 186"/>
          <p:cNvGrpSpPr/>
          <p:nvPr/>
        </p:nvGrpSpPr>
        <p:grpSpPr>
          <a:xfrm>
            <a:off x="3637908" y="4152984"/>
            <a:ext cx="780503" cy="411312"/>
            <a:chOff x="1224932" y="4358554"/>
            <a:chExt cx="1040670" cy="548417"/>
          </a:xfrm>
        </p:grpSpPr>
        <p:sp>
          <p:nvSpPr>
            <p:cNvPr id="188" name="Text Box 75"/>
            <p:cNvSpPr txBox="1">
              <a:spLocks noChangeArrowheads="1"/>
            </p:cNvSpPr>
            <p:nvPr/>
          </p:nvSpPr>
          <p:spPr bwMode="auto">
            <a:xfrm>
              <a:off x="1224932" y="4629972"/>
              <a:ext cx="1040670" cy="276999"/>
            </a:xfrm>
            <a:prstGeom prst="rect">
              <a:avLst/>
            </a:prstGeom>
            <a:noFill/>
            <a:ln w="9525">
              <a:noFill/>
              <a:miter lim="800000"/>
              <a:headEnd/>
              <a:tailEnd/>
            </a:ln>
          </p:spPr>
          <p:txBody>
            <a:bodyPr wrap="square">
              <a:spAutoFit/>
            </a:bodyPr>
            <a:lstStyle/>
            <a:p>
              <a:pPr>
                <a:spcBef>
                  <a:spcPct val="50000"/>
                </a:spcBef>
              </a:pPr>
              <a:r>
                <a:rPr lang="en-US" altLang="zh-TW" sz="750" b="1" dirty="0">
                  <a:solidFill>
                    <a:schemeClr val="tx1">
                      <a:lumMod val="95000"/>
                      <a:lumOff val="5000"/>
                    </a:schemeClr>
                  </a:solidFill>
                  <a:latin typeface="Garamond" pitchFamily="18" charset="0"/>
                  <a:cs typeface="Tahoma" pitchFamily="34" charset="0"/>
                </a:rPr>
                <a:t>Batch Switch</a:t>
              </a:r>
              <a:endParaRPr lang="en-US" sz="750" b="1" dirty="0">
                <a:solidFill>
                  <a:schemeClr val="tx1">
                    <a:lumMod val="95000"/>
                    <a:lumOff val="5000"/>
                  </a:schemeClr>
                </a:solidFill>
                <a:latin typeface="Garamond" pitchFamily="18" charset="0"/>
                <a:cs typeface="Tahoma" pitchFamily="34" charset="0"/>
              </a:endParaRPr>
            </a:p>
          </p:txBody>
        </p:sp>
        <p:pic>
          <p:nvPicPr>
            <p:cNvPr id="189" name="Picture 60" descr="Box GreyTransparent"/>
            <p:cNvPicPr>
              <a:picLocks noChangeAspect="1" noChangeArrowheads="1"/>
            </p:cNvPicPr>
            <p:nvPr/>
          </p:nvPicPr>
          <p:blipFill>
            <a:blip r:embed="rId3" cstate="print"/>
            <a:srcRect/>
            <a:stretch>
              <a:fillRect/>
            </a:stretch>
          </p:blipFill>
          <p:spPr bwMode="auto">
            <a:xfrm>
              <a:off x="1388974" y="4358554"/>
              <a:ext cx="524802" cy="320252"/>
            </a:xfrm>
            <a:prstGeom prst="rect">
              <a:avLst/>
            </a:prstGeom>
            <a:noFill/>
            <a:ln w="9525">
              <a:noFill/>
              <a:miter lim="800000"/>
              <a:headEnd/>
              <a:tailEnd/>
            </a:ln>
          </p:spPr>
        </p:pic>
      </p:grpSp>
      <p:grpSp>
        <p:nvGrpSpPr>
          <p:cNvPr id="190" name="Group 189"/>
          <p:cNvGrpSpPr/>
          <p:nvPr/>
        </p:nvGrpSpPr>
        <p:grpSpPr>
          <a:xfrm>
            <a:off x="2085083" y="4154369"/>
            <a:ext cx="780503" cy="411312"/>
            <a:chOff x="1224932" y="4358554"/>
            <a:chExt cx="1040670" cy="548417"/>
          </a:xfrm>
        </p:grpSpPr>
        <p:sp>
          <p:nvSpPr>
            <p:cNvPr id="191" name="Text Box 75"/>
            <p:cNvSpPr txBox="1">
              <a:spLocks noChangeArrowheads="1"/>
            </p:cNvSpPr>
            <p:nvPr/>
          </p:nvSpPr>
          <p:spPr bwMode="auto">
            <a:xfrm>
              <a:off x="1224932" y="4629972"/>
              <a:ext cx="1040670" cy="276999"/>
            </a:xfrm>
            <a:prstGeom prst="rect">
              <a:avLst/>
            </a:prstGeom>
            <a:noFill/>
            <a:ln w="9525">
              <a:noFill/>
              <a:miter lim="800000"/>
              <a:headEnd/>
              <a:tailEnd/>
            </a:ln>
          </p:spPr>
          <p:txBody>
            <a:bodyPr wrap="square">
              <a:spAutoFit/>
            </a:bodyPr>
            <a:lstStyle/>
            <a:p>
              <a:pPr>
                <a:spcBef>
                  <a:spcPct val="50000"/>
                </a:spcBef>
              </a:pPr>
              <a:r>
                <a:rPr lang="en-US" altLang="zh-TW" sz="750" b="1" dirty="0">
                  <a:solidFill>
                    <a:schemeClr val="tx1">
                      <a:lumMod val="95000"/>
                      <a:lumOff val="5000"/>
                    </a:schemeClr>
                  </a:solidFill>
                  <a:latin typeface="Garamond" pitchFamily="18" charset="0"/>
                  <a:cs typeface="Tahoma" pitchFamily="34" charset="0"/>
                </a:rPr>
                <a:t>Batch Switch</a:t>
              </a:r>
              <a:endParaRPr lang="en-US" sz="750" b="1" dirty="0">
                <a:solidFill>
                  <a:schemeClr val="tx1">
                    <a:lumMod val="95000"/>
                    <a:lumOff val="5000"/>
                  </a:schemeClr>
                </a:solidFill>
                <a:latin typeface="Garamond" pitchFamily="18" charset="0"/>
                <a:cs typeface="Tahoma" pitchFamily="34" charset="0"/>
              </a:endParaRPr>
            </a:p>
          </p:txBody>
        </p:sp>
        <p:pic>
          <p:nvPicPr>
            <p:cNvPr id="192" name="Picture 60" descr="Box GreyTransparent"/>
            <p:cNvPicPr>
              <a:picLocks noChangeAspect="1" noChangeArrowheads="1"/>
            </p:cNvPicPr>
            <p:nvPr/>
          </p:nvPicPr>
          <p:blipFill>
            <a:blip r:embed="rId3" cstate="print"/>
            <a:srcRect/>
            <a:stretch>
              <a:fillRect/>
            </a:stretch>
          </p:blipFill>
          <p:spPr bwMode="auto">
            <a:xfrm>
              <a:off x="1388974" y="4358554"/>
              <a:ext cx="524802" cy="320252"/>
            </a:xfrm>
            <a:prstGeom prst="rect">
              <a:avLst/>
            </a:prstGeom>
            <a:noFill/>
            <a:ln w="9525">
              <a:noFill/>
              <a:miter lim="800000"/>
              <a:headEnd/>
              <a:tailEnd/>
            </a:ln>
          </p:spPr>
        </p:pic>
      </p:grpSp>
      <p:cxnSp>
        <p:nvCxnSpPr>
          <p:cNvPr id="193" name="直線單箭頭接點 50"/>
          <p:cNvCxnSpPr/>
          <p:nvPr/>
        </p:nvCxnSpPr>
        <p:spPr bwMode="auto">
          <a:xfrm>
            <a:off x="2681792" y="4274467"/>
            <a:ext cx="956117" cy="0"/>
          </a:xfrm>
          <a:prstGeom prst="straightConnector1">
            <a:avLst/>
          </a:prstGeom>
          <a:solidFill>
            <a:schemeClr val="accent1"/>
          </a:solidFill>
          <a:ln w="22225" cap="flat" cmpd="sng" algn="ctr">
            <a:solidFill>
              <a:schemeClr val="tx2">
                <a:lumMod val="60000"/>
                <a:lumOff val="40000"/>
              </a:schemeClr>
            </a:solidFill>
            <a:prstDash val="sysDot"/>
            <a:round/>
            <a:headEnd type="arrow" w="med" len="med"/>
            <a:tailEnd type="arrow" w="med" len="med"/>
          </a:ln>
          <a:effectLst/>
        </p:spPr>
      </p:cxnSp>
      <p:cxnSp>
        <p:nvCxnSpPr>
          <p:cNvPr id="201" name="直線單箭頭接點 50"/>
          <p:cNvCxnSpPr/>
          <p:nvPr/>
        </p:nvCxnSpPr>
        <p:spPr bwMode="auto">
          <a:xfrm flipV="1">
            <a:off x="2027878" y="4541217"/>
            <a:ext cx="202147" cy="194616"/>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cxnSp>
        <p:nvCxnSpPr>
          <p:cNvPr id="203" name="直線單箭頭接點 50"/>
          <p:cNvCxnSpPr>
            <a:endCxn id="191" idx="2"/>
          </p:cNvCxnSpPr>
          <p:nvPr/>
        </p:nvCxnSpPr>
        <p:spPr bwMode="auto">
          <a:xfrm flipH="1" flipV="1">
            <a:off x="2475335" y="4565682"/>
            <a:ext cx="260275" cy="156375"/>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cxnSp>
        <p:nvCxnSpPr>
          <p:cNvPr id="205" name="直線單箭頭接點 50"/>
          <p:cNvCxnSpPr/>
          <p:nvPr/>
        </p:nvCxnSpPr>
        <p:spPr bwMode="auto">
          <a:xfrm flipV="1">
            <a:off x="3499490" y="4542602"/>
            <a:ext cx="285503" cy="230190"/>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cxnSp>
        <p:nvCxnSpPr>
          <p:cNvPr id="207" name="直線單箭頭接點 50"/>
          <p:cNvCxnSpPr>
            <a:endCxn id="188" idx="2"/>
          </p:cNvCxnSpPr>
          <p:nvPr/>
        </p:nvCxnSpPr>
        <p:spPr bwMode="auto">
          <a:xfrm flipH="1" flipV="1">
            <a:off x="4028159" y="4564297"/>
            <a:ext cx="152998" cy="178661"/>
          </a:xfrm>
          <a:prstGeom prst="straightConnector1">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grpSp>
        <p:nvGrpSpPr>
          <p:cNvPr id="134" name="Group 133"/>
          <p:cNvGrpSpPr/>
          <p:nvPr/>
        </p:nvGrpSpPr>
        <p:grpSpPr>
          <a:xfrm>
            <a:off x="3058647" y="3081414"/>
            <a:ext cx="2164758" cy="807314"/>
            <a:chOff x="2423567" y="2843416"/>
            <a:chExt cx="2886344" cy="1076419"/>
          </a:xfrm>
        </p:grpSpPr>
        <p:grpSp>
          <p:nvGrpSpPr>
            <p:cNvPr id="1030" name="Group 1029"/>
            <p:cNvGrpSpPr/>
            <p:nvPr/>
          </p:nvGrpSpPr>
          <p:grpSpPr>
            <a:xfrm>
              <a:off x="3990693" y="3067638"/>
              <a:ext cx="1319218" cy="742391"/>
              <a:chOff x="2203438" y="2694889"/>
              <a:chExt cx="1319218" cy="742391"/>
            </a:xfrm>
          </p:grpSpPr>
          <p:pic>
            <p:nvPicPr>
              <p:cNvPr id="20" name="図 31" descr="0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3497" y="2694889"/>
                <a:ext cx="290945" cy="477635"/>
              </a:xfrm>
              <a:prstGeom prst="rect">
                <a:avLst/>
              </a:prstGeom>
            </p:spPr>
          </p:pic>
          <p:sp>
            <p:nvSpPr>
              <p:cNvPr id="138" name="Text Box 75"/>
              <p:cNvSpPr txBox="1">
                <a:spLocks noChangeArrowheads="1"/>
              </p:cNvSpPr>
              <p:nvPr/>
            </p:nvSpPr>
            <p:spPr bwMode="auto">
              <a:xfrm>
                <a:off x="2203438" y="3160281"/>
                <a:ext cx="1319218" cy="276999"/>
              </a:xfrm>
              <a:prstGeom prst="rect">
                <a:avLst/>
              </a:prstGeom>
              <a:noFill/>
              <a:ln w="9525">
                <a:noFill/>
                <a:miter lim="800000"/>
                <a:headEnd/>
                <a:tailEnd/>
              </a:ln>
            </p:spPr>
            <p:txBody>
              <a:bodyPr wrap="square">
                <a:spAutoFit/>
              </a:bodyPr>
              <a:lstStyle/>
              <a:p>
                <a:pPr>
                  <a:spcBef>
                    <a:spcPct val="50000"/>
                  </a:spcBef>
                </a:pPr>
                <a:r>
                  <a:rPr lang="en-US" altLang="zh-TW" sz="750" b="1" dirty="0">
                    <a:solidFill>
                      <a:schemeClr val="tx1">
                        <a:lumMod val="95000"/>
                        <a:lumOff val="5000"/>
                      </a:schemeClr>
                    </a:solidFill>
                    <a:latin typeface="Garamond" pitchFamily="18" charset="0"/>
                    <a:cs typeface="Tahoma" pitchFamily="34" charset="0"/>
                  </a:rPr>
                  <a:t>AD</a:t>
                </a:r>
                <a:endParaRPr lang="en-US" sz="750" b="1" dirty="0">
                  <a:solidFill>
                    <a:schemeClr val="tx1">
                      <a:lumMod val="95000"/>
                      <a:lumOff val="5000"/>
                    </a:schemeClr>
                  </a:solidFill>
                  <a:latin typeface="Garamond" pitchFamily="18" charset="0"/>
                  <a:cs typeface="Tahoma" pitchFamily="34" charset="0"/>
                </a:endParaRPr>
              </a:p>
            </p:txBody>
          </p:sp>
        </p:grpSp>
        <p:grpSp>
          <p:nvGrpSpPr>
            <p:cNvPr id="140" name="Group 139"/>
            <p:cNvGrpSpPr/>
            <p:nvPr/>
          </p:nvGrpSpPr>
          <p:grpSpPr>
            <a:xfrm>
              <a:off x="2637789" y="3062195"/>
              <a:ext cx="1319218" cy="742391"/>
              <a:chOff x="2203438" y="2694889"/>
              <a:chExt cx="1319218" cy="742391"/>
            </a:xfrm>
          </p:grpSpPr>
          <p:pic>
            <p:nvPicPr>
              <p:cNvPr id="141" name="図 31" descr="0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3497" y="2694889"/>
                <a:ext cx="290945" cy="477635"/>
              </a:xfrm>
              <a:prstGeom prst="rect">
                <a:avLst/>
              </a:prstGeom>
            </p:spPr>
          </p:pic>
          <p:sp>
            <p:nvSpPr>
              <p:cNvPr id="142" name="Text Box 75"/>
              <p:cNvSpPr txBox="1">
                <a:spLocks noChangeArrowheads="1"/>
              </p:cNvSpPr>
              <p:nvPr/>
            </p:nvSpPr>
            <p:spPr bwMode="auto">
              <a:xfrm>
                <a:off x="2203438" y="3160281"/>
                <a:ext cx="1319218" cy="276999"/>
              </a:xfrm>
              <a:prstGeom prst="rect">
                <a:avLst/>
              </a:prstGeom>
              <a:noFill/>
              <a:ln w="9525">
                <a:noFill/>
                <a:miter lim="800000"/>
                <a:headEnd/>
                <a:tailEnd/>
              </a:ln>
            </p:spPr>
            <p:txBody>
              <a:bodyPr wrap="square">
                <a:spAutoFit/>
              </a:bodyPr>
              <a:lstStyle/>
              <a:p>
                <a:pPr>
                  <a:spcBef>
                    <a:spcPct val="50000"/>
                  </a:spcBef>
                </a:pPr>
                <a:r>
                  <a:rPr lang="en-US" sz="750" b="1" dirty="0">
                    <a:solidFill>
                      <a:schemeClr val="tx1">
                        <a:lumMod val="95000"/>
                        <a:lumOff val="5000"/>
                      </a:schemeClr>
                    </a:solidFill>
                    <a:latin typeface="Garamond" pitchFamily="18" charset="0"/>
                    <a:cs typeface="Tahoma" pitchFamily="34" charset="0"/>
                  </a:rPr>
                  <a:t>DB</a:t>
                </a:r>
              </a:p>
            </p:txBody>
          </p:sp>
        </p:grpSp>
        <p:grpSp>
          <p:nvGrpSpPr>
            <p:cNvPr id="143" name="Group 142"/>
            <p:cNvGrpSpPr/>
            <p:nvPr/>
          </p:nvGrpSpPr>
          <p:grpSpPr>
            <a:xfrm>
              <a:off x="3111148" y="3049728"/>
              <a:ext cx="1319218" cy="742391"/>
              <a:chOff x="2203438" y="2694889"/>
              <a:chExt cx="1319218" cy="742391"/>
            </a:xfrm>
          </p:grpSpPr>
          <p:pic>
            <p:nvPicPr>
              <p:cNvPr id="144" name="図 31" descr="0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8415" y="2694889"/>
                <a:ext cx="290945" cy="477635"/>
              </a:xfrm>
              <a:prstGeom prst="rect">
                <a:avLst/>
              </a:prstGeom>
            </p:spPr>
          </p:pic>
          <p:sp>
            <p:nvSpPr>
              <p:cNvPr id="145" name="Text Box 75"/>
              <p:cNvSpPr txBox="1">
                <a:spLocks noChangeArrowheads="1"/>
              </p:cNvSpPr>
              <p:nvPr/>
            </p:nvSpPr>
            <p:spPr bwMode="auto">
              <a:xfrm>
                <a:off x="2203438" y="3160281"/>
                <a:ext cx="1319218" cy="276999"/>
              </a:xfrm>
              <a:prstGeom prst="rect">
                <a:avLst/>
              </a:prstGeom>
              <a:noFill/>
              <a:ln w="9525">
                <a:noFill/>
                <a:miter lim="800000"/>
                <a:headEnd/>
                <a:tailEnd/>
              </a:ln>
            </p:spPr>
            <p:txBody>
              <a:bodyPr wrap="square">
                <a:spAutoFit/>
              </a:bodyPr>
              <a:lstStyle/>
              <a:p>
                <a:pPr>
                  <a:spcBef>
                    <a:spcPct val="50000"/>
                  </a:spcBef>
                </a:pPr>
                <a:r>
                  <a:rPr lang="en-US" sz="750" b="1" dirty="0">
                    <a:solidFill>
                      <a:schemeClr val="tx1">
                        <a:lumMod val="95000"/>
                        <a:lumOff val="5000"/>
                      </a:schemeClr>
                    </a:solidFill>
                    <a:latin typeface="Garamond" pitchFamily="18" charset="0"/>
                    <a:cs typeface="Tahoma" pitchFamily="34" charset="0"/>
                  </a:rPr>
                  <a:t>File Server</a:t>
                </a:r>
              </a:p>
            </p:txBody>
          </p:sp>
        </p:grpSp>
        <p:sp>
          <p:nvSpPr>
            <p:cNvPr id="221" name="圓角矩形 34"/>
            <p:cNvSpPr/>
            <p:nvPr/>
          </p:nvSpPr>
          <p:spPr bwMode="auto">
            <a:xfrm>
              <a:off x="2423567" y="2843416"/>
              <a:ext cx="2322834" cy="1076419"/>
            </a:xfrm>
            <a:prstGeom prst="roundRect">
              <a:avLst/>
            </a:prstGeom>
            <a:noFill/>
            <a:ln w="9525" cap="flat" cmpd="sng" algn="ctr">
              <a:solidFill>
                <a:schemeClr val="accent2">
                  <a:lumMod val="75000"/>
                </a:schemeClr>
              </a:solidFill>
              <a:prstDash val="sysDot"/>
              <a:round/>
              <a:headEnd type="none" w="med" len="med"/>
              <a:tailEnd type="none" w="med" len="med"/>
            </a:ln>
            <a:effectLst/>
          </p:spPr>
          <p:txBody>
            <a:bodyPr vert="horz" wrap="square" lIns="51449" tIns="25724" rIns="51449" bIns="25724" numCol="1" rtlCol="0" anchor="t" anchorCtr="0" compatLnSpc="1">
              <a:prstTxWarp prst="textNoShape">
                <a:avLst/>
              </a:prstTxWarp>
            </a:bodyPr>
            <a:lstStyle/>
            <a:p>
              <a:pPr defTabSz="514487"/>
              <a:endParaRPr lang="zh-TW" altLang="en-US" sz="1013"/>
            </a:p>
          </p:txBody>
        </p:sp>
      </p:grpSp>
      <p:sp>
        <p:nvSpPr>
          <p:cNvPr id="222" name="Text Box 75"/>
          <p:cNvSpPr txBox="1">
            <a:spLocks noChangeArrowheads="1"/>
          </p:cNvSpPr>
          <p:nvPr/>
        </p:nvSpPr>
        <p:spPr bwMode="auto">
          <a:xfrm>
            <a:off x="3618893" y="3686876"/>
            <a:ext cx="989414" cy="207749"/>
          </a:xfrm>
          <a:prstGeom prst="rect">
            <a:avLst/>
          </a:prstGeom>
          <a:noFill/>
          <a:ln w="9525">
            <a:noFill/>
            <a:miter lim="800000"/>
            <a:headEnd/>
            <a:tailEnd/>
          </a:ln>
        </p:spPr>
        <p:txBody>
          <a:bodyPr wrap="square">
            <a:spAutoFit/>
          </a:bodyPr>
          <a:lstStyle/>
          <a:p>
            <a:pPr>
              <a:spcBef>
                <a:spcPct val="50000"/>
              </a:spcBef>
            </a:pPr>
            <a:r>
              <a:rPr lang="en-US" altLang="zh-TW" sz="750" b="1" dirty="0">
                <a:solidFill>
                  <a:schemeClr val="tx1">
                    <a:lumMod val="95000"/>
                    <a:lumOff val="5000"/>
                  </a:schemeClr>
                </a:solidFill>
                <a:latin typeface="Garamond" pitchFamily="18" charset="0"/>
                <a:cs typeface="Tahoma" pitchFamily="34" charset="0"/>
              </a:rPr>
              <a:t>Server Farm</a:t>
            </a:r>
            <a:endParaRPr lang="en-US" sz="750" b="1" dirty="0">
              <a:solidFill>
                <a:schemeClr val="tx1">
                  <a:lumMod val="95000"/>
                  <a:lumOff val="5000"/>
                </a:schemeClr>
              </a:solidFill>
              <a:latin typeface="Garamond" pitchFamily="18" charset="0"/>
              <a:cs typeface="Tahoma" pitchFamily="34" charset="0"/>
            </a:endParaRPr>
          </a:p>
        </p:txBody>
      </p:sp>
      <p:sp>
        <p:nvSpPr>
          <p:cNvPr id="233" name="圓角矩形 34"/>
          <p:cNvSpPr/>
          <p:nvPr/>
        </p:nvSpPr>
        <p:spPr bwMode="auto">
          <a:xfrm>
            <a:off x="1697640" y="4722056"/>
            <a:ext cx="3198396" cy="797467"/>
          </a:xfrm>
          <a:prstGeom prst="roundRect">
            <a:avLst/>
          </a:prstGeom>
          <a:noFill/>
          <a:ln w="9525" cap="flat" cmpd="sng" algn="ctr">
            <a:solidFill>
              <a:schemeClr val="accent2">
                <a:lumMod val="75000"/>
              </a:schemeClr>
            </a:solidFill>
            <a:prstDash val="sysDot"/>
            <a:round/>
            <a:headEnd type="none" w="med" len="med"/>
            <a:tailEnd type="none" w="med" len="med"/>
          </a:ln>
          <a:effectLst/>
        </p:spPr>
        <p:txBody>
          <a:bodyPr vert="horz" wrap="square" lIns="51449" tIns="25724" rIns="51449" bIns="25724" numCol="1" rtlCol="0" anchor="t" anchorCtr="0" compatLnSpc="1">
            <a:prstTxWarp prst="textNoShape">
              <a:avLst/>
            </a:prstTxWarp>
          </a:bodyPr>
          <a:lstStyle/>
          <a:p>
            <a:pPr defTabSz="514487"/>
            <a:endParaRPr lang="zh-TW" altLang="en-US" sz="1013"/>
          </a:p>
        </p:txBody>
      </p:sp>
      <p:sp>
        <p:nvSpPr>
          <p:cNvPr id="139" name="TextBox 138"/>
          <p:cNvSpPr txBox="1"/>
          <p:nvPr/>
        </p:nvSpPr>
        <p:spPr>
          <a:xfrm>
            <a:off x="4864995" y="1434963"/>
            <a:ext cx="3979403" cy="4893647"/>
          </a:xfrm>
          <a:prstGeom prst="rect">
            <a:avLst/>
          </a:prstGeom>
          <a:noFill/>
        </p:spPr>
        <p:txBody>
          <a:bodyPr wrap="square" rtlCol="0">
            <a:spAutoFit/>
          </a:bodyPr>
          <a:lstStyle/>
          <a:p>
            <a:pPr marL="257175" indent="-257175" algn="l">
              <a:buAutoNum type="arabicPeriod"/>
            </a:pPr>
            <a:r>
              <a:rPr lang="zh-TW" altLang="en-US" sz="2400" dirty="0">
                <a:latin typeface="+mn-ea"/>
                <a:ea typeface="+mn-ea"/>
              </a:rPr>
              <a:t>惡意郵件投遞到企業郵件主機</a:t>
            </a:r>
            <a:endParaRPr lang="en-US" altLang="zh-TW" sz="2400" dirty="0">
              <a:latin typeface="+mn-ea"/>
              <a:ea typeface="+mn-ea"/>
            </a:endParaRPr>
          </a:p>
          <a:p>
            <a:pPr marL="257175" indent="-257175" algn="l">
              <a:buAutoNum type="arabicPeriod"/>
            </a:pPr>
            <a:r>
              <a:rPr lang="zh-TW" altLang="en-US" sz="2400" dirty="0">
                <a:latin typeface="+mn-ea"/>
                <a:ea typeface="+mn-ea"/>
              </a:rPr>
              <a:t>用惡意文件攻擊端點程式弱點</a:t>
            </a:r>
            <a:endParaRPr lang="en-US" altLang="zh-TW" sz="2400" dirty="0">
              <a:latin typeface="+mn-ea"/>
              <a:ea typeface="+mn-ea"/>
            </a:endParaRPr>
          </a:p>
          <a:p>
            <a:pPr marL="257175" indent="-257175" algn="l">
              <a:buAutoNum type="arabicPeriod"/>
            </a:pPr>
            <a:r>
              <a:rPr lang="zh-TW" altLang="en-US" sz="2400" dirty="0">
                <a:latin typeface="+mn-ea"/>
                <a:ea typeface="+mn-ea"/>
              </a:rPr>
              <a:t>控制某些端點後進行內部擴散</a:t>
            </a:r>
            <a:endParaRPr lang="en-US" altLang="zh-TW" sz="2400" dirty="0">
              <a:latin typeface="+mn-ea"/>
              <a:ea typeface="+mn-ea"/>
            </a:endParaRPr>
          </a:p>
          <a:p>
            <a:pPr marL="257175" indent="-257175" algn="l">
              <a:buAutoNum type="arabicPeriod"/>
            </a:pPr>
            <a:r>
              <a:rPr lang="zh-TW" altLang="en-US" sz="2400" dirty="0">
                <a:latin typeface="+mn-ea"/>
                <a:ea typeface="+mn-ea"/>
              </a:rPr>
              <a:t>透過端點攻擊</a:t>
            </a:r>
            <a:r>
              <a:rPr lang="en-US" altLang="zh-TW" sz="2400" dirty="0">
                <a:latin typeface="+mn-ea"/>
                <a:ea typeface="+mn-ea"/>
              </a:rPr>
              <a:t>AD</a:t>
            </a:r>
            <a:r>
              <a:rPr lang="zh-TW" altLang="en-US" sz="2400" dirty="0">
                <a:latin typeface="+mn-ea"/>
                <a:ea typeface="+mn-ea"/>
              </a:rPr>
              <a:t>擷取密碼資料</a:t>
            </a:r>
            <a:endParaRPr lang="en-US" altLang="zh-TW" sz="2400" dirty="0">
              <a:latin typeface="+mn-ea"/>
              <a:ea typeface="+mn-ea"/>
            </a:endParaRPr>
          </a:p>
          <a:p>
            <a:pPr marL="257175" indent="-257175" algn="l">
              <a:buAutoNum type="arabicPeriod"/>
            </a:pPr>
            <a:r>
              <a:rPr lang="zh-TW" altLang="en-US" sz="2400" dirty="0">
                <a:latin typeface="+mn-ea"/>
                <a:ea typeface="+mn-ea"/>
              </a:rPr>
              <a:t>駭客利用停用的帳號或是建立最高權限帳號</a:t>
            </a:r>
            <a:endParaRPr lang="en-US" altLang="zh-TW" sz="2400" dirty="0">
              <a:latin typeface="+mn-ea"/>
              <a:ea typeface="+mn-ea"/>
            </a:endParaRPr>
          </a:p>
          <a:p>
            <a:pPr marL="257175" indent="-257175" algn="l">
              <a:buAutoNum type="arabicPeriod"/>
            </a:pPr>
            <a:r>
              <a:rPr lang="zh-TW" altLang="en-US" sz="2400" dirty="0">
                <a:latin typeface="+mn-ea"/>
                <a:ea typeface="+mn-ea"/>
              </a:rPr>
              <a:t>用合法帳號存取</a:t>
            </a:r>
            <a:r>
              <a:rPr lang="en-US" altLang="zh-TW" sz="2400" dirty="0">
                <a:latin typeface="+mn-ea"/>
                <a:ea typeface="+mn-ea"/>
              </a:rPr>
              <a:t>DB</a:t>
            </a:r>
            <a:r>
              <a:rPr lang="zh-TW" altLang="en-US" sz="2400" dirty="0">
                <a:latin typeface="+mn-ea"/>
                <a:ea typeface="+mn-ea"/>
              </a:rPr>
              <a:t>或檔案主機</a:t>
            </a:r>
            <a:endParaRPr lang="en-US" altLang="zh-TW" sz="2400" dirty="0">
              <a:latin typeface="+mn-ea"/>
              <a:ea typeface="+mn-ea"/>
            </a:endParaRPr>
          </a:p>
          <a:p>
            <a:pPr marL="257175" indent="-257175" algn="l">
              <a:buAutoNum type="arabicPeriod"/>
            </a:pPr>
            <a:r>
              <a:rPr lang="zh-TW" altLang="en-US" sz="2400" dirty="0">
                <a:latin typeface="+mn-ea"/>
                <a:ea typeface="+mn-ea"/>
              </a:rPr>
              <a:t>打包資料並帶走</a:t>
            </a:r>
          </a:p>
        </p:txBody>
      </p:sp>
      <p:pic>
        <p:nvPicPr>
          <p:cNvPr id="104" name="Picture 2" descr="C:\Users\terence_y_wang\Desktop\PPT\icon\ICON-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1726" y="3289804"/>
            <a:ext cx="290816" cy="29081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C:\Users\terence_y_wang\Desktop\PPT\icon\ICON-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8773" y="2024418"/>
            <a:ext cx="699149" cy="699149"/>
          </a:xfrm>
          <a:prstGeom prst="rect">
            <a:avLst/>
          </a:prstGeom>
          <a:noFill/>
          <a:extLst>
            <a:ext uri="{909E8E84-426E-40DD-AFC4-6F175D3DCCD1}">
              <a14:hiddenFill xmlns:a14="http://schemas.microsoft.com/office/drawing/2010/main">
                <a:solidFill>
                  <a:srgbClr val="FFFFFF"/>
                </a:solidFill>
              </a14:hiddenFill>
            </a:ext>
          </a:extLst>
        </p:spPr>
      </p:pic>
      <p:sp>
        <p:nvSpPr>
          <p:cNvPr id="105" name="橢圓 41"/>
          <p:cNvSpPr/>
          <p:nvPr/>
        </p:nvSpPr>
        <p:spPr bwMode="auto">
          <a:xfrm>
            <a:off x="2506535" y="4870615"/>
            <a:ext cx="445037" cy="441567"/>
          </a:xfrm>
          <a:prstGeom prst="ellipse">
            <a:avLst/>
          </a:prstGeom>
          <a:solidFill>
            <a:srgbClr val="FF0000">
              <a:alpha val="20000"/>
            </a:srgbClr>
          </a:solidFill>
          <a:ln w="50800" algn="ctr">
            <a:noFill/>
            <a:round/>
            <a:headEnd/>
            <a:tailEnd/>
          </a:ln>
          <a:extLst/>
        </p:spPr>
        <p:txBody>
          <a:bodyPr rtlCol="0" anchor="ctr"/>
          <a:lstStyle/>
          <a:p>
            <a:pPr algn="ctr"/>
            <a:endParaRPr lang="zh-TW" altLang="en-US" sz="1800">
              <a:ea typeface="新細明體" pitchFamily="18" charset="-120"/>
            </a:endParaRPr>
          </a:p>
        </p:txBody>
      </p:sp>
      <p:pic>
        <p:nvPicPr>
          <p:cNvPr id="106" name="Picture 2" descr="C:\Users\terence_y_wang\Desktop\PPT\icon\ICON-1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7810" y="4900005"/>
            <a:ext cx="441567" cy="441567"/>
          </a:xfrm>
          <a:prstGeom prst="rect">
            <a:avLst/>
          </a:prstGeom>
          <a:noFill/>
          <a:extLst>
            <a:ext uri="{909E8E84-426E-40DD-AFC4-6F175D3DCCD1}">
              <a14:hiddenFill xmlns:a14="http://schemas.microsoft.com/office/drawing/2010/main">
                <a:solidFill>
                  <a:srgbClr val="FFFFFF"/>
                </a:solidFill>
              </a14:hiddenFill>
            </a:ext>
          </a:extLst>
        </p:spPr>
      </p:pic>
      <p:sp>
        <p:nvSpPr>
          <p:cNvPr id="107" name="橢圓 41"/>
          <p:cNvSpPr/>
          <p:nvPr/>
        </p:nvSpPr>
        <p:spPr bwMode="auto">
          <a:xfrm>
            <a:off x="3973557" y="4870615"/>
            <a:ext cx="445037" cy="441567"/>
          </a:xfrm>
          <a:prstGeom prst="ellipse">
            <a:avLst/>
          </a:prstGeom>
          <a:solidFill>
            <a:srgbClr val="FF0000">
              <a:alpha val="20000"/>
            </a:srgbClr>
          </a:solidFill>
          <a:ln w="50800" algn="ctr">
            <a:noFill/>
            <a:round/>
            <a:headEnd/>
            <a:tailEnd/>
          </a:ln>
          <a:extLst/>
        </p:spPr>
        <p:txBody>
          <a:bodyPr rtlCol="0" anchor="ctr"/>
          <a:lstStyle/>
          <a:p>
            <a:pPr algn="ctr"/>
            <a:endParaRPr lang="zh-TW" altLang="en-US" sz="1800">
              <a:ea typeface="新細明體" pitchFamily="18" charset="-120"/>
            </a:endParaRPr>
          </a:p>
        </p:txBody>
      </p:sp>
      <p:sp>
        <p:nvSpPr>
          <p:cNvPr id="108" name="橢圓 41"/>
          <p:cNvSpPr/>
          <p:nvPr/>
        </p:nvSpPr>
        <p:spPr bwMode="auto">
          <a:xfrm>
            <a:off x="3289466" y="4882368"/>
            <a:ext cx="445037" cy="441567"/>
          </a:xfrm>
          <a:prstGeom prst="ellipse">
            <a:avLst/>
          </a:prstGeom>
          <a:solidFill>
            <a:srgbClr val="FF0000">
              <a:alpha val="20000"/>
            </a:srgbClr>
          </a:solidFill>
          <a:ln w="50800" algn="ctr">
            <a:noFill/>
            <a:round/>
            <a:headEnd/>
            <a:tailEnd/>
          </a:ln>
          <a:extLst/>
        </p:spPr>
        <p:txBody>
          <a:bodyPr rtlCol="0" anchor="ctr"/>
          <a:lstStyle/>
          <a:p>
            <a:pPr algn="ctr"/>
            <a:endParaRPr lang="zh-TW" altLang="en-US" sz="1800">
              <a:ea typeface="新細明體" pitchFamily="18" charset="-120"/>
            </a:endParaRPr>
          </a:p>
        </p:txBody>
      </p:sp>
      <p:pic>
        <p:nvPicPr>
          <p:cNvPr id="109" name="Picture 2" descr="C:\Users\terence_y_wang\Desktop\PPT\icon\ICON-1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9207" y="4908990"/>
            <a:ext cx="441567" cy="441567"/>
          </a:xfrm>
          <a:prstGeom prst="rect">
            <a:avLst/>
          </a:prstGeom>
          <a:noFill/>
          <a:extLst>
            <a:ext uri="{909E8E84-426E-40DD-AFC4-6F175D3DCCD1}">
              <a14:hiddenFill xmlns:a14="http://schemas.microsoft.com/office/drawing/2010/main">
                <a:solidFill>
                  <a:srgbClr val="FFFFFF"/>
                </a:solidFill>
              </a14:hiddenFill>
            </a:ext>
          </a:extLst>
        </p:spPr>
      </p:pic>
      <p:sp>
        <p:nvSpPr>
          <p:cNvPr id="110" name="橢圓 41"/>
          <p:cNvSpPr/>
          <p:nvPr/>
        </p:nvSpPr>
        <p:spPr bwMode="auto">
          <a:xfrm>
            <a:off x="4169720" y="3215250"/>
            <a:ext cx="445037" cy="441567"/>
          </a:xfrm>
          <a:prstGeom prst="ellipse">
            <a:avLst/>
          </a:prstGeom>
          <a:solidFill>
            <a:srgbClr val="FF0000">
              <a:alpha val="20000"/>
            </a:srgbClr>
          </a:solidFill>
          <a:ln w="50800" algn="ctr">
            <a:noFill/>
            <a:round/>
            <a:headEnd/>
            <a:tailEnd/>
          </a:ln>
          <a:extLst/>
        </p:spPr>
        <p:txBody>
          <a:bodyPr rtlCol="0" anchor="ctr"/>
          <a:lstStyle/>
          <a:p>
            <a:pPr algn="ctr"/>
            <a:endParaRPr lang="zh-TW" altLang="en-US" sz="1800">
              <a:ea typeface="新細明體" pitchFamily="18" charset="-120"/>
            </a:endParaRPr>
          </a:p>
        </p:txBody>
      </p:sp>
      <p:cxnSp>
        <p:nvCxnSpPr>
          <p:cNvPr id="119" name="直線單箭頭接點 39"/>
          <p:cNvCxnSpPr/>
          <p:nvPr/>
        </p:nvCxnSpPr>
        <p:spPr bwMode="auto">
          <a:xfrm rot="10800000">
            <a:off x="3450723" y="3444225"/>
            <a:ext cx="921484" cy="233301"/>
          </a:xfrm>
          <a:prstGeom prst="bentConnector3">
            <a:avLst>
              <a:gd name="adj1" fmla="val 50000"/>
            </a:avLst>
          </a:prstGeom>
          <a:solidFill>
            <a:schemeClr val="accent1"/>
          </a:solidFill>
          <a:ln w="22225" cap="flat" cmpd="sng" algn="ctr">
            <a:solidFill>
              <a:schemeClr val="tx2">
                <a:lumMod val="60000"/>
                <a:lumOff val="40000"/>
              </a:schemeClr>
            </a:solidFill>
            <a:prstDash val="sysDot"/>
            <a:round/>
            <a:headEnd type="none" w="med" len="med"/>
            <a:tailEnd type="arrow"/>
          </a:ln>
          <a:effectLst/>
        </p:spPr>
      </p:cxnSp>
      <p:sp>
        <p:nvSpPr>
          <p:cNvPr id="238" name="AutoShape 2" descr="data:image/jpeg;base64,/9j/4AAQSkZJRgABAQAAAQABAAD/2wCEAAkGBxISEhUUEhQVFRMXGBoYGBgYGR0ZGxoXGRseFxcYGBgdHyghGBwmHBcZITEhJSkrLi4uGh8zODMsNyotLisBCgoKDg0OGxAPFy4lHB0tLSssLCwsLCwsLCwsLissLCwsLCw3LDcsLCwsLCssLCwsLCwsLCw3LTQsLDcrLiwsK//AABEIAL4BCQMBIgACEQEDEQH/xAAbAAACAwEBAQAAAAAAAAAAAAAABQMEBgIBB//EAEkQAAECAwQDCwoEBAQHAQAAAAECEQADIQQSMVEFIkEGExQyUmFxgZGS0RUjM0JTcqGxwdIWgqKyQ2Kj8GNzwuEkNFWz1OLxk//EABcBAQEBAQAAAAAAAAAAAAAAAAABAgP/xAAhEQEAAQQCAwEBAQAAAAAAAAAAAQIRElEhQTFSYZHxcf/aAAwDAQACEQMRAD8A18mzGYpQGzxibyUrMRZ0AgKnFJwJqxI2KOI5wIZm0yRx0LBa8AFqLjWzIbifGNRbTM3I/JSsxB5KVmI0E+ZKQohSFMCzhay7AEln/mG2I5tolJWE3F3Sxe+oUKSrAmhBuivKfZF40Wq2R+SlZiDyUrMQ+l2qzqUAEzKqCRrL2kBzWmO36iGfk6Xkrvq8YcaLVbY7yUrMQeSlZiNj5Ol5K76vGDydLyV31eMS9Oi1W2O8lKzEHkpWYjY+TpeSu+rxg8nS8ld9XjC9Oi1W2O8lKzEHkpWYjY+TpeSu+rxg8nS8ld9XjC9Oi1W2K4F/MOwxzwSj3g2bH+9kbXyTJ5J7yvGPPJMnknvK8YXp0Wlh7RJKCxyf5j6RFDTdFLCZzDAJHzVCuJKwIIIIiupcu8QBFjgRzPw8I4sA84jp+kbC26hN2SlQASXCQcSoKHPQDtjpTMRHMMTEzPEslwI5n4eEHAjmfh4RqOFJZ+Cqya4H+VNkeLtAB/5Yt7m1y4w5hWLlHqmFXszHAjmfh4QcCOZ+HhGnXPDKKbPxSnFFVBzeuhq0FOcxwi1MkXrNrUvMinPdp/Y7It49TGr2ZvgRzPw8IOBHM/DwjaWOUhabxlJSXNCkOwJAfqET8El8hHdETOn1MKvZhOBHM/Dwg4Ecz8PCN3wSXyEd0QcEl8hHdETOn1MKvZhOBHM/Dwg4Ecz8PCN3wSXyEd0QcEl8hHdEM6fUwq9mCNlzU398yYimS2BNaB/71Y+hcEl8hHdEHBJfIR3RCao0sUzt83Qt3Z6XXcU1vyiO41G62SlMoXUgaycABtjLxiemu5sdbnPT9Z/auNjGO3Oen6z+1cbGIoggggKukbfLkIvzCyXAzx+fRidlYiOmbOP40vvBqNidnGHaIs2mQFpukJIyUm8MsHioNEyxUS5D/wCUNmG2A7s2l5K1qlpXrpUUlJoXBILA48V6bCM4vRR8nJvXrsq873t7q7ku958ST1xZur5Se6fugF07dFZkTVSVrurSWLggA3UL4zM12YC+FFcksxs1pRMTelqStNQ6SCKFjUc8VZujEKUVKRJUo4kynJYMHJORIiaTZygMm4kYsENXvQFmKttt8uTd3xQTfVdBODsTU7BTE7SM4lur5Se6fuiG0WPfOOJavelvkdqswOwQEXluz4b6h711nree6zY40eLsiclaQpCgpJwILg9B2xSGi0ciTt/h5s7a3MOwRYstnMtKUJuhCQEgAHABgHKjAZLdP6c+6PmqFMNt0/pz7o+aoUwkgQQQQFnRo86np+hj6FHz3Rx86jp+kfQovSdiCCCIoitwsOBdLl2Dpq2LAqcxZhba9HCaLsxALOAbxFCoKOynFHxgLu+nkK/T90ci0F2uKfpT93NCmboWSGvJapI84XLhmwdXR14xxP0bLISBJVRwkhQDFRKiwU1XrUQDvfTyFfp+6PN+PIV2p+6E50XJLAoKTgAVlJqXLU1vj8Yml6FlpUFCXUEEa5YFLMwZhgPjmYBrKmXg7EVIY8xbZ0R3EdnSQK4uo9pJ+sSQBBBBAId2A8yPeT8xGSjWbsT5pPvD5iMnFnpI8nW5z0/Wf2rhtJsS0UTPmNlvR5q4cx7auawp3Oen6z+1cPJOkZ3ryFPzYbKbc89mw0gO7PKKWvLmLIVeqheFy5dyxr/bxd4QMldxXhFaz2xaiAZZQ6iC7mgSFO7MKlurOkXoiqdqIWAHWmruEqfAjLnjjR6N7SUlS11d7ihsAy5vpsizaJiktdSVVqBizHMgZRU0Za5yz52Xc1X24sHD9Z7D1hc4QMldxXhBwgZK7ivCJYICglIEwrdbF9W4vEhIxy1cG2xa4QMldxXhEEu0TDNKShkAFlVxptwz7eYxcgF+krUoJFwlJepKSKMT6wbKFc6ctTPNww4oY5imNMenOG2lf4f+Yj5xBaLTNStQEm8l2SQn+UF32hyRs2c7aj/GZi5dvszHf1dqfCJuGzfaj9PhFkW5df8AhywbYa4v6tBQZ49cSS7WsqCd4KXxJDgDsxr8DFv8MZ2SWuyiYq8tbnDED5DniHyYjlfEQ6s9tnevIegwSRWoVnRw7YtmaRa0dPXM48q5q1cbaYQmfhjO2b8mI5XxEHkxHK+IjZb2Mh2Qb2Mh2RMo0WnbGpsSUKQQXN5sQdhjaQs02kBKGA9IPkYkt4WyzLF5YusCSBjrbRseEzchfivMt0pKxLK0iYUlYQ4vFIIBUE4kOoDrhcqfOalmJNab8RgHFW6uuIBKUFGamxp31RIK74CroSSkqUzlyEpauOQjLR1vqjxUnpVqjsx+EG9KPGUehOqO2p7CIXylzFBV+UqWAgm9vhNcmGH+0MbUdRXun5QHUuSlOAAO07T0nExT0rbd6MkXFr3yamXqtquFG8pyGSAkuznCkR6TE1JRvKL4fWdRoHThrD1bw6WyrWRPnnGykVp57Y5F7ClAD19UA7IfGIuDAcUlPRh3S4HZC2zz5yiAqzKQCRUzXYOQSwyABb+Yc7MQhlhnqlW0nanPpgPXWNgV0ap7DQ9oiOfb5ctJVMUJaRUleqB+Y0+MdzJYUsOAdU4h9ohHaEzVIKZlilTQU1SbjKNCBdIIZ3xOztDRAvUYR7Gfk75LTdRYpaUJolKSlIADMwAoMaUi/YQVk75Z0ywGYulT0D0Aoxp1HmcKO7H0SfeHzjJxpt0//LS+lH0jMxZ8QkdnW5z0/Wf2rjRSrRIUHEztWoHsJjO7nPT9Z/auNANGy9iJY6HH94DsgJULlKa6sqc3aLUQ7XmcGhu1ifg4zV31eMQS7ME8UIDF9uLXX7ImvKzT8YiorUZctN5alAZ3ln5GIV2qSGdag6b3GXxc4nnyr6SlYQUnEF2PTERsKOTLwu7eKaEdGHYMhAWuDjNXfV4wcHGau+rxjy8rNPxgvKzT8YCIb2VXHXeGy8vm2u3rCJuDjNXfV4xCJOtfZF7B6/3/APTnEt5WafjAVNIygN7Z/SIxUTt5zHts0omUxWwClFIxPFfFklsG6SBtjzSBPm3b0iMOmF+kNJTheQiyWtaQonfZSrOlJZV4tfnoUBsLgYHEY1F2x6ZRNVdQUlX5hsfEpbAR3adJiWAZl1IKikVJqHqWTQavaQNsJdHaUtKSoqslunOzOqw6rULXbQMWFOaOLVpS0LSkCx2+UoLWQUrsdS6qEG06zZc0RTiyaclzVBKFJKjgNcYOdqckmGLryT2nwjN2LSdqQTfsdvm4NeNhF0h3Iu2gYxc8vT/+m2zvWT/yYBw68k9p8I9krJdwAQWoXhN5en/9Ntnesn/kxc0NaFLCyuWuUoqvXFlBUkNdY3FKT6j0UaEbXEB5p3io/wAwfIxeXJSS5SknnAMUdO8VH+YPkYuEqKiAUgBsQTj1iL0nb3gyOQnsEHBkchPYIpW7SG8lIWoAKBL3CWbPW/v5KU2tC7Tf4XNZt7TJCWlXlGihdAWVPLVUqwvZxFP5kuUnjJQH2MK9A2x0ZpVQIJB5WqOt6/CIzLUhKim4GBNEGrZ60Tz1kJURiAT2CAr8DfEITzJSCe0ivYIitFkkJu3gh1KA1mq+wPz7BE1pmrQHJTiBxWx5ythCq2WuRNMtS1pO9TAtB3tVJlwgbcbkwmAa+T0jisOYgKHxr8Y9QgowlpPOhgew+MVbLpVMxVxK0360KFCgxPGi8lSgoAkEEE0BGBHOc4DlUyWprwD7L4bsfHqjvgyOQnsEeTSoqui6zElw+XOISaXWAFy99XI1R5yUg0JPqh1JvYYpOMA84MjkJ7BBwZHIT2CE0nTktKQDPCyBVZlEOxAKixA2h2HVDOyzjMSFoWkpOBuEYFtquaAVbsA0lPvJ+cZSNRuqWTZ5ZOJKSetoy8WfEJHaYTlJUbqiK7C22OuGzeWrtMQzMT0mOYl1WOGzeWrtMHDZvLV2mK8EW8lljhs3lq7TBw2by1dpivBC8lljhs3lq7TBw2by1dpivBC8lljhs3lq7TBw2by1dpivBC8ljTRFoWqakKUSHTiX9dMavWKVAMA663mIqajVNe2MfoP0yelP70xsLiihQcXSVuGLs5eoUD2QRxo8Mk73dUCcb3MABRAGAEV7XKCkecYC8tiFkMXU54tGDl9mMWNHgXSZRTdeuqrGju6nfD5xFNSLoEwpIvL9U4Oq8TrcVnd6RFU1aJl0F4AhJSPOsWYgYJBJD0yhtZkLShKWSbqQHvGrBn4sJ5lgspSpDyyGUSEhROpxqX8ReGOYhgdJywzz5NXamWNb0BdvL5Ke8ftiCQTfqwe8CxeoYgOw2FUSoKyAQpBBDghJqD+aIg4Yli0zZTHVwf8AmgIdOcVH+YPkYnVMQ5ImM+RTs6QY4mWqQsmWsoJCrt1TcdsADtYjtiKYiygpBRK1iyWQCCXCWBAbExeE56WCtPtf2fbHl9Ptf2fbHXk6T7KX3E+EHk6T7KX3E+EODlytSSCDOLENij7YkmTpakkXxUEYjbSOfJ0n2UvuJ8IPJ0n2UvuJ8IcHLzfE+1/Z9seX0+1/Z9sZ/dXZZabl1CE12JA2c0Z7exkOyLwnL6FfT7X9n2x6iYgFzMehFSna2QGUfPN7GQ7IN7GQ7InC8vocyYgkETGo1Cn6g5R5fT7X9n2x893sZDsg3sZDshwcvoN5Ptf2fbHu+J9r+z7Y+e72Mh2Qb2Mh2Q4OWp3UqTvCAlTspIxGxhVozEciWMh2R1CZIh6ouSY8j1IJwEe3DkYsUzPRNUR25gjq4cjBcORhhVpM6duYI6uHIwXDkYYVaM6duYI6uHIwXDkYYVaM6duYI6uHIwXDkYYVaM6drug/TJ6U/vTGymWNwRfVdU7pZBDHEVSXFdsYrRsze5gUoFgRg2xQOfNGm/EcrkzOweMXCrRlTtel2Ip4sxY20EsV7kcK0c4ZUxSg5NUyzUueRzmKn4jlcmZ2Dxg/EcrkzOweMTCrRlTtZTolALgsS9QiV63G/h7ducRnQUpmptFJcqjhi3m6UpEJ3TScl9g6vWiawaelTlhCLznDBqAnYTkYYzpbwsy7GUgJE1YAAADIwFB6kVtMaPK7NNliZMSogqCwbqgoayapAo4HSHhpCzdJLWqzTEoWUKUGvAOW9YAZlLiMqgn26zBZKzZ0rQoJJK7pCuMASU1qp8n54sSpqFpExCZKw6QFJU+0FNbuwqeEtota1KdInAXn1rEpRZybruNhb47TF2fpdARdRItCKhms66EqFWbOAdXl8lPeP2xzMmLAJupoH4x+2EFi0pNSp18IWhmCeCLSebWcv/8AOu1atOpKFASbUNU/wF5dEA3vL5Ke8ftjlUxQZ0pZwKKJxLcnnjOWfSU9N11WhQBD/wDBrdQ2h3p0/OJtGW+YAmXNM+YSpIC12dUttZ9Y4YNlAc7sPU6fpGajS7sPU6fpGaiyCCCCICCCCAIIIIAggggG256yiaVJJIqS4bYEZ9MOE6Lkkkb6XD8nY7tSrMcMjC/cgNdX5vkiHtq0RLWNruSKuxJJLDpL/wC1I3lMds4xPmFY6Dl084quHF8OaOJeiZSnaYot0baDZUUNeaLsvREpJcAv09P0JEer0VKOIJowrgAXAGX+8M52YU6VPIkv2h/T4RFP0bIRxppDO/F2JvnZyaxcGhJORriXrHXkeVdusWvXsdtB8kgdsXOdmFOlXyLLp5xVcOLX4R6jQcsgELUQag6uHZE50HJyPaYvyZYSkJGAAA6BQRM52YU6K/ICOWrsT4QeQEctXYnwhvBEzq2YU6KPICOWrsT4QeQEctXYnwhvBDOrZhToo8gI5auxPhHJ3PI5a/0+EOYIZ1bMY0RTdzEtSSkrWx2avTlEdm0Oizz5RSVKK1FyptkteQjQwvt5adIJprK/7aoRN55WeItHj+GEU7fUNklautroH6j2RY35PKHaIhu398Y4i4MsHftU3VGVV58i9OQskBScE3gHooVo5DKPd6Ymtt4oYgBykOFV4w5ohm2WYpaZhSgqTxddTAsQ7XdoUR2ZRJaJc1aSkplsWfWVg7txYBcbJLZguXWo1ktxbqgA2BBGGGrzRNZrOlAmFBSolNdcFhVsBm/xjhehiXdKS+cxX2Zh4nk2FaAq4mWL2Ouo/wCmA4sdjCZgUlQUq6ABfFRdAwAyuns6789SmDpHGTt/mHNFKz6OUhd9KEXmb0ijQADk5AfDINbImqYKCAHBLKJNC+F0ZQCTdh6nT9IzUaXdh6nT9IzUWQQQQRAQQQQBBBBAEEEEA/3IHXUPe+UuLlr0CQozET1yyTW7kZl/Ct5TqZyMAnKtLch6RX5vkiHFp0vKMwSAV74QhY82spulbAlYTdFRgSIspCCz2NLKBnTZlUByFm6qWq/hgC5Y7aB4J2jAV30zZySS5ASquFHZxxRFC1bwVErmLSUrUnikCpUomhql1KY85hrI0sFjVUMWYoKW41TeV/hq+GERUPk9TNwi0dN1XXs25x1MsYULips1T1DpVRn5v5h/eE9l0omYu4hYJZ/Rqbnq9OuLKkrvp1k8VXqnNP8ANAUJGj1FwbROJqfWTQhQFT0g05Iwq9vStnTMTcKlAkKYpBJFGKg3FUHDHZE8sKvm8QdUYBtp5zEdtS5ZwBcW75ar7Q0BQs0m6QpU+YoXiWZTMS4HOGO14J1kSeLNmouoSg3UqFE3shjrdTUjmxWVM1KrpIZQd04new9LzMUqY0r0NFuXo/ewspUHVeJcE41xvPAc2fRqwQd/mKq5BwNSW5gxA/KOd2ccy8B0COoAggggCFemLQJa5SilSmUqiElSuIrBIxhpCHdTZt93pF286jS8pDslR4ySCMM4tPlmrwsK0uNU8HnsSQfNFxQEEjFi+I2giGNn9b3j9IQWbcrZCkFaFhW0cInZ7POdcN9E2RElG9y3CAos6lLNanWUSTUnbEaRaZ9Wp24PU0AoMcYX7wrJfcV4Q00jxpfvD9yYjtaLQFlUsgppqqNAwb4knb6qeeNRLMxcv3hWUzuK8IN4VlM7ivCL9615Szz9eTwFNpKVuUhWoUtRuLfSeah7TzRbmKhvCspncV4QbwrKZ3FeEW0i2BLahL4nEh3rzM4wpRua/Yt8Y74159mADD6vDIxIZlivcZCj0y1H5pjjyYj2X9I/bGpghmYst5MR7L+kftg8mI9l/SP2xqYImRiy3kxHsv6R+2DyYj2X9I/bGpghkYsgdG1PmqZ739LscjRqm9FX/L/9Y2MEMzFgtJ2a5c1bpILhruDbGGcUYf7r/SI6D9IQRJWD7ch6RX5vkiNCfQpxwRhjiMGrGe3IekV+b5IjRfwkN/h/NMJIKhMnuu6L4vKCS66B9UEBsKOMca5hM57yU1YBaXXxhe244FP+1YqW5Ekk3560LdYAYs++kOycWWpxV6iJZ0+zuVb+Uk1LJWMHUaZa1ebreKdi5/if1IjVcvp9JxVe0zTCXg8lKgkz5gIYJJB5MtAAOwa6PzGtTVno1YN0S5l5ISqqkqet1QxIcMoNzQFyztfLXuKONezOF6ONIY0vXri7rXsdVnb6xNLCr5cg6owDbTzmI7YSC7gAIWSWemrgIClZSrfFXr29tqgX+ZufD68wFubcun0mB9pFbRTOoIUXAQ95PNTA4tQnmEXpyV3TrJwPqn7oCaXgOgR1HMvAdAjqAIIIIAhPpwqvyrl286mvYPcVjDiE2nioKk3SQbxqEqV6qtia81I1T5Zq8JtHqLHfTLd6Ndwyp/bk5VuWUhlMzXjhFWx24JQAvfFKGJ3mbX9MWrItwSxAJLOCk5YEAiMtINI8aX7w/cmL0UdI8aX7w/cmL0UEEEEQcTl3UqOQJ7BFSfb0oVdWuWk3b2tQM5GJ6DFuci8kjBwR2xBMsxVxt7OGKDsdvW5z2wEB0rL9tJxaiga9tMDHitLSwUjfJetgQ5SWd9YU9Ux35MTyJX/5/wDtHMywpJSkplEMWeXgxGGtTGAE6Vlmm/SXw421nbHIvEkq3oUQEzZSicAFAvR6Ma0rHPkxPJlVofN7Gu8rKnRHUqwBJdKZSSNoltsblZAdggLMlbhzi5HYSPpEkcSUXQxL1JyxJP1juAIIIIDJ7r/SI6D9IQQ/3X+kR0H6QghJB9uQ9Ir83yRGi/hJfBkPso4euyM7uQ9Ir83yRGosnER7o+UWUghnglZaXLUllAkzA5dZb18Ltek7IkmlYulIlk3ajfSGU2AL4PR8qscC/giKUWQpU++hKR6o3x9qgx1jW6E9rbInaUFhltqq/iHNPPzfCGEEBVs92+bpfVHrFW05ktHNtxBdjdWzqKQ+qwJBEXIW6aTNIAlTEy1MprxbWpdVgbwBxTR3xgI7ARW+oJDJutMq7azspsYszTKunX2H+IfuhRKn243gZllAqAXLvdYHJr2Y6hgbFq39QXcny0+cJTrj0ZQU3TqUN4hW1jtMA6l4DojqEaJ1q2zbNtwJ5u04x3JtFp9eZZsRgVYOH6aXvhAOYISb5aA7TpBqSHOw1Y02EkBtgG2LdgtKgFb9Mlkg0IIqMXPa2GyAYQm0/axKXJWQSApVBzoUNpGcNOEo5ae0Qg3Z8WX73+kxqnyzV4/Hv4qRyF9ifug/FSOQvsT90ZeCJdpqZOmBPmJASoMQaty05Exoow+5/wBL3f3ojcQlHhLR5fGYiC2kajsNY44PcVCezi0BYCl2cywzl9Yi8HAfbdBxzFdsRV2Var9omy1JUlKEyyF32Sq/ecAA4gpLvzdV3ekco99XjCdInigmWYgAVU5U7VJ5noOjqiWzGbfG+Ls1x6hOJDKbH8nxgGgkJzV31eMHBk46z+8rx5o8spGtdZr1GwwETwEJkJzV31eMRPK5f9Q/dE1q4ivdPyhTPXaQFCXNk1e6VEuCeo4UgO7fb0ylyAl175NuEiY4SLi1XlAni6vbdzhnwpHLT2iFalzyKzZIUFOliWIuqZKuu7swB2xzv1r9pZtnK6/hhAOETkqwUD0F47hdo9Uwq86pClMriYAalK84VDGAye6/0iOg/SEEP91/pEdB+kIISQfbkPSK/N8kRpkSCAAFqYU9X7YzO5D0ivzfJEa2LKQi3o8tX6ftg3o8tX6ftiWCIqLejy1fp+2Dejy1fp+2JYICLejy1fp+2Ftmss6ULq56pyymYy1JQm5VLMEgOBzkmmMN4oaTFDifNzNWmtxdWo24QCuWVXdW1MLgZ2cIY3SXU7tVyxp0xKJqhdBnC8Qog0IuhQqC7YKALvj1xXWlKQxkTDViEhJHGYkADCpUOa9mH81SLqpE4pe8HCcVBRU+qKhyOsQDPRSpgvXponPUNdDZ4E7eyL99XJ+IhFJVvcxkSlh1BF9IS128Q51cAAD1iHd3/EP6ftgOr6uT8REVqWq4rV9U7RlHd3/EP6ftiK1J1FecPFPJy92A7tC1XTq7MxCTdnxZfvf6TDm0J1T5wnm1fCE27Piy/e/0mLT5Zq8fjMQQQRGjPc/6Xu/vRG4jD7n/AEvd/eiNZaLSUhaiQEpIHFehAqTeDAXuoCKLkQrmEm6jHadifE83bsdPpa1ImyZkvf7oIAWqWCFhKjdISoq1VF2prB6VaLFktkpIRLROln1UhiSdmN5zUFzm8QXjZmqksrM+t72f02RJJm3qYKGIy8RzxEmcosAASbz4jikCgrnCnSkyUtaFKmb3MkLdN1ahVmUlSWZaSlTMQ+s4Y1gH8EL/ACom9cJQF3rt0ku5LCjbfkxwMTqnKe7qg0rUir7KcmAsxxNmhIzJoAMSchFM24DjLSmt0Ok1LlIbW2kEAYloXWRUuXMXOM+8ZwCwpb3AgUSmWm8yQAA7BySCTUQDgWe9VdTzYJ9058+PRhHUqYQbqsdh5Q+h5uvohXaFBIUClQIJGqR6pUDjzRT0/JTMlmVOWUpWDrIvIUlmqFJWCKkfWjwDiCFMvSiEhIVPQSU4lBF5hU4t0gYRdExTJVeSpJu4JIcKaoN7ngM5uv8ASI6D9IQQ/wB1/pEdB+kIISQfbkPSK/N8kRrYwGi9IqkElKQol8S2IGxv5YZfiqZ7NPePhGrM3a2CMl+Kpns094+EH4qmezT3j4RLfVu1sEZL8VTPZp7x8IPxVM9mnvHwhb6Xa2KtrQSQwc3VAFgWJus46vhGc/FUz2ae8fCD8VTPZp7x8IW+lzBNjtADCZgGS8sE4MCokuo4bdkey7LPKRfOu5IZIAAdJSCEkBVEkH3j0Qu/FUz2ae8fCD8VTPZp7x8IW+lzBFinEMtanCrwKUpGxWqRtS5FDl0R7wW0Pxw1P4aeeo54XfiqZ7NPePhB+Kpns094+ELfS5lLsc9mWtwzUQkF3d3DHBh2naw9kWWcAoLN8FKgBcSC7AJrtwNeeFn4qmezT3j4QfiqZ7NPePhC30u0c0AggSy/QPGEu7Piy/e/0mK34qmezT3j4RR0rpZc8JCkJTdLuCTsIwbnixwk8l8EEEZaM9z/AKXu/vRGvnWUqvA3SlWIUl9gGfM8ZDc/6Xu/vRG4iikiwAAgJlAEMfN4jn1qx4jR6QbwTKCsX3uvUb1IvQRBXEhQYhQcXndON4g50wivPswfiylLVs3vHMqL4c/zNIi07ppNmMgKSVGfOElLMwUUKWCrm1DhnDGTKu86jic/Ac0BSMgg3lS5bu94S71c8bz9UTIF4khaSqmAwZ8Q7+tFuOJkpKuMAen6ZQFZdiBxTKNXrL25441MCrACGKZRAoBvezFsc4m3kjiqI5jrD417DEVotZlh1gEYOn7Th2mA6XZiQxKQACAyWZwU54McI8tEujrMsjnQ+0U42YFOiINLaWTIs8+0KSopkoWtQDOd7BJA7Ik0dNE5CJ2xSQpKT6oUH61Mceza4cJsAUKolDFvN1ANDto8WEWcgJS6QlLMAkiicBxjlFiCAye6/wBIjoP0hBD/AHX+kR0H6QghJD//2Q=="/>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800"/>
          </a:p>
        </p:txBody>
      </p:sp>
      <p:sp>
        <p:nvSpPr>
          <p:cNvPr id="239" name="AutoShape 4" descr="data:image/jpeg;base64,/9j/4AAQSkZJRgABAQAAAQABAAD/2wCEAAkGBxISEhUUEhQVFRMXGBoYGBgYGR0ZGxoXGRseFxcYGBgdHyghGBwmHBcZITEhJSkrLi4uGh8zODMsNyotLisBCgoKDg0OGxAPFy4lHB0tLSssLCwsLCwsLCwsLissLCwsLCw3LDcsLCwsLCssLCwsLCwsLCw3LTQsLDcrLiwsK//AABEIAL4BCQMBIgACEQEDEQH/xAAbAAACAwEBAQAAAAAAAAAAAAAABQMEBgIBB//EAEkQAAECAwQDCwoEBAQHAQAAAAECEQADIQQSMVEFIkEGExQyUmFxgZGS0RUjM0JTcqGxwdIWgqKyQ2Kj8GNzwuEkNFWz1OLxk//EABcBAQEBAQAAAAAAAAAAAAAAAAABAgP/xAAhEQEAAQQCAwEBAQAAAAAAAAAAAQIRElEhQTFSYZHxcf/aAAwDAQACEQMRAD8A18mzGYpQGzxibyUrMRZ0AgKnFJwJqxI2KOI5wIZm0yRx0LBa8AFqLjWzIbifGNRbTM3I/JSsxB5KVmI0E+ZKQohSFMCzhay7AEln/mG2I5tolJWE3F3Sxe+oUKSrAmhBuivKfZF40Wq2R+SlZiDyUrMQ+l2qzqUAEzKqCRrL2kBzWmO36iGfk6Xkrvq8YcaLVbY7yUrMQeSlZiNj5Ol5K76vGDydLyV31eMS9Oi1W2O8lKzEHkpWYjY+TpeSu+rxg8nS8ld9XjC9Oi1W2O8lKzEHkpWYjY+TpeSu+rxg8nS8ld9XjC9Oi1W2K4F/MOwxzwSj3g2bH+9kbXyTJ5J7yvGPPJMnknvK8YXp0Wlh7RJKCxyf5j6RFDTdFLCZzDAJHzVCuJKwIIIIiupcu8QBFjgRzPw8I4sA84jp+kbC26hN2SlQASXCQcSoKHPQDtjpTMRHMMTEzPEslwI5n4eEHAjmfh4RqOFJZ+Cqya4H+VNkeLtAB/5Yt7m1y4w5hWLlHqmFXszHAjmfh4QcCOZ+HhGnXPDKKbPxSnFFVBzeuhq0FOcxwi1MkXrNrUvMinPdp/Y7It49TGr2ZvgRzPw8IOBHM/DwjaWOUhabxlJSXNCkOwJAfqET8El8hHdETOn1MKvZhOBHM/Dwg4Ecz8PCN3wSXyEd0QcEl8hHdETOn1MKvZhOBHM/Dwg4Ecz8PCN3wSXyEd0QcEl8hHdEM6fUwq9mCNlzU398yYimS2BNaB/71Y+hcEl8hHdEHBJfIR3RCao0sUzt83Qt3Z6XXcU1vyiO41G62SlMoXUgaycABtjLxiemu5sdbnPT9Z/auNjGO3Oen6z+1cbGIoggggKukbfLkIvzCyXAzx+fRidlYiOmbOP40vvBqNidnGHaIs2mQFpukJIyUm8MsHioNEyxUS5D/wCUNmG2A7s2l5K1qlpXrpUUlJoXBILA48V6bCM4vRR8nJvXrsq873t7q7ku958ST1xZur5Se6fugF07dFZkTVSVrurSWLggA3UL4zM12YC+FFcksxs1pRMTelqStNQ6SCKFjUc8VZujEKUVKRJUo4kynJYMHJORIiaTZygMm4kYsENXvQFmKttt8uTd3xQTfVdBODsTU7BTE7SM4lur5Se6fuiG0WPfOOJavelvkdqswOwQEXluz4b6h711nree6zY40eLsiclaQpCgpJwILg9B2xSGi0ciTt/h5s7a3MOwRYstnMtKUJuhCQEgAHABgHKjAZLdP6c+6PmqFMNt0/pz7o+aoUwkgQQQQFnRo86np+hj6FHz3Rx86jp+kfQovSdiCCCIoitwsOBdLl2Dpq2LAqcxZhba9HCaLsxALOAbxFCoKOynFHxgLu+nkK/T90ci0F2uKfpT93NCmboWSGvJapI84XLhmwdXR14xxP0bLISBJVRwkhQDFRKiwU1XrUQDvfTyFfp+6PN+PIV2p+6E50XJLAoKTgAVlJqXLU1vj8Yml6FlpUFCXUEEa5YFLMwZhgPjmYBrKmXg7EVIY8xbZ0R3EdnSQK4uo9pJ+sSQBBBBAId2A8yPeT8xGSjWbsT5pPvD5iMnFnpI8nW5z0/Wf2rhtJsS0UTPmNlvR5q4cx7auawp3Oen6z+1cPJOkZ3ryFPzYbKbc89mw0gO7PKKWvLmLIVeqheFy5dyxr/bxd4QMldxXhFaz2xaiAZZQ6iC7mgSFO7MKlurOkXoiqdqIWAHWmruEqfAjLnjjR6N7SUlS11d7ihsAy5vpsizaJiktdSVVqBizHMgZRU0Za5yz52Xc1X24sHD9Z7D1hc4QMldxXhBwgZK7ivCJYICglIEwrdbF9W4vEhIxy1cG2xa4QMldxXhEEu0TDNKShkAFlVxptwz7eYxcgF+krUoJFwlJepKSKMT6wbKFc6ctTPNww4oY5imNMenOG2lf4f+Yj5xBaLTNStQEm8l2SQn+UF32hyRs2c7aj/GZi5dvszHf1dqfCJuGzfaj9PhFkW5df8AhywbYa4v6tBQZ49cSS7WsqCd4KXxJDgDsxr8DFv8MZ2SWuyiYq8tbnDED5DniHyYjlfEQ6s9tnevIegwSRWoVnRw7YtmaRa0dPXM48q5q1cbaYQmfhjO2b8mI5XxEHkxHK+IjZb2Mh2Qb2Mh2RMo0WnbGpsSUKQQXN5sQdhjaQs02kBKGA9IPkYkt4WyzLF5YusCSBjrbRseEzchfivMt0pKxLK0iYUlYQ4vFIIBUE4kOoDrhcqfOalmJNab8RgHFW6uuIBKUFGamxp31RIK74CroSSkqUzlyEpauOQjLR1vqjxUnpVqjsx+EG9KPGUehOqO2p7CIXylzFBV+UqWAgm9vhNcmGH+0MbUdRXun5QHUuSlOAAO07T0nExT0rbd6MkXFr3yamXqtquFG8pyGSAkuznCkR6TE1JRvKL4fWdRoHThrD1bw6WyrWRPnnGykVp57Y5F7ClAD19UA7IfGIuDAcUlPRh3S4HZC2zz5yiAqzKQCRUzXYOQSwyABb+Yc7MQhlhnqlW0nanPpgPXWNgV0ap7DQ9oiOfb5ctJVMUJaRUleqB+Y0+MdzJYUsOAdU4h9ohHaEzVIKZlilTQU1SbjKNCBdIIZ3xOztDRAvUYR7Gfk75LTdRYpaUJolKSlIADMwAoMaUi/YQVk75Z0ywGYulT0D0Aoxp1HmcKO7H0SfeHzjJxpt0//LS+lH0jMxZ8QkdnW5z0/Wf2rjRSrRIUHEztWoHsJjO7nPT9Z/auNANGy9iJY6HH94DsgJULlKa6sqc3aLUQ7XmcGhu1ifg4zV31eMQS7ME8UIDF9uLXX7ImvKzT8YiorUZctN5alAZ3ln5GIV2qSGdag6b3GXxc4nnyr6SlYQUnEF2PTERsKOTLwu7eKaEdGHYMhAWuDjNXfV4wcHGau+rxjy8rNPxgvKzT8YCIb2VXHXeGy8vm2u3rCJuDjNXfV4xCJOtfZF7B6/3/APTnEt5WafjAVNIygN7Z/SIxUTt5zHts0omUxWwClFIxPFfFklsG6SBtjzSBPm3b0iMOmF+kNJTheQiyWtaQonfZSrOlJZV4tfnoUBsLgYHEY1F2x6ZRNVdQUlX5hsfEpbAR3adJiWAZl1IKikVJqHqWTQavaQNsJdHaUtKSoqslunOzOqw6rULXbQMWFOaOLVpS0LSkCx2+UoLWQUrsdS6qEG06zZc0RTiyaclzVBKFJKjgNcYOdqckmGLryT2nwjN2LSdqQTfsdvm4NeNhF0h3Iu2gYxc8vT/+m2zvWT/yYBw68k9p8I9krJdwAQWoXhN5en/9Ntnesn/kxc0NaFLCyuWuUoqvXFlBUkNdY3FKT6j0UaEbXEB5p3io/wAwfIxeXJSS5SknnAMUdO8VH+YPkYuEqKiAUgBsQTj1iL0nb3gyOQnsEHBkchPYIpW7SG8lIWoAKBL3CWbPW/v5KU2tC7Tf4XNZt7TJCWlXlGihdAWVPLVUqwvZxFP5kuUnjJQH2MK9A2x0ZpVQIJB5WqOt6/CIzLUhKim4GBNEGrZ60Tz1kJURiAT2CAr8DfEITzJSCe0ivYIitFkkJu3gh1KA1mq+wPz7BE1pmrQHJTiBxWx5ythCq2WuRNMtS1pO9TAtB3tVJlwgbcbkwmAa+T0jisOYgKHxr8Y9QgowlpPOhgew+MVbLpVMxVxK0360KFCgxPGi8lSgoAkEEE0BGBHOc4DlUyWprwD7L4bsfHqjvgyOQnsEeTSoqui6zElw+XOISaXWAFy99XI1R5yUg0JPqh1JvYYpOMA84MjkJ7BBwZHIT2CE0nTktKQDPCyBVZlEOxAKixA2h2HVDOyzjMSFoWkpOBuEYFtquaAVbsA0lPvJ+cZSNRuqWTZ5ZOJKSetoy8WfEJHaYTlJUbqiK7C22OuGzeWrtMQzMT0mOYl1WOGzeWrtMHDZvLV2mK8EW8lljhs3lq7TBw2by1dpivBC8lljhs3lq7TBw2by1dpivBC8lljhs3lq7TBw2by1dpivBC8ljTRFoWqakKUSHTiX9dMavWKVAMA663mIqajVNe2MfoP0yelP70xsLiihQcXSVuGLs5eoUD2QRxo8Mk73dUCcb3MABRAGAEV7XKCkecYC8tiFkMXU54tGDl9mMWNHgXSZRTdeuqrGju6nfD5xFNSLoEwpIvL9U4Oq8TrcVnd6RFU1aJl0F4AhJSPOsWYgYJBJD0yhtZkLShKWSbqQHvGrBn4sJ5lgspSpDyyGUSEhROpxqX8ReGOYhgdJywzz5NXamWNb0BdvL5Ke8ftiCQTfqwe8CxeoYgOw2FUSoKyAQpBBDghJqD+aIg4Yli0zZTHVwf8AmgIdOcVH+YPkYnVMQ5ImM+RTs6QY4mWqQsmWsoJCrt1TcdsADtYjtiKYiygpBRK1iyWQCCXCWBAbExeE56WCtPtf2fbHl9Ptf2fbHXk6T7KX3E+EHk6T7KX3E+EODlytSSCDOLENij7YkmTpakkXxUEYjbSOfJ0n2UvuJ8IPJ0n2UvuJ8IcHLzfE+1/Z9seX0+1/Z9sZ/dXZZabl1CE12JA2c0Z7exkOyLwnL6FfT7X9n2x6iYgFzMehFSna2QGUfPN7GQ7IN7GQ7InC8vocyYgkETGo1Cn6g5R5fT7X9n2x893sZDsg3sZDshwcvoN5Ptf2fbHu+J9r+z7Y+e72Mh2Qb2Mh2Q4OWp3UqTvCAlTspIxGxhVozEciWMh2R1CZIh6ouSY8j1IJwEe3DkYsUzPRNUR25gjq4cjBcORhhVpM6duYI6uHIwXDkYYVaM6duYI6uHIwXDkYYVaM6duYI6uHIwXDkYYVaM6drug/TJ6U/vTGymWNwRfVdU7pZBDHEVSXFdsYrRsze5gUoFgRg2xQOfNGm/EcrkzOweMXCrRlTtel2Ip4sxY20EsV7kcK0c4ZUxSg5NUyzUueRzmKn4jlcmZ2Dxg/EcrkzOweMTCrRlTtZTolALgsS9QiV63G/h7ducRnQUpmptFJcqjhi3m6UpEJ3TScl9g6vWiawaelTlhCLznDBqAnYTkYYzpbwsy7GUgJE1YAAADIwFB6kVtMaPK7NNliZMSogqCwbqgoayapAo4HSHhpCzdJLWqzTEoWUKUGvAOW9YAZlLiMqgn26zBZKzZ0rQoJJK7pCuMASU1qp8n54sSpqFpExCZKw6QFJU+0FNbuwqeEtota1KdInAXn1rEpRZybruNhb47TF2fpdARdRItCKhms66EqFWbOAdXl8lPeP2xzMmLAJupoH4x+2EFi0pNSp18IWhmCeCLSebWcv/8AOu1atOpKFASbUNU/wF5dEA3vL5Ke8ftjlUxQZ0pZwKKJxLcnnjOWfSU9N11WhQBD/wDBrdQ2h3p0/OJtGW+YAmXNM+YSpIC12dUttZ9Y4YNlAc7sPU6fpGajS7sPU6fpGaiyCCCCICCCCAIIIIAggggG256yiaVJJIqS4bYEZ9MOE6Lkkkb6XD8nY7tSrMcMjC/cgNdX5vkiHtq0RLWNruSKuxJJLDpL/wC1I3lMds4xPmFY6Dl084quHF8OaOJeiZSnaYot0baDZUUNeaLsvREpJcAv09P0JEer0VKOIJowrgAXAGX+8M52YU6VPIkv2h/T4RFP0bIRxppDO/F2JvnZyaxcGhJORriXrHXkeVdusWvXsdtB8kgdsXOdmFOlXyLLp5xVcOLX4R6jQcsgELUQag6uHZE50HJyPaYvyZYSkJGAAA6BQRM52YU6K/ICOWrsT4QeQEctXYnwhvBEzq2YU6KPICOWrsT4QeQEctXYnwhvBDOrZhToo8gI5auxPhHJ3PI5a/0+EOYIZ1bMY0RTdzEtSSkrWx2avTlEdm0Oizz5RSVKK1FyptkteQjQwvt5adIJprK/7aoRN55WeItHj+GEU7fUNklautroH6j2RY35PKHaIhu398Y4i4MsHftU3VGVV58i9OQskBScE3gHooVo5DKPd6Ymtt4oYgBykOFV4w5ohm2WYpaZhSgqTxddTAsQ7XdoUR2ZRJaJc1aSkplsWfWVg7txYBcbJLZguXWo1ktxbqgA2BBGGGrzRNZrOlAmFBSolNdcFhVsBm/xjhehiXdKS+cxX2Zh4nk2FaAq4mWL2Ouo/wCmA4sdjCZgUlQUq6ABfFRdAwAyuns6789SmDpHGTt/mHNFKz6OUhd9KEXmb0ijQADk5AfDINbImqYKCAHBLKJNC+F0ZQCTdh6nT9IzUaXdh6nT9IzUWQQQQRAQQQQBBBBAEEEEA/3IHXUPe+UuLlr0CQozET1yyTW7kZl/Ct5TqZyMAnKtLch6RX5vkiHFp0vKMwSAV74QhY82spulbAlYTdFRgSIspCCz2NLKBnTZlUByFm6qWq/hgC5Y7aB4J2jAV30zZySS5ASquFHZxxRFC1bwVErmLSUrUnikCpUomhql1KY85hrI0sFjVUMWYoKW41TeV/hq+GERUPk9TNwi0dN1XXs25x1MsYULips1T1DpVRn5v5h/eE9l0omYu4hYJZ/Rqbnq9OuLKkrvp1k8VXqnNP8ANAUJGj1FwbROJqfWTQhQFT0g05Iwq9vStnTMTcKlAkKYpBJFGKg3FUHDHZE8sKvm8QdUYBtp5zEdtS5ZwBcW75ar7Q0BQs0m6QpU+YoXiWZTMS4HOGO14J1kSeLNmouoSg3UqFE3shjrdTUjmxWVM1KrpIZQd04new9LzMUqY0r0NFuXo/ewspUHVeJcE41xvPAc2fRqwQd/mKq5BwNSW5gxA/KOd2ccy8B0COoAggggCFemLQJa5SilSmUqiElSuIrBIxhpCHdTZt93pF286jS8pDslR4ySCMM4tPlmrwsK0uNU8HnsSQfNFxQEEjFi+I2giGNn9b3j9IQWbcrZCkFaFhW0cInZ7POdcN9E2RElG9y3CAos6lLNanWUSTUnbEaRaZ9Wp24PU0AoMcYX7wrJfcV4Q00jxpfvD9yYjtaLQFlUsgppqqNAwb4knb6qeeNRLMxcv3hWUzuK8IN4VlM7ivCL9615Szz9eTwFNpKVuUhWoUtRuLfSeah7TzRbmKhvCspncV4QbwrKZ3FeEW0i2BLahL4nEh3rzM4wpRua/Yt8Y74159mADD6vDIxIZlivcZCj0y1H5pjjyYj2X9I/bGpghmYst5MR7L+kftg8mI9l/SP2xqYImRiy3kxHsv6R+2DyYj2X9I/bGpghkYsgdG1PmqZ739LscjRqm9FX/L/9Y2MEMzFgtJ2a5c1bpILhruDbGGcUYf7r/SI6D9IQRJWD7ch6RX5vkiNCfQpxwRhjiMGrGe3IekV+b5IjRfwkN/h/NMJIKhMnuu6L4vKCS66B9UEBsKOMca5hM57yU1YBaXXxhe244FP+1YqW5Ekk3560LdYAYs++kOycWWpxV6iJZ0+zuVb+Uk1LJWMHUaZa1ebreKdi5/if1IjVcvp9JxVe0zTCXg8lKgkz5gIYJJB5MtAAOwa6PzGtTVno1YN0S5l5ISqqkqet1QxIcMoNzQFyztfLXuKONezOF6ONIY0vXri7rXsdVnb6xNLCr5cg6owDbTzmI7YSC7gAIWSWemrgIClZSrfFXr29tqgX+ZufD68wFubcun0mB9pFbRTOoIUXAQ95PNTA4tQnmEXpyV3TrJwPqn7oCaXgOgR1HMvAdAjqAIIIIAhPpwqvyrl286mvYPcVjDiE2nioKk3SQbxqEqV6qtia81I1T5Zq8JtHqLHfTLd6Ndwyp/bk5VuWUhlMzXjhFWx24JQAvfFKGJ3mbX9MWrItwSxAJLOCk5YEAiMtINI8aX7w/cmL0UdI8aX7w/cmL0UEEEEQcTl3UqOQJ7BFSfb0oVdWuWk3b2tQM5GJ6DFuci8kjBwR2xBMsxVxt7OGKDsdvW5z2wEB0rL9tJxaiga9tMDHitLSwUjfJetgQ5SWd9YU9Ux35MTyJX/5/wDtHMywpJSkplEMWeXgxGGtTGAE6Vlmm/SXw421nbHIvEkq3oUQEzZSicAFAvR6Ma0rHPkxPJlVofN7Gu8rKnRHUqwBJdKZSSNoltsblZAdggLMlbhzi5HYSPpEkcSUXQxL1JyxJP1juAIIIIDJ7r/SI6D9IQQ/3X+kR0H6QghJB9uQ9Ir83yRGi/hJfBkPso4euyM7uQ9Ir83yRGosnER7o+UWUghnglZaXLUllAkzA5dZb18Ltek7IkmlYulIlk3ajfSGU2AL4PR8qscC/giKUWQpU++hKR6o3x9qgx1jW6E9rbInaUFhltqq/iHNPPzfCGEEBVs92+bpfVHrFW05ktHNtxBdjdWzqKQ+qwJBEXIW6aTNIAlTEy1MprxbWpdVgbwBxTR3xgI7ARW+oJDJutMq7azspsYszTKunX2H+IfuhRKn243gZllAqAXLvdYHJr2Y6hgbFq39QXcny0+cJTrj0ZQU3TqUN4hW1jtMA6l4DojqEaJ1q2zbNtwJ5u04x3JtFp9eZZsRgVYOH6aXvhAOYISb5aA7TpBqSHOw1Y02EkBtgG2LdgtKgFb9Mlkg0IIqMXPa2GyAYQm0/axKXJWQSApVBzoUNpGcNOEo5ae0Qg3Z8WX73+kxqnyzV4/Hv4qRyF9ifug/FSOQvsT90ZeCJdpqZOmBPmJASoMQaty05Exoow+5/wBL3f3ojcQlHhLR5fGYiC2kajsNY44PcVCezi0BYCl2cywzl9Yi8HAfbdBxzFdsRV2Var9omy1JUlKEyyF32Sq/ecAA4gpLvzdV3ekco99XjCdInigmWYgAVU5U7VJ5noOjqiWzGbfG+Ls1x6hOJDKbH8nxgGgkJzV31eMHBk46z+8rx5o8spGtdZr1GwwETwEJkJzV31eMRPK5f9Q/dE1q4ivdPyhTPXaQFCXNk1e6VEuCeo4UgO7fb0ylyAl175NuEiY4SLi1XlAni6vbdzhnwpHLT2iFalzyKzZIUFOliWIuqZKuu7swB2xzv1r9pZtnK6/hhAOETkqwUD0F47hdo9Uwq86pClMriYAalK84VDGAye6/0iOg/SEEP91/pEdB+kIISQfbkPSK/N8kRpkSCAAFqYU9X7YzO5D0ivzfJEa2LKQi3o8tX6ftg3o8tX6ftiWCIqLejy1fp+2Dejy1fp+2JYICLejy1fp+2Ftmss6ULq56pyymYy1JQm5VLMEgOBzkmmMN4oaTFDifNzNWmtxdWo24QCuWVXdW1MLgZ2cIY3SXU7tVyxp0xKJqhdBnC8Qog0IuhQqC7YKALvj1xXWlKQxkTDViEhJHGYkADCpUOa9mH81SLqpE4pe8HCcVBRU+qKhyOsQDPRSpgvXponPUNdDZ4E7eyL99XJ+IhFJVvcxkSlh1BF9IS128Q51cAAD1iHd3/EP6ftgOr6uT8REVqWq4rV9U7RlHd3/EP6ftiK1J1FecPFPJy92A7tC1XTq7MxCTdnxZfvf6TDm0J1T5wnm1fCE27Piy/e/0mLT5Zq8fjMQQQRGjPc/6Xu/vRG4jD7n/AEvd/eiNZaLSUhaiQEpIHFehAqTeDAXuoCKLkQrmEm6jHadifE83bsdPpa1ImyZkvf7oIAWqWCFhKjdISoq1VF2prB6VaLFktkpIRLROln1UhiSdmN5zUFzm8QXjZmqksrM+t72f02RJJm3qYKGIy8RzxEmcosAASbz4jikCgrnCnSkyUtaFKmb3MkLdN1ahVmUlSWZaSlTMQ+s4Y1gH8EL/ACom9cJQF3rt0ku5LCjbfkxwMTqnKe7qg0rUir7KcmAsxxNmhIzJoAMSchFM24DjLSmt0Ok1LlIbW2kEAYloXWRUuXMXOM+8ZwCwpb3AgUSmWm8yQAA7BySCTUQDgWe9VdTzYJ9058+PRhHUqYQbqsdh5Q+h5uvohXaFBIUClQIJGqR6pUDjzRT0/JTMlmVOWUpWDrIvIUlmqFJWCKkfWjwDiCFMvSiEhIVPQSU4lBF5hU4t0gYRdExTJVeSpJu4JIcKaoN7ngM5uv8ASI6D9IQQ/wB1/pEdB+kIISQfbkPSK/N8kRrYwGi9IqkElKQol8S2IGxv5YZfiqZ7NPePhGrM3a2CMl+Kpns094+EH4qmezT3j4RLfVu1sEZL8VTPZp7x8IPxVM9mnvHwhb6Xa2KtrQSQwc3VAFgWJus46vhGc/FUz2ae8fCD8VTPZp7x8IW+lzBNjtADCZgGS8sE4MCokuo4bdkey7LPKRfOu5IZIAAdJSCEkBVEkH3j0Qu/FUz2ae8fCD8VTPZp7x8IW+lzBFinEMtanCrwKUpGxWqRtS5FDl0R7wW0Pxw1P4aeeo54XfiqZ7NPePhB+Kpns094+ELfS5lLsc9mWtwzUQkF3d3DHBh2naw9kWWcAoLN8FKgBcSC7AJrtwNeeFn4qmezT3j4QfiqZ7NPePhC30u0c0AggSy/QPGEu7Piy/e/0mK34qmezT3j4RR0rpZc8JCkJTdLuCTsIwbnixwk8l8EEEZaM9z/AKXu/vRGvnWUqvA3SlWIUl9gGfM8ZDc/6Xu/vRG4iikiwAAgJlAEMfN4jn1qx4jR6QbwTKCsX3uvUb1IvQRBXEhQYhQcXndON4g50wivPswfiylLVs3vHMqL4c/zNIi07ppNmMgKSVGfOElLMwUUKWCrm1DhnDGTKu86jic/Ac0BSMgg3lS5bu94S71c8bz9UTIF4khaSqmAwZ8Q7+tFuOJkpKuMAen6ZQFZdiBxTKNXrL25441MCrACGKZRAoBvezFsc4m3kjiqI5jrD417DEVotZlh1gEYOn7Th2mA6XZiQxKQACAyWZwU54McI8tEujrMsjnQ+0U42YFOiINLaWTIs8+0KSopkoWtQDOd7BJA7Ik0dNE5CJ2xSQpKT6oUH61Mceza4cJsAUKolDFvN1ANDto8WEWcgJS6QlLMAkiicBxjlFiCAye6/wBIjoP0hBD/AHX+kR0H6QghJD//2Q=="/>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800"/>
          </a:p>
        </p:txBody>
      </p:sp>
      <p:pic>
        <p:nvPicPr>
          <p:cNvPr id="4" name="圖片 3"/>
          <p:cNvPicPr>
            <a:picLocks noChangeAspect="1"/>
          </p:cNvPicPr>
          <p:nvPr/>
        </p:nvPicPr>
        <p:blipFill>
          <a:blip r:embed="rId9"/>
          <a:stretch>
            <a:fillRect/>
          </a:stretch>
        </p:blipFill>
        <p:spPr>
          <a:xfrm>
            <a:off x="3168912" y="3209509"/>
            <a:ext cx="330578" cy="388916"/>
          </a:xfrm>
          <a:prstGeom prst="rect">
            <a:avLst/>
          </a:prstGeom>
        </p:spPr>
      </p:pic>
    </p:spTree>
    <p:extLst>
      <p:ext uri="{BB962C8B-B14F-4D97-AF65-F5344CB8AC3E}">
        <p14:creationId xmlns:p14="http://schemas.microsoft.com/office/powerpoint/2010/main" val="411631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50" presetClass="path" presetSubtype="0" accel="50000" decel="50000" fill="hold" nodeType="withEffect">
                                  <p:stCondLst>
                                    <p:cond delay="0"/>
                                  </p:stCondLst>
                                  <p:childTnLst>
                                    <p:animMotion origin="layout" path="M -0.00017 -0.00023 L -0.00017 0.08651 C -0.00017 0.1263 -0.02083 0.1758 -0.03733 0.1758 L -0.07309 0.1758 " pathEditMode="relative" rAng="5400000" ptsTypes="FfFF">
                                      <p:cBhvr>
                                        <p:cTn id="9" dur="2000" fill="hold"/>
                                        <p:tgtEl>
                                          <p:spTgt spid="123"/>
                                        </p:tgtEl>
                                        <p:attrNameLst>
                                          <p:attrName>ppt_x</p:attrName>
                                          <p:attrName>ppt_y</p:attrName>
                                        </p:attrNameLst>
                                      </p:cBhvr>
                                      <p:rCtr x="-3646" y="8790"/>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down)">
                                      <p:cBhvr>
                                        <p:cTn id="18" dur="500"/>
                                        <p:tgtEl>
                                          <p:spTgt spid="104"/>
                                        </p:tgtEl>
                                      </p:cBhvr>
                                    </p:animEffect>
                                  </p:childTnLst>
                                </p:cTn>
                              </p:par>
                              <p:par>
                                <p:cTn id="19" presetID="50" presetClass="path" presetSubtype="0" accel="50000" decel="50000" fill="hold" nodeType="withEffect">
                                  <p:stCondLst>
                                    <p:cond delay="0"/>
                                  </p:stCondLst>
                                  <p:childTnLst>
                                    <p:animMotion origin="layout" path="M 1.38778E-17 -1.13579E-6 L 0.04722 -1.13579E-6 C 0.06823 -1.13579E-6 0.09444 0.0694 0.09444 0.12584 L 0.09444 0.25214 " pathEditMode="relative" rAng="0" ptsTypes="FfFF">
                                      <p:cBhvr>
                                        <p:cTn id="20" dur="2000" fill="hold"/>
                                        <p:tgtEl>
                                          <p:spTgt spid="104"/>
                                        </p:tgtEl>
                                        <p:attrNameLst>
                                          <p:attrName>ppt_x</p:attrName>
                                          <p:attrName>ppt_y</p:attrName>
                                        </p:attrNameLst>
                                      </p:cBhvr>
                                      <p:rCtr x="4722" y="12607"/>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5E-6 -8.81332E-7 L 0.02084 -0.13648 C 0.02535 -0.16724 0.03178 -0.18321 0.03872 -0.18321 C 0.04653 -0.18321 0.05278 -0.16724 0.0573 -0.13648 L 0.07848 -8.81332E-7 " pathEditMode="relative" rAng="0" ptsTypes="FffFF">
                                      <p:cBhvr>
                                        <p:cTn id="34" dur="2000" fill="hold"/>
                                        <p:tgtEl>
                                          <p:spTgt spid="106"/>
                                        </p:tgtEl>
                                        <p:attrNameLst>
                                          <p:attrName>ppt_x</p:attrName>
                                          <p:attrName>ppt_y</p:attrName>
                                        </p:attrNameLst>
                                      </p:cBhvr>
                                      <p:rCtr x="3924" y="-9160"/>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10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7" presetClass="path" presetSubtype="0" accel="50000" decel="50000" fill="hold" nodeType="clickEffect">
                                  <p:stCondLst>
                                    <p:cond delay="0"/>
                                  </p:stCondLst>
                                  <p:childTnLst>
                                    <p:animMotion origin="layout" path="M 5E-6 0.0074 L 0.04619 -0.13301 C 0.05608 -0.16493 0.07049 -0.18159 0.0856 -0.18159 C 0.10296 -0.18159 0.11667 -0.16493 0.12657 -0.13301 L 0.17292 0.0074 " pathEditMode="relative" rAng="0" ptsTypes="FffFF">
                                      <p:cBhvr>
                                        <p:cTn id="41" dur="2000" fill="hold"/>
                                        <p:tgtEl>
                                          <p:spTgt spid="106"/>
                                        </p:tgtEl>
                                        <p:attrNameLst>
                                          <p:attrName>ppt_x</p:attrName>
                                          <p:attrName>ppt_y</p:attrName>
                                        </p:attrNameLst>
                                      </p:cBhvr>
                                      <p:rCtr x="8646" y="-9461"/>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9">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09"/>
                                        </p:tgtEl>
                                        <p:attrNameLst>
                                          <p:attrName>style.visibility</p:attrName>
                                        </p:attrNameLst>
                                      </p:cBhvr>
                                      <p:to>
                                        <p:strVal val="visible"/>
                                      </p:to>
                                    </p:set>
                                    <p:animEffect transition="in" filter="wipe(down)">
                                      <p:cBhvr>
                                        <p:cTn id="53" dur="500"/>
                                        <p:tgtEl>
                                          <p:spTgt spid="109"/>
                                        </p:tgtEl>
                                      </p:cBhvr>
                                    </p:animEffect>
                                  </p:childTnLst>
                                </p:cTn>
                              </p:par>
                              <p:par>
                                <p:cTn id="54" presetID="0" presetClass="path" presetSubtype="0" accel="50000" decel="50000" fill="hold" nodeType="withEffect">
                                  <p:stCondLst>
                                    <p:cond delay="0"/>
                                  </p:stCondLst>
                                  <p:childTnLst>
                                    <p:animMotion origin="layout" path="M 0.01476 8.18876E-7 C 0.01111 -0.00324 0.00938 -0.00717 0.00573 -0.01041 C -0.00226 -0.02614 0.01007 -0.00301 0.0007 -0.01689 C -0.00069 -0.01874 -0.00104 -0.02151 -0.00226 -0.02313 C -0.01458 -0.03886 -0.00347 -0.02036 -0.01111 -0.03215 C -0.01441 -0.03724 -0.01736 -0.04118 -0.02118 -0.04603 C -0.02847 -0.05529 -0.03316 -0.06662 -0.04219 -0.07425 C -0.04739 -0.08397 -0.05642 -0.09345 -0.06528 -0.09692 C -0.07083 -0.12075 -0.11285 -0.11358 -0.11927 -0.11381 C -0.12482 -0.11404 -0.13055 -0.11474 -0.13611 -0.11497 C -0.14896 -0.11566 -0.16146 -0.11589 -0.17413 -0.11636 C -0.20798 -0.12977 -0.26562 -0.12329 -0.29288 -0.12376 C -0.29739 -0.12746 -0.29791 -0.13278 -0.29896 -0.13902 C -0.29861 -0.1536 -0.30052 -0.18298 -0.29601 -0.20148 C -0.29392 -0.21976 -0.2941 -0.23872 -0.28889 -0.2563 C -0.28802 -0.26671 -0.28854 -0.26394 -0.28698 -0.27157 C -0.28663 -0.27273 -0.28715 -0.27504 -0.28611 -0.27527 C -0.26892 -0.27782 -0.25139 -0.27666 -0.2342 -0.27782 C -0.22048 -0.27735 -0.20677 -0.27735 -0.19323 -0.27666 C -0.19132 -0.27666 -0.18958 -0.27643 -0.18802 -0.27527 C -0.1783 -0.26718 -0.17326 -0.25538 -0.16111 -0.25122 C -0.14722 -0.23919 -0.12083 -0.23734 -0.10521 -0.23595 C -0.06927 -0.23641 -0.03107 -0.22392 0.00261 -0.23988 C 0.00504 -0.24428 0.00764 -0.24474 0.01059 -0.24867 C 0.01372 -0.25954 0.01268 -0.26116 0.01268 -0.27666 " pathEditMode="relative" rAng="0" ptsTypes="ffffffffffffffffffffffffA">
                                      <p:cBhvr>
                                        <p:cTn id="55" dur="2000" fill="hold"/>
                                        <p:tgtEl>
                                          <p:spTgt spid="109"/>
                                        </p:tgtEl>
                                        <p:attrNameLst>
                                          <p:attrName>ppt_x</p:attrName>
                                          <p:attrName>ppt_y</p:attrName>
                                        </p:attrNameLst>
                                      </p:cBhvr>
                                      <p:rCtr x="-15764" y="-13902"/>
                                    </p:animMotion>
                                  </p:childTnLst>
                                </p:cTn>
                              </p:par>
                            </p:childTnLst>
                          </p:cTn>
                        </p:par>
                        <p:par>
                          <p:cTn id="56" fill="hold">
                            <p:stCondLst>
                              <p:cond delay="2000"/>
                            </p:stCondLst>
                            <p:childTnLst>
                              <p:par>
                                <p:cTn id="57" presetID="1" presetClass="entr" presetSubtype="0" fill="hold" grpId="0" nodeType="after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9">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9">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119"/>
                                        </p:tgtEl>
                                        <p:attrNameLst>
                                          <p:attrName>style.visibility</p:attrName>
                                        </p:attrNameLst>
                                      </p:cBhvr>
                                      <p:to>
                                        <p:strVal val="visible"/>
                                      </p:to>
                                    </p:set>
                                    <p:animEffect transition="in" filter="wipe(right)">
                                      <p:cBhvr>
                                        <p:cTn id="71" dur="500"/>
                                        <p:tgtEl>
                                          <p:spTgt spid="119"/>
                                        </p:tgtEl>
                                      </p:cBhvr>
                                    </p:animEffect>
                                  </p:childTnLst>
                                </p:cTn>
                              </p:par>
                              <p:par>
                                <p:cTn id="72" presetID="1" presetClass="entr" presetSubtype="0" fill="hold" nodeType="withEffect">
                                  <p:stCondLst>
                                    <p:cond delay="0"/>
                                  </p:stCondLst>
                                  <p:childTnLst>
                                    <p:set>
                                      <p:cBhvr>
                                        <p:cTn id="73" dur="1" fill="hold">
                                          <p:stCondLst>
                                            <p:cond delay="0"/>
                                          </p:stCondLst>
                                        </p:cTn>
                                        <p:tgtEl>
                                          <p:spTgt spid="139">
                                            <p:txEl>
                                              <p:pRg st="5" end="5"/>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39">
                                            <p:txEl>
                                              <p:pRg st="6" end="6"/>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childTnLst>
                                </p:cTn>
                              </p:par>
                            </p:childTnLst>
                          </p:cTn>
                        </p:par>
                        <p:par>
                          <p:cTn id="82" fill="hold">
                            <p:stCondLst>
                              <p:cond delay="0"/>
                            </p:stCondLst>
                            <p:childTnLst>
                              <p:par>
                                <p:cTn id="83" presetID="50" presetClass="path" presetSubtype="0" accel="50000" decel="50000" fill="hold" nodeType="afterEffect">
                                  <p:stCondLst>
                                    <p:cond delay="0"/>
                                  </p:stCondLst>
                                  <p:childTnLst>
                                    <p:animMotion origin="layout" path="M 0.00503 0.00833 L -0.06771 0.00833 C -0.10035 0.00833 -0.14028 -0.03866 -0.14028 -0.07662 L -0.14028 -0.16135 " pathEditMode="relative" rAng="0" ptsTypes="AAAA">
                                      <p:cBhvr>
                                        <p:cTn id="84" dur="2000" fill="hold"/>
                                        <p:tgtEl>
                                          <p:spTgt spid="4"/>
                                        </p:tgtEl>
                                        <p:attrNameLst>
                                          <p:attrName>ppt_x</p:attrName>
                                          <p:attrName>ppt_y</p:attrName>
                                        </p:attrNameLst>
                                      </p:cBhvr>
                                      <p:rCtr x="-7274" y="-8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7" grpId="0" animBg="1"/>
      <p:bldP spid="108" grpId="0" animBg="1"/>
      <p:bldP spid="1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2241349669"/>
              </p:ext>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2</a:t>
            </a:fld>
            <a:endParaRPr lang="en-US" altLang="zh-TW"/>
          </a:p>
        </p:txBody>
      </p:sp>
    </p:spTree>
    <p:extLst>
      <p:ext uri="{BB962C8B-B14F-4D97-AF65-F5344CB8AC3E}">
        <p14:creationId xmlns:p14="http://schemas.microsoft.com/office/powerpoint/2010/main" val="280422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476" y="4482321"/>
            <a:ext cx="2581467" cy="2418189"/>
          </a:xfrm>
          <a:prstGeom prst="rect">
            <a:avLst/>
          </a:prstGeom>
          <a:effectLst>
            <a:softEdge rad="635000"/>
          </a:effectLst>
        </p:spPr>
      </p:pic>
      <p:sp>
        <p:nvSpPr>
          <p:cNvPr id="2" name="投影片編號版面配置區 1"/>
          <p:cNvSpPr>
            <a:spLocks noGrp="1"/>
          </p:cNvSpPr>
          <p:nvPr>
            <p:ph type="sldNum" sz="quarter" idx="4294967295"/>
          </p:nvPr>
        </p:nvSpPr>
        <p:spPr>
          <a:xfrm>
            <a:off x="8711952" y="6571227"/>
            <a:ext cx="432048" cy="273685"/>
          </a:xfrm>
          <a:prstGeom prst="rect">
            <a:avLst/>
          </a:prstGeom>
        </p:spPr>
        <p:txBody>
          <a:bodyPr lIns="82954" tIns="41477" rIns="82954" bIns="41477"/>
          <a:lstStyle/>
          <a:p>
            <a:fld id="{B43E7080-FF46-41B6-85CB-519C65172F80}" type="slidenum">
              <a:rPr lang="zh-TW" altLang="en-US" smtClean="0">
                <a:solidFill>
                  <a:prstClr val="black"/>
                </a:solidFill>
              </a:rPr>
              <a:pPr/>
              <a:t>20</a:t>
            </a:fld>
            <a:endParaRPr lang="zh-TW" altLang="en-US" dirty="0">
              <a:solidFill>
                <a:prstClr val="black"/>
              </a:solidFill>
            </a:endParaRPr>
          </a:p>
        </p:txBody>
      </p:sp>
      <p:sp>
        <p:nvSpPr>
          <p:cNvPr id="3" name="標題 2"/>
          <p:cNvSpPr>
            <a:spLocks noGrp="1"/>
          </p:cNvSpPr>
          <p:nvPr>
            <p:ph type="title"/>
          </p:nvPr>
        </p:nvSpPr>
        <p:spPr/>
        <p:txBody>
          <a:bodyPr/>
          <a:lstStyle/>
          <a:p>
            <a:r>
              <a:rPr lang="en-US" altLang="zh-TW" i="1" dirty="0">
                <a:latin typeface="微軟正黑體" panose="020B0604030504040204" pitchFamily="34" charset="-120"/>
              </a:rPr>
              <a:t>Hacking Methodology</a:t>
            </a:r>
            <a:endParaRPr lang="zh-TW" altLang="en-US" i="1" dirty="0">
              <a:latin typeface="微軟正黑體" panose="020B0604030504040204" pitchFamily="34" charset="-120"/>
            </a:endParaRPr>
          </a:p>
        </p:txBody>
      </p:sp>
      <p:grpSp>
        <p:nvGrpSpPr>
          <p:cNvPr id="5" name="Group 34"/>
          <p:cNvGrpSpPr>
            <a:grpSpLocks/>
          </p:cNvGrpSpPr>
          <p:nvPr/>
        </p:nvGrpSpPr>
        <p:grpSpPr bwMode="auto">
          <a:xfrm>
            <a:off x="4889051" y="455416"/>
            <a:ext cx="3629970" cy="5832475"/>
            <a:chOff x="2144" y="304"/>
            <a:chExt cx="2376" cy="3674"/>
          </a:xfrm>
        </p:grpSpPr>
        <p:sp>
          <p:nvSpPr>
            <p:cNvPr id="6" name="Text Box 5"/>
            <p:cNvSpPr txBox="1">
              <a:spLocks noChangeArrowheads="1"/>
            </p:cNvSpPr>
            <p:nvPr/>
          </p:nvSpPr>
          <p:spPr bwMode="auto">
            <a:xfrm>
              <a:off x="2536" y="784"/>
              <a:ext cx="1544" cy="202"/>
            </a:xfrm>
            <a:prstGeom prst="rect">
              <a:avLst/>
            </a:prstGeom>
            <a:solidFill>
              <a:srgbClr val="FFCC66"/>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CC66"/>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Scanning (</a:t>
              </a:r>
              <a:r>
                <a:rPr lang="zh-TW" altLang="en-US" sz="1500" dirty="0">
                  <a:solidFill>
                    <a:schemeClr val="bg1"/>
                  </a:solidFill>
                  <a:latin typeface="微软雅黑" pitchFamily="34" charset="-122"/>
                  <a:ea typeface="微软雅黑" pitchFamily="34" charset="-122"/>
                </a:rPr>
                <a:t>掃瞄</a:t>
              </a:r>
              <a:r>
                <a:rPr lang="en-US" altLang="zh-TW" sz="1500" dirty="0">
                  <a:solidFill>
                    <a:schemeClr val="bg1"/>
                  </a:solidFill>
                  <a:latin typeface="微软雅黑" pitchFamily="34" charset="-122"/>
                  <a:ea typeface="微软雅黑" pitchFamily="34" charset="-122"/>
                </a:rPr>
                <a:t>)</a:t>
              </a:r>
              <a:endParaRPr lang="en-US" sz="1500" dirty="0">
                <a:solidFill>
                  <a:schemeClr val="bg1"/>
                </a:solidFill>
                <a:latin typeface="微软雅黑" pitchFamily="34" charset="-122"/>
                <a:ea typeface="微软雅黑" pitchFamily="34" charset="-122"/>
              </a:endParaRPr>
            </a:p>
          </p:txBody>
        </p:sp>
        <p:sp>
          <p:nvSpPr>
            <p:cNvPr id="7" name="Text Box 6"/>
            <p:cNvSpPr txBox="1">
              <a:spLocks noChangeArrowheads="1"/>
            </p:cNvSpPr>
            <p:nvPr/>
          </p:nvSpPr>
          <p:spPr bwMode="auto">
            <a:xfrm>
              <a:off x="2536" y="304"/>
              <a:ext cx="1552" cy="202"/>
            </a:xfrm>
            <a:prstGeom prst="rect">
              <a:avLst/>
            </a:prstGeom>
            <a:solidFill>
              <a:srgbClr val="FFFF66"/>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66"/>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Foot printing (</a:t>
              </a:r>
              <a:r>
                <a:rPr lang="zh-TW" altLang="en-US" sz="1500" dirty="0">
                  <a:solidFill>
                    <a:schemeClr val="bg1"/>
                  </a:solidFill>
                  <a:latin typeface="微软雅黑" pitchFamily="34" charset="-122"/>
                  <a:ea typeface="微软雅黑" pitchFamily="34" charset="-122"/>
                </a:rPr>
                <a:t>痕跡收集</a:t>
              </a:r>
              <a:r>
                <a:rPr lang="en-US" altLang="zh-TW" sz="1500" dirty="0">
                  <a:solidFill>
                    <a:schemeClr val="bg1"/>
                  </a:solidFill>
                  <a:latin typeface="微软雅黑" pitchFamily="34" charset="-122"/>
                  <a:ea typeface="微软雅黑" pitchFamily="34" charset="-122"/>
                </a:rPr>
                <a:t>)</a:t>
              </a:r>
              <a:endParaRPr lang="en-US" sz="1500" dirty="0">
                <a:solidFill>
                  <a:schemeClr val="bg1"/>
                </a:solidFill>
                <a:latin typeface="微软雅黑" pitchFamily="34" charset="-122"/>
                <a:ea typeface="微软雅黑" pitchFamily="34" charset="-122"/>
              </a:endParaRPr>
            </a:p>
          </p:txBody>
        </p:sp>
        <p:sp>
          <p:nvSpPr>
            <p:cNvPr id="8" name="Text Box 7"/>
            <p:cNvSpPr txBox="1">
              <a:spLocks noChangeArrowheads="1"/>
            </p:cNvSpPr>
            <p:nvPr/>
          </p:nvSpPr>
          <p:spPr bwMode="auto">
            <a:xfrm>
              <a:off x="2536" y="1216"/>
              <a:ext cx="1552" cy="202"/>
            </a:xfrm>
            <a:prstGeom prst="rect">
              <a:avLst/>
            </a:prstGeom>
            <a:solidFill>
              <a:srgbClr val="FF99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9933"/>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Enumeration (</a:t>
              </a:r>
              <a:r>
                <a:rPr lang="zh-TW" altLang="en-US" sz="1500" dirty="0">
                  <a:solidFill>
                    <a:schemeClr val="bg1"/>
                  </a:solidFill>
                  <a:latin typeface="微软雅黑" pitchFamily="34" charset="-122"/>
                  <a:ea typeface="微软雅黑" pitchFamily="34" charset="-122"/>
                </a:rPr>
                <a:t>列舉</a:t>
              </a:r>
              <a:r>
                <a:rPr lang="en-US" altLang="zh-TW" sz="1500" dirty="0">
                  <a:solidFill>
                    <a:schemeClr val="bg1"/>
                  </a:solidFill>
                  <a:latin typeface="微软雅黑" pitchFamily="34" charset="-122"/>
                  <a:ea typeface="微软雅黑" pitchFamily="34" charset="-122"/>
                </a:rPr>
                <a:t>)</a:t>
              </a:r>
              <a:endParaRPr lang="en-US" sz="1500" dirty="0">
                <a:solidFill>
                  <a:schemeClr val="bg1"/>
                </a:solidFill>
                <a:latin typeface="微软雅黑" pitchFamily="34" charset="-122"/>
                <a:ea typeface="微软雅黑" pitchFamily="34" charset="-122"/>
              </a:endParaRPr>
            </a:p>
          </p:txBody>
        </p:sp>
        <p:sp>
          <p:nvSpPr>
            <p:cNvPr id="9" name="Text Box 8"/>
            <p:cNvSpPr txBox="1">
              <a:spLocks noChangeArrowheads="1"/>
            </p:cNvSpPr>
            <p:nvPr/>
          </p:nvSpPr>
          <p:spPr bwMode="auto">
            <a:xfrm>
              <a:off x="2536" y="1656"/>
              <a:ext cx="1576" cy="349"/>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Gaining Access (</a:t>
              </a:r>
              <a:r>
                <a:rPr lang="zh-TW" altLang="en-US" sz="1500" dirty="0">
                  <a:solidFill>
                    <a:schemeClr val="bg1"/>
                  </a:solidFill>
                  <a:latin typeface="微软雅黑" pitchFamily="34" charset="-122"/>
                  <a:ea typeface="微软雅黑" pitchFamily="34" charset="-122"/>
                </a:rPr>
                <a:t>獲得訪問</a:t>
              </a:r>
              <a:r>
                <a:rPr lang="en-US" altLang="zh-TW" sz="1500" dirty="0">
                  <a:solidFill>
                    <a:schemeClr val="bg1"/>
                  </a:solidFill>
                  <a:latin typeface="微软雅黑" pitchFamily="34" charset="-122"/>
                  <a:ea typeface="微软雅黑" pitchFamily="34" charset="-122"/>
                </a:rPr>
                <a:t>)</a:t>
              </a:r>
              <a:endParaRPr lang="en-US" sz="1500" dirty="0">
                <a:solidFill>
                  <a:schemeClr val="bg1"/>
                </a:solidFill>
                <a:latin typeface="微软雅黑" pitchFamily="34" charset="-122"/>
                <a:ea typeface="微软雅黑" pitchFamily="34" charset="-122"/>
              </a:endParaRPr>
            </a:p>
          </p:txBody>
        </p:sp>
        <p:sp>
          <p:nvSpPr>
            <p:cNvPr id="10" name="Text Box 9"/>
            <p:cNvSpPr txBox="1">
              <a:spLocks noChangeArrowheads="1"/>
            </p:cNvSpPr>
            <p:nvPr/>
          </p:nvSpPr>
          <p:spPr bwMode="auto">
            <a:xfrm>
              <a:off x="2536" y="2064"/>
              <a:ext cx="1552" cy="349"/>
            </a:xfrm>
            <a:prstGeom prst="rect">
              <a:avLst/>
            </a:prstGeom>
            <a:solidFill>
              <a:srgbClr val="FF7C8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7C80"/>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Escalating  Privilege (</a:t>
              </a:r>
              <a:r>
                <a:rPr lang="zh-TW" altLang="en-US" sz="1500" dirty="0">
                  <a:solidFill>
                    <a:schemeClr val="bg1"/>
                  </a:solidFill>
                  <a:latin typeface="微软雅黑" pitchFamily="34" charset="-122"/>
                  <a:ea typeface="微软雅黑" pitchFamily="34" charset="-122"/>
                </a:rPr>
                <a:t>提權</a:t>
              </a:r>
              <a:r>
                <a:rPr lang="en-US" altLang="zh-TW" sz="1500" dirty="0">
                  <a:solidFill>
                    <a:schemeClr val="bg1"/>
                  </a:solidFill>
                  <a:latin typeface="微软雅黑" pitchFamily="34" charset="-122"/>
                  <a:ea typeface="微软雅黑" pitchFamily="34" charset="-122"/>
                </a:rPr>
                <a:t>)</a:t>
              </a:r>
              <a:endParaRPr lang="en-US" sz="1500" dirty="0">
                <a:solidFill>
                  <a:schemeClr val="bg1"/>
                </a:solidFill>
                <a:latin typeface="微软雅黑" pitchFamily="34" charset="-122"/>
                <a:ea typeface="微软雅黑" pitchFamily="34" charset="-122"/>
              </a:endParaRPr>
            </a:p>
          </p:txBody>
        </p:sp>
        <p:sp>
          <p:nvSpPr>
            <p:cNvPr id="11" name="Text Box 10"/>
            <p:cNvSpPr txBox="1">
              <a:spLocks noChangeArrowheads="1"/>
            </p:cNvSpPr>
            <p:nvPr/>
          </p:nvSpPr>
          <p:spPr bwMode="auto">
            <a:xfrm>
              <a:off x="2536" y="2480"/>
              <a:ext cx="1560" cy="202"/>
            </a:xfrm>
            <a:prstGeom prst="rect">
              <a:avLst/>
            </a:prstGeom>
            <a:solidFill>
              <a:srgbClr val="FF33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CC"/>
              </a:extrusionClr>
            </a:sp3d>
          </p:spPr>
          <p:txBody>
            <a:bodyPr>
              <a:spAutoFit/>
              <a:flatTx/>
            </a:bodyPr>
            <a:lstStyle/>
            <a:p>
              <a:pPr algn="ctr">
                <a:spcBef>
                  <a:spcPct val="50000"/>
                </a:spcBef>
              </a:pPr>
              <a:r>
                <a:rPr lang="en-US" sz="1500" dirty="0" err="1">
                  <a:solidFill>
                    <a:schemeClr val="bg1"/>
                  </a:solidFill>
                  <a:latin typeface="微软雅黑" pitchFamily="34" charset="-122"/>
                  <a:ea typeface="微软雅黑" pitchFamily="34" charset="-122"/>
                </a:rPr>
                <a:t>Pilferting</a:t>
              </a:r>
              <a:endParaRPr lang="en-US" sz="1500" dirty="0">
                <a:solidFill>
                  <a:schemeClr val="bg1"/>
                </a:solidFill>
                <a:latin typeface="微软雅黑" pitchFamily="34" charset="-122"/>
                <a:ea typeface="微软雅黑" pitchFamily="34" charset="-122"/>
              </a:endParaRPr>
            </a:p>
          </p:txBody>
        </p:sp>
        <p:sp>
          <p:nvSpPr>
            <p:cNvPr id="12" name="Text Box 11"/>
            <p:cNvSpPr txBox="1">
              <a:spLocks noChangeArrowheads="1"/>
            </p:cNvSpPr>
            <p:nvPr/>
          </p:nvSpPr>
          <p:spPr bwMode="auto">
            <a:xfrm>
              <a:off x="2536" y="2896"/>
              <a:ext cx="1584" cy="349"/>
            </a:xfrm>
            <a:prstGeom prst="rect">
              <a:avLst/>
            </a:prstGeom>
            <a:solidFill>
              <a:srgbClr val="CC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66FF"/>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Covering Tracks (</a:t>
              </a:r>
              <a:r>
                <a:rPr lang="zh-CN" altLang="en-US" sz="1500" dirty="0">
                  <a:solidFill>
                    <a:schemeClr val="bg1"/>
                  </a:solidFill>
                  <a:latin typeface="微软雅黑" pitchFamily="34" charset="-122"/>
                  <a:ea typeface="微软雅黑" pitchFamily="34" charset="-122"/>
                </a:rPr>
                <a:t>清除痕</a:t>
              </a:r>
              <a:r>
                <a:rPr lang="zh-TW" altLang="en-US" sz="1500" dirty="0">
                  <a:solidFill>
                    <a:schemeClr val="bg1"/>
                  </a:solidFill>
                  <a:latin typeface="微软雅黑" pitchFamily="34" charset="-122"/>
                  <a:ea typeface="微软雅黑" pitchFamily="34" charset="-122"/>
                </a:rPr>
                <a:t>跡</a:t>
              </a:r>
              <a:r>
                <a:rPr lang="en-US" altLang="zh-TW" sz="1500" dirty="0">
                  <a:solidFill>
                    <a:schemeClr val="bg1"/>
                  </a:solidFill>
                  <a:latin typeface="微软雅黑" pitchFamily="34" charset="-122"/>
                  <a:ea typeface="微软雅黑" pitchFamily="34" charset="-122"/>
                </a:rPr>
                <a:t>)</a:t>
              </a:r>
              <a:endParaRPr lang="en-US" sz="1500" dirty="0">
                <a:solidFill>
                  <a:schemeClr val="bg1"/>
                </a:solidFill>
                <a:latin typeface="微软雅黑" pitchFamily="34" charset="-122"/>
                <a:ea typeface="微软雅黑" pitchFamily="34" charset="-122"/>
              </a:endParaRPr>
            </a:p>
          </p:txBody>
        </p:sp>
        <p:sp>
          <p:nvSpPr>
            <p:cNvPr id="13" name="Text Box 12"/>
            <p:cNvSpPr txBox="1">
              <a:spLocks noChangeArrowheads="1"/>
            </p:cNvSpPr>
            <p:nvPr/>
          </p:nvSpPr>
          <p:spPr bwMode="auto">
            <a:xfrm>
              <a:off x="2536" y="3336"/>
              <a:ext cx="1592" cy="202"/>
            </a:xfrm>
            <a:prstGeom prst="rect">
              <a:avLst/>
            </a:prstGeom>
            <a:solidFill>
              <a:srgbClr val="CC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3300"/>
              </a:extrusionClr>
            </a:sp3d>
          </p:spPr>
          <p:txBody>
            <a:bodyPr>
              <a:spAutoFit/>
              <a:flatTx/>
            </a:bodyPr>
            <a:lstStyle/>
            <a:p>
              <a:pPr algn="ctr">
                <a:spcBef>
                  <a:spcPct val="50000"/>
                </a:spcBef>
              </a:pPr>
              <a:r>
                <a:rPr lang="en-US" sz="1500" dirty="0">
                  <a:solidFill>
                    <a:schemeClr val="bg1"/>
                  </a:solidFill>
                  <a:latin typeface="微软雅黑" pitchFamily="34" charset="-122"/>
                  <a:ea typeface="微软雅黑" pitchFamily="34" charset="-122"/>
                </a:rPr>
                <a:t>Creating Back Doors</a:t>
              </a:r>
            </a:p>
          </p:txBody>
        </p:sp>
        <p:sp>
          <p:nvSpPr>
            <p:cNvPr id="14" name="Text Box 13" descr="Woven mat"/>
            <p:cNvSpPr txBox="1">
              <a:spLocks noChangeArrowheads="1"/>
            </p:cNvSpPr>
            <p:nvPr/>
          </p:nvSpPr>
          <p:spPr bwMode="auto">
            <a:xfrm>
              <a:off x="2536" y="3776"/>
              <a:ext cx="1592" cy="202"/>
            </a:xfrm>
            <a:prstGeom prst="rect">
              <a:avLst/>
            </a:prstGeom>
            <a:blipFill dpi="0" rotWithShape="1">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66"/>
              </a:extrusionClr>
            </a:sp3d>
          </p:spPr>
          <p:txBody>
            <a:bodyPr>
              <a:spAutoFit/>
              <a:flatTx/>
            </a:bodyPr>
            <a:lstStyle/>
            <a:p>
              <a:pPr algn="ctr">
                <a:spcBef>
                  <a:spcPct val="50000"/>
                </a:spcBef>
              </a:pPr>
              <a:r>
                <a:rPr lang="en-US" sz="1500" dirty="0">
                  <a:solidFill>
                    <a:srgbClr val="000000"/>
                  </a:solidFill>
                  <a:latin typeface="微软雅黑" pitchFamily="34" charset="-122"/>
                  <a:ea typeface="微软雅黑" pitchFamily="34" charset="-122"/>
                </a:rPr>
                <a:t>Denial of Service</a:t>
              </a:r>
            </a:p>
          </p:txBody>
        </p:sp>
        <p:grpSp>
          <p:nvGrpSpPr>
            <p:cNvPr id="15" name="Group 16"/>
            <p:cNvGrpSpPr>
              <a:grpSpLocks/>
            </p:cNvGrpSpPr>
            <p:nvPr/>
          </p:nvGrpSpPr>
          <p:grpSpPr bwMode="auto">
            <a:xfrm>
              <a:off x="3336" y="520"/>
              <a:ext cx="0" cy="712"/>
              <a:chOff x="3336" y="520"/>
              <a:chExt cx="0" cy="712"/>
            </a:xfrm>
          </p:grpSpPr>
          <p:sp>
            <p:nvSpPr>
              <p:cNvPr id="25" name="Line 14"/>
              <p:cNvSpPr>
                <a:spLocks noChangeShapeType="1"/>
              </p:cNvSpPr>
              <p:nvPr/>
            </p:nvSpPr>
            <p:spPr bwMode="auto">
              <a:xfrm>
                <a:off x="3336" y="520"/>
                <a:ext cx="0" cy="256"/>
              </a:xfrm>
              <a:prstGeom prst="line">
                <a:avLst/>
              </a:prstGeom>
              <a:noFill/>
              <a:ln w="76200">
                <a:solidFill>
                  <a:srgbClr val="33CC33"/>
                </a:solidFill>
                <a:round/>
                <a:headEnd/>
                <a:tailEnd type="triangle" w="med" len="med"/>
              </a:ln>
            </p:spPr>
            <p:txBody>
              <a:bodyPr/>
              <a:lstStyle/>
              <a:p>
                <a:endParaRPr lang="en-US" sz="2900"/>
              </a:p>
            </p:txBody>
          </p:sp>
          <p:sp>
            <p:nvSpPr>
              <p:cNvPr id="26" name="Line 15"/>
              <p:cNvSpPr>
                <a:spLocks noChangeShapeType="1"/>
              </p:cNvSpPr>
              <p:nvPr/>
            </p:nvSpPr>
            <p:spPr bwMode="auto">
              <a:xfrm>
                <a:off x="3336" y="976"/>
                <a:ext cx="0" cy="256"/>
              </a:xfrm>
              <a:prstGeom prst="line">
                <a:avLst/>
              </a:prstGeom>
              <a:noFill/>
              <a:ln w="76200">
                <a:solidFill>
                  <a:srgbClr val="33CC33"/>
                </a:solidFill>
                <a:round/>
                <a:headEnd/>
                <a:tailEnd type="triangle" w="med" len="med"/>
              </a:ln>
            </p:spPr>
            <p:txBody>
              <a:bodyPr/>
              <a:lstStyle/>
              <a:p>
                <a:endParaRPr lang="en-US" sz="2900"/>
              </a:p>
            </p:txBody>
          </p:sp>
        </p:grpSp>
        <p:grpSp>
          <p:nvGrpSpPr>
            <p:cNvPr id="16" name="Group 17"/>
            <p:cNvGrpSpPr>
              <a:grpSpLocks/>
            </p:cNvGrpSpPr>
            <p:nvPr/>
          </p:nvGrpSpPr>
          <p:grpSpPr bwMode="auto">
            <a:xfrm>
              <a:off x="3320" y="1432"/>
              <a:ext cx="0" cy="712"/>
              <a:chOff x="3336" y="520"/>
              <a:chExt cx="0" cy="712"/>
            </a:xfrm>
          </p:grpSpPr>
          <p:sp>
            <p:nvSpPr>
              <p:cNvPr id="23" name="Line 18"/>
              <p:cNvSpPr>
                <a:spLocks noChangeShapeType="1"/>
              </p:cNvSpPr>
              <p:nvPr/>
            </p:nvSpPr>
            <p:spPr bwMode="auto">
              <a:xfrm>
                <a:off x="3336" y="520"/>
                <a:ext cx="0" cy="256"/>
              </a:xfrm>
              <a:prstGeom prst="line">
                <a:avLst/>
              </a:prstGeom>
              <a:noFill/>
              <a:ln w="76200">
                <a:solidFill>
                  <a:srgbClr val="33CC33"/>
                </a:solidFill>
                <a:round/>
                <a:headEnd/>
                <a:tailEnd type="triangle" w="med" len="med"/>
              </a:ln>
            </p:spPr>
            <p:txBody>
              <a:bodyPr/>
              <a:lstStyle/>
              <a:p>
                <a:endParaRPr lang="en-US" sz="2900"/>
              </a:p>
            </p:txBody>
          </p:sp>
          <p:sp>
            <p:nvSpPr>
              <p:cNvPr id="24" name="Line 19"/>
              <p:cNvSpPr>
                <a:spLocks noChangeShapeType="1"/>
              </p:cNvSpPr>
              <p:nvPr/>
            </p:nvSpPr>
            <p:spPr bwMode="auto">
              <a:xfrm>
                <a:off x="3336" y="976"/>
                <a:ext cx="0" cy="256"/>
              </a:xfrm>
              <a:prstGeom prst="line">
                <a:avLst/>
              </a:prstGeom>
              <a:noFill/>
              <a:ln w="76200">
                <a:solidFill>
                  <a:srgbClr val="33CC33"/>
                </a:solidFill>
                <a:round/>
                <a:headEnd/>
                <a:tailEnd type="triangle" w="med" len="med"/>
              </a:ln>
            </p:spPr>
            <p:txBody>
              <a:bodyPr/>
              <a:lstStyle/>
              <a:p>
                <a:endParaRPr lang="en-US" sz="2900"/>
              </a:p>
            </p:txBody>
          </p:sp>
        </p:grpSp>
        <p:grpSp>
          <p:nvGrpSpPr>
            <p:cNvPr id="17" name="Group 20"/>
            <p:cNvGrpSpPr>
              <a:grpSpLocks/>
            </p:cNvGrpSpPr>
            <p:nvPr/>
          </p:nvGrpSpPr>
          <p:grpSpPr bwMode="auto">
            <a:xfrm>
              <a:off x="3320" y="2256"/>
              <a:ext cx="0" cy="712"/>
              <a:chOff x="3336" y="520"/>
              <a:chExt cx="0" cy="712"/>
            </a:xfrm>
          </p:grpSpPr>
          <p:sp>
            <p:nvSpPr>
              <p:cNvPr id="21" name="Line 21"/>
              <p:cNvSpPr>
                <a:spLocks noChangeShapeType="1"/>
              </p:cNvSpPr>
              <p:nvPr/>
            </p:nvSpPr>
            <p:spPr bwMode="auto">
              <a:xfrm>
                <a:off x="3336" y="520"/>
                <a:ext cx="0" cy="256"/>
              </a:xfrm>
              <a:prstGeom prst="line">
                <a:avLst/>
              </a:prstGeom>
              <a:noFill/>
              <a:ln w="76200">
                <a:solidFill>
                  <a:srgbClr val="33CC33"/>
                </a:solidFill>
                <a:round/>
                <a:headEnd/>
                <a:tailEnd type="triangle" w="med" len="med"/>
              </a:ln>
            </p:spPr>
            <p:txBody>
              <a:bodyPr/>
              <a:lstStyle/>
              <a:p>
                <a:endParaRPr lang="en-US" sz="2900"/>
              </a:p>
            </p:txBody>
          </p:sp>
          <p:sp>
            <p:nvSpPr>
              <p:cNvPr id="22" name="Line 22"/>
              <p:cNvSpPr>
                <a:spLocks noChangeShapeType="1"/>
              </p:cNvSpPr>
              <p:nvPr/>
            </p:nvSpPr>
            <p:spPr bwMode="auto">
              <a:xfrm>
                <a:off x="3336" y="976"/>
                <a:ext cx="0" cy="256"/>
              </a:xfrm>
              <a:prstGeom prst="line">
                <a:avLst/>
              </a:prstGeom>
              <a:noFill/>
              <a:ln w="76200">
                <a:solidFill>
                  <a:srgbClr val="33CC33"/>
                </a:solidFill>
                <a:round/>
                <a:headEnd/>
                <a:tailEnd type="triangle" w="med" len="med"/>
              </a:ln>
            </p:spPr>
            <p:txBody>
              <a:bodyPr/>
              <a:lstStyle/>
              <a:p>
                <a:endParaRPr lang="en-US" sz="2900"/>
              </a:p>
            </p:txBody>
          </p:sp>
        </p:grpSp>
        <p:sp>
          <p:nvSpPr>
            <p:cNvPr id="18" name="Line 24"/>
            <p:cNvSpPr>
              <a:spLocks noChangeShapeType="1"/>
            </p:cNvSpPr>
            <p:nvPr/>
          </p:nvSpPr>
          <p:spPr bwMode="auto">
            <a:xfrm>
              <a:off x="3320" y="3128"/>
              <a:ext cx="0" cy="256"/>
            </a:xfrm>
            <a:prstGeom prst="line">
              <a:avLst/>
            </a:prstGeom>
            <a:noFill/>
            <a:ln w="76200">
              <a:solidFill>
                <a:srgbClr val="33CC33"/>
              </a:solidFill>
              <a:round/>
              <a:headEnd/>
              <a:tailEnd type="triangle" w="med" len="med"/>
            </a:ln>
          </p:spPr>
          <p:txBody>
            <a:bodyPr/>
            <a:lstStyle/>
            <a:p>
              <a:endParaRPr lang="en-US" sz="2900"/>
            </a:p>
          </p:txBody>
        </p:sp>
        <p:sp>
          <p:nvSpPr>
            <p:cNvPr id="19" name="Freeform 31"/>
            <p:cNvSpPr>
              <a:spLocks/>
            </p:cNvSpPr>
            <p:nvPr/>
          </p:nvSpPr>
          <p:spPr bwMode="auto">
            <a:xfrm>
              <a:off x="4128" y="1720"/>
              <a:ext cx="392" cy="2184"/>
            </a:xfrm>
            <a:custGeom>
              <a:avLst/>
              <a:gdLst>
                <a:gd name="T0" fmla="*/ 0 w 392"/>
                <a:gd name="T1" fmla="*/ 0 h 2184"/>
                <a:gd name="T2" fmla="*/ 392 w 392"/>
                <a:gd name="T3" fmla="*/ 0 h 2184"/>
                <a:gd name="T4" fmla="*/ 392 w 392"/>
                <a:gd name="T5" fmla="*/ 2184 h 2184"/>
                <a:gd name="T6" fmla="*/ 8 w 392"/>
                <a:gd name="T7" fmla="*/ 2184 h 2184"/>
                <a:gd name="T8" fmla="*/ 0 60000 65536"/>
                <a:gd name="T9" fmla="*/ 0 60000 65536"/>
                <a:gd name="T10" fmla="*/ 0 60000 65536"/>
                <a:gd name="T11" fmla="*/ 0 60000 65536"/>
                <a:gd name="T12" fmla="*/ 0 w 392"/>
                <a:gd name="T13" fmla="*/ 0 h 2184"/>
                <a:gd name="T14" fmla="*/ 392 w 392"/>
                <a:gd name="T15" fmla="*/ 2184 h 2184"/>
              </a:gdLst>
              <a:ahLst/>
              <a:cxnLst>
                <a:cxn ang="T8">
                  <a:pos x="T0" y="T1"/>
                </a:cxn>
                <a:cxn ang="T9">
                  <a:pos x="T2" y="T3"/>
                </a:cxn>
                <a:cxn ang="T10">
                  <a:pos x="T4" y="T5"/>
                </a:cxn>
                <a:cxn ang="T11">
                  <a:pos x="T6" y="T7"/>
                </a:cxn>
              </a:cxnLst>
              <a:rect l="T12" t="T13" r="T14" b="T15"/>
              <a:pathLst>
                <a:path w="392" h="2184">
                  <a:moveTo>
                    <a:pt x="0" y="0"/>
                  </a:moveTo>
                  <a:lnTo>
                    <a:pt x="392" y="0"/>
                  </a:lnTo>
                  <a:lnTo>
                    <a:pt x="392" y="2184"/>
                  </a:lnTo>
                  <a:lnTo>
                    <a:pt x="8" y="2184"/>
                  </a:lnTo>
                </a:path>
              </a:pathLst>
            </a:custGeom>
            <a:noFill/>
            <a:ln w="76200">
              <a:solidFill>
                <a:srgbClr val="33CC33"/>
              </a:solidFill>
              <a:round/>
              <a:headEnd/>
              <a:tailEnd type="triangle" w="med" len="med"/>
            </a:ln>
          </p:spPr>
          <p:txBody>
            <a:bodyPr/>
            <a:lstStyle/>
            <a:p>
              <a:endParaRPr lang="en-US" sz="2900"/>
            </a:p>
          </p:txBody>
        </p:sp>
        <p:sp>
          <p:nvSpPr>
            <p:cNvPr id="20" name="Freeform 32"/>
            <p:cNvSpPr>
              <a:spLocks/>
            </p:cNvSpPr>
            <p:nvPr/>
          </p:nvSpPr>
          <p:spPr bwMode="auto">
            <a:xfrm flipH="1" flipV="1">
              <a:off x="2144" y="1752"/>
              <a:ext cx="392" cy="1712"/>
            </a:xfrm>
            <a:custGeom>
              <a:avLst/>
              <a:gdLst>
                <a:gd name="T0" fmla="*/ 0 w 392"/>
                <a:gd name="T1" fmla="*/ 0 h 2184"/>
                <a:gd name="T2" fmla="*/ 392 w 392"/>
                <a:gd name="T3" fmla="*/ 0 h 2184"/>
                <a:gd name="T4" fmla="*/ 392 w 392"/>
                <a:gd name="T5" fmla="*/ 1052 h 2184"/>
                <a:gd name="T6" fmla="*/ 8 w 392"/>
                <a:gd name="T7" fmla="*/ 1052 h 2184"/>
                <a:gd name="T8" fmla="*/ 0 60000 65536"/>
                <a:gd name="T9" fmla="*/ 0 60000 65536"/>
                <a:gd name="T10" fmla="*/ 0 60000 65536"/>
                <a:gd name="T11" fmla="*/ 0 60000 65536"/>
                <a:gd name="T12" fmla="*/ 0 w 392"/>
                <a:gd name="T13" fmla="*/ 0 h 2184"/>
                <a:gd name="T14" fmla="*/ 392 w 392"/>
                <a:gd name="T15" fmla="*/ 2184 h 2184"/>
              </a:gdLst>
              <a:ahLst/>
              <a:cxnLst>
                <a:cxn ang="T8">
                  <a:pos x="T0" y="T1"/>
                </a:cxn>
                <a:cxn ang="T9">
                  <a:pos x="T2" y="T3"/>
                </a:cxn>
                <a:cxn ang="T10">
                  <a:pos x="T4" y="T5"/>
                </a:cxn>
                <a:cxn ang="T11">
                  <a:pos x="T6" y="T7"/>
                </a:cxn>
              </a:cxnLst>
              <a:rect l="T12" t="T13" r="T14" b="T15"/>
              <a:pathLst>
                <a:path w="392" h="2184">
                  <a:moveTo>
                    <a:pt x="0" y="0"/>
                  </a:moveTo>
                  <a:lnTo>
                    <a:pt x="392" y="0"/>
                  </a:lnTo>
                  <a:lnTo>
                    <a:pt x="392" y="2184"/>
                  </a:lnTo>
                  <a:lnTo>
                    <a:pt x="8" y="2184"/>
                  </a:lnTo>
                </a:path>
              </a:pathLst>
            </a:custGeom>
            <a:noFill/>
            <a:ln w="76200">
              <a:solidFill>
                <a:srgbClr val="33CC33"/>
              </a:solidFill>
              <a:round/>
              <a:headEnd/>
              <a:tailEnd type="triangle" w="med" len="med"/>
            </a:ln>
          </p:spPr>
          <p:txBody>
            <a:bodyPr/>
            <a:lstStyle/>
            <a:p>
              <a:endParaRPr lang="en-US" sz="2900"/>
            </a:p>
          </p:txBody>
        </p:sp>
      </p:grpSp>
      <p:sp>
        <p:nvSpPr>
          <p:cNvPr id="4" name="矩形 3"/>
          <p:cNvSpPr/>
          <p:nvPr/>
        </p:nvSpPr>
        <p:spPr>
          <a:xfrm>
            <a:off x="513748" y="903311"/>
            <a:ext cx="4185073" cy="3130752"/>
          </a:xfrm>
          <a:prstGeom prst="rect">
            <a:avLst/>
          </a:prstGeom>
          <a:scene3d>
            <a:camera prst="perspectiveAbove"/>
            <a:lightRig rig="threePt" dir="t"/>
          </a:scene3d>
        </p:spPr>
        <p:style>
          <a:lnRef idx="1">
            <a:schemeClr val="accent5"/>
          </a:lnRef>
          <a:fillRef idx="2">
            <a:schemeClr val="accent5"/>
          </a:fillRef>
          <a:effectRef idx="1">
            <a:schemeClr val="accent5"/>
          </a:effectRef>
          <a:fontRef idx="minor">
            <a:schemeClr val="dk1"/>
          </a:fontRef>
        </p:style>
        <p:txBody>
          <a:bodyPr wrap="square" lIns="82954" tIns="41477" rIns="82954" bIns="41477">
            <a:spAutoFit/>
          </a:bodyPr>
          <a:lstStyle/>
          <a:p>
            <a:r>
              <a:rPr lang="en-US" altLang="zh-TW" sz="1800" b="1" dirty="0">
                <a:solidFill>
                  <a:schemeClr val="tx1"/>
                </a:solidFill>
                <a:latin typeface="微軟正黑體" panose="020B0604030504040204" pitchFamily="34" charset="-120"/>
                <a:ea typeface="微軟正黑體" panose="020B0604030504040204" pitchFamily="34" charset="-120"/>
              </a:rPr>
              <a:t>A. </a:t>
            </a:r>
            <a:r>
              <a:rPr lang="zh-TW" altLang="en-US" sz="1800" b="1" dirty="0">
                <a:solidFill>
                  <a:schemeClr val="tx1"/>
                </a:solidFill>
                <a:latin typeface="微軟正黑體" panose="020B0604030504040204" pitchFamily="34" charset="-120"/>
                <a:ea typeface="微軟正黑體" panose="020B0604030504040204" pitchFamily="34" charset="-120"/>
              </a:rPr>
              <a:t>情報收集</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目標的電子郵件信箱</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公司的防護架構</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目標的電腦環境</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目標的上網習慣</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目標的喜好</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目標的廠商關係</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目標的交友狀況</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目標的工作範圍</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目標的興趣</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solidFill>
                  <a:schemeClr val="tx1"/>
                </a:solidFill>
                <a:latin typeface="微軟正黑體" panose="020B0604030504040204" pitchFamily="34" charset="-120"/>
                <a:ea typeface="微軟正黑體" panose="020B0604030504040204" pitchFamily="34" charset="-120"/>
              </a:rPr>
              <a:t>目標的私人電子郵件信箱</a:t>
            </a:r>
            <a:r>
              <a:rPr lang="en-US" altLang="zh-TW" sz="1800" dirty="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p:txBody>
      </p:sp>
      <p:sp>
        <p:nvSpPr>
          <p:cNvPr id="31" name="矩形 30"/>
          <p:cNvSpPr/>
          <p:nvPr/>
        </p:nvSpPr>
        <p:spPr>
          <a:xfrm>
            <a:off x="513748" y="1114660"/>
            <a:ext cx="4185073" cy="4238748"/>
          </a:xfrm>
          <a:prstGeom prst="rect">
            <a:avLst/>
          </a:prstGeom>
          <a:scene3d>
            <a:camera prst="perspectiveAbove"/>
            <a:lightRig rig="threePt" dir="t"/>
          </a:scene3d>
        </p:spPr>
        <p:style>
          <a:lnRef idx="1">
            <a:schemeClr val="accent4"/>
          </a:lnRef>
          <a:fillRef idx="2">
            <a:schemeClr val="accent4"/>
          </a:fillRef>
          <a:effectRef idx="1">
            <a:schemeClr val="accent4"/>
          </a:effectRef>
          <a:fontRef idx="minor">
            <a:schemeClr val="dk1"/>
          </a:fontRef>
        </p:style>
        <p:txBody>
          <a:bodyPr wrap="square" lIns="82954" tIns="41477" rIns="82954" bIns="41477">
            <a:spAutoFit/>
          </a:bodyPr>
          <a:lstStyle/>
          <a:p>
            <a:r>
              <a:rPr lang="en-US" altLang="zh-TW" sz="1800" b="1" dirty="0">
                <a:latin typeface="微軟正黑體" panose="020B0604030504040204" pitchFamily="34" charset="-120"/>
                <a:ea typeface="微軟正黑體" panose="020B0604030504040204" pitchFamily="34" charset="-120"/>
              </a:rPr>
              <a:t>B. </a:t>
            </a:r>
            <a:r>
              <a:rPr lang="zh-TW" altLang="en-US" sz="1800" b="1" dirty="0">
                <a:latin typeface="微軟正黑體" panose="020B0604030504040204" pitchFamily="34" charset="-120"/>
                <a:ea typeface="微軟正黑體" panose="020B0604030504040204" pitchFamily="34" charset="-120"/>
              </a:rPr>
              <a:t>攻擊發起</a:t>
            </a:r>
            <a:endParaRPr lang="en-US" altLang="zh-TW" sz="1800" b="1" dirty="0">
              <a:latin typeface="微軟正黑體" panose="020B0604030504040204" pitchFamily="34" charset="-120"/>
              <a:ea typeface="微軟正黑體" panose="020B0604030504040204" pitchFamily="34" charset="-120"/>
            </a:endParaRPr>
          </a:p>
          <a:p>
            <a:pPr marL="311079" indent="-311079">
              <a:buFont typeface="Wingdings" panose="05000000000000000000" pitchFamily="2" charset="2"/>
              <a:buChar char="Ø"/>
            </a:pPr>
            <a:r>
              <a:rPr lang="zh-TW" altLang="en-US" sz="1800" b="1" dirty="0">
                <a:latin typeface="微軟正黑體" panose="020B0604030504040204" pitchFamily="34" charset="-120"/>
                <a:ea typeface="微軟正黑體" panose="020B0604030504040204" pitchFamily="34" charset="-120"/>
              </a:rPr>
              <a:t>發送夾帶攻擊文件的信件給目標</a:t>
            </a:r>
            <a:endParaRPr lang="en-US" altLang="zh-TW" sz="1800" b="1" dirty="0">
              <a:latin typeface="微軟正黑體" panose="020B0604030504040204" pitchFamily="34" charset="-120"/>
              <a:ea typeface="微軟正黑體" panose="020B0604030504040204" pitchFamily="34" charset="-120"/>
            </a:endParaRP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利用目標信任的發信帳號</a:t>
            </a:r>
            <a:endParaRPr lang="en-US" altLang="zh-TW" sz="1800" dirty="0">
              <a:latin typeface="微軟正黑體" panose="020B0604030504040204" pitchFamily="34" charset="-120"/>
              <a:ea typeface="微軟正黑體" panose="020B0604030504040204" pitchFamily="34" charset="-120"/>
            </a:endParaRPr>
          </a:p>
          <a:p>
            <a:pPr lvl="1"/>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偽造或真實</a:t>
            </a:r>
            <a:r>
              <a:rPr lang="en-US" altLang="zh-TW" sz="1800" dirty="0">
                <a:latin typeface="微軟正黑體" panose="020B0604030504040204" pitchFamily="34" charset="-120"/>
                <a:ea typeface="微軟正黑體" panose="020B0604030504040204" pitchFamily="34" charset="-120"/>
              </a:rPr>
              <a:t>)</a:t>
            </a: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利用職務上業務相關的信件內容</a:t>
            </a:r>
            <a:endParaRPr lang="en-US" altLang="zh-TW" sz="1800" dirty="0">
              <a:latin typeface="微軟正黑體" panose="020B0604030504040204" pitchFamily="34" charset="-120"/>
              <a:ea typeface="微軟正黑體" panose="020B0604030504040204" pitchFamily="34" charset="-120"/>
            </a:endParaRPr>
          </a:p>
          <a:p>
            <a:r>
              <a:rPr lang="en-US" altLang="zh-TW" sz="1800" dirty="0">
                <a:latin typeface="微軟正黑體" panose="020B0604030504040204" pitchFamily="34" charset="-120"/>
                <a:ea typeface="微軟正黑體" panose="020B0604030504040204" pitchFamily="34" charset="-120"/>
              </a:rPr>
              <a:t>       (</a:t>
            </a:r>
            <a:r>
              <a:rPr lang="zh-TW" altLang="en-US" sz="1800" dirty="0">
                <a:latin typeface="微軟正黑體" panose="020B0604030504040204" pitchFamily="34" charset="-120"/>
                <a:ea typeface="微軟正黑體" panose="020B0604030504040204" pitchFamily="34" charset="-120"/>
              </a:rPr>
              <a:t>真實或仿造</a:t>
            </a:r>
            <a:r>
              <a:rPr lang="en-US" altLang="zh-TW" sz="1800" dirty="0">
                <a:latin typeface="微軟正黑體" panose="020B0604030504040204" pitchFamily="34" charset="-120"/>
                <a:ea typeface="微軟正黑體" panose="020B0604030504040204" pitchFamily="34" charset="-120"/>
              </a:rPr>
              <a:t>)</a:t>
            </a: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利用目標所使用的服務</a:t>
            </a:r>
            <a:endParaRPr lang="en-US" altLang="zh-TW" sz="1800" dirty="0">
              <a:latin typeface="微軟正黑體" panose="020B0604030504040204" pitchFamily="34" charset="-120"/>
              <a:ea typeface="微軟正黑體" panose="020B0604030504040204" pitchFamily="34" charset="-120"/>
            </a:endParaRPr>
          </a:p>
          <a:p>
            <a:r>
              <a:rPr lang="en-US" altLang="zh-TW" sz="1800" dirty="0">
                <a:latin typeface="微軟正黑體" panose="020B0604030504040204" pitchFamily="34" charset="-120"/>
                <a:ea typeface="微軟正黑體" panose="020B0604030504040204" pitchFamily="34" charset="-120"/>
              </a:rPr>
              <a:t>       (Ex:</a:t>
            </a:r>
            <a:r>
              <a:rPr lang="zh-TW" altLang="en-US" sz="1800" dirty="0">
                <a:latin typeface="微軟正黑體" panose="020B0604030504040204" pitchFamily="34" charset="-120"/>
                <a:ea typeface="微軟正黑體" panose="020B0604030504040204" pitchFamily="34" charset="-120"/>
              </a:rPr>
              <a:t>銀行、信用卡</a:t>
            </a:r>
            <a:r>
              <a:rPr lang="en-US" altLang="zh-TW" sz="1800" dirty="0">
                <a:latin typeface="微軟正黑體" panose="020B0604030504040204" pitchFamily="34" charset="-120"/>
                <a:ea typeface="微軟正黑體" panose="020B0604030504040204" pitchFamily="34" charset="-120"/>
              </a:rPr>
              <a:t>…)</a:t>
            </a: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利用郵件連結導引到惡意網址</a:t>
            </a:r>
            <a:endParaRPr lang="en-US" altLang="zh-TW" sz="1800" dirty="0">
              <a:latin typeface="微軟正黑體" panose="020B0604030504040204" pitchFamily="34" charset="-120"/>
              <a:ea typeface="微軟正黑體" panose="020B0604030504040204" pitchFamily="34" charset="-120"/>
            </a:endParaRPr>
          </a:p>
          <a:p>
            <a:pPr marL="311079" indent="-311079">
              <a:buFont typeface="Wingdings" panose="05000000000000000000" pitchFamily="2" charset="2"/>
              <a:buChar char="Ø"/>
            </a:pPr>
            <a:r>
              <a:rPr lang="zh-TW" altLang="en-US" sz="1800" b="1" dirty="0">
                <a:latin typeface="微軟正黑體" panose="020B0604030504040204" pitchFamily="34" charset="-120"/>
                <a:ea typeface="微軟正黑體" panose="020B0604030504040204" pitchFamily="34" charset="-120"/>
              </a:rPr>
              <a:t>分析受害者上網習慣製作偽造的網頁</a:t>
            </a:r>
            <a:endParaRPr lang="en-US" altLang="zh-TW" sz="1800" b="1" dirty="0">
              <a:latin typeface="微軟正黑體" panose="020B0604030504040204" pitchFamily="34" charset="-120"/>
              <a:ea typeface="微軟正黑體" panose="020B0604030504040204" pitchFamily="34" charset="-120"/>
            </a:endParaRP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水坑式攻擊</a:t>
            </a:r>
            <a:endParaRPr lang="en-US" altLang="zh-TW" sz="1800" dirty="0">
              <a:latin typeface="微軟正黑體" panose="020B0604030504040204" pitchFamily="34" charset="-120"/>
              <a:ea typeface="微軟正黑體" panose="020B0604030504040204" pitchFamily="34" charset="-120"/>
            </a:endParaRPr>
          </a:p>
          <a:p>
            <a:pPr marL="311079" indent="-311079">
              <a:buFont typeface="Wingdings" panose="05000000000000000000" pitchFamily="2" charset="2"/>
              <a:buChar char="Ø"/>
            </a:pPr>
            <a:r>
              <a:rPr lang="zh-TW" altLang="en-US" sz="1800" b="1" dirty="0">
                <a:latin typeface="微軟正黑體" panose="020B0604030504040204" pitchFamily="34" charset="-120"/>
                <a:ea typeface="微軟正黑體" panose="020B0604030504040204" pitchFamily="34" charset="-120"/>
              </a:rPr>
              <a:t>確認惡意檔案無法被目標防禦設施偵測</a:t>
            </a:r>
            <a:endParaRPr lang="en-US" altLang="zh-TW" sz="1800" b="1" dirty="0">
              <a:latin typeface="微軟正黑體" panose="020B0604030504040204" pitchFamily="34" charset="-120"/>
              <a:ea typeface="微軟正黑體" panose="020B0604030504040204" pitchFamily="34" charset="-120"/>
            </a:endParaRP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利用零時差攻擊</a:t>
            </a:r>
            <a:endParaRPr lang="en-US" altLang="zh-TW" sz="1800" dirty="0">
              <a:latin typeface="微軟正黑體" panose="020B0604030504040204" pitchFamily="34" charset="-120"/>
              <a:ea typeface="微軟正黑體" panose="020B0604030504040204" pitchFamily="34" charset="-120"/>
            </a:endParaRPr>
          </a:p>
          <a:p>
            <a:pPr marL="414772" indent="-414772">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出廠前會進行</a:t>
            </a:r>
            <a:r>
              <a:rPr lang="en-US" altLang="zh-TW" sz="1800" dirty="0">
                <a:latin typeface="微軟正黑體" panose="020B0604030504040204" pitchFamily="34" charset="-120"/>
                <a:ea typeface="微軟正黑體" panose="020B0604030504040204" pitchFamily="34" charset="-120"/>
              </a:rPr>
              <a:t>QA</a:t>
            </a:r>
            <a:r>
              <a:rPr lang="zh-TW" altLang="en-US" sz="1800" dirty="0">
                <a:latin typeface="微軟正黑體" panose="020B0604030504040204" pitchFamily="34" charset="-120"/>
                <a:ea typeface="微軟正黑體" panose="020B0604030504040204" pitchFamily="34" charset="-120"/>
              </a:rPr>
              <a:t>測試</a:t>
            </a:r>
            <a:endParaRPr lang="en-US" altLang="zh-TW" sz="1800" dirty="0">
              <a:latin typeface="微軟正黑體" panose="020B0604030504040204" pitchFamily="34" charset="-120"/>
              <a:ea typeface="微軟正黑體" panose="020B0604030504040204" pitchFamily="34" charset="-120"/>
            </a:endParaRPr>
          </a:p>
        </p:txBody>
      </p:sp>
      <p:sp>
        <p:nvSpPr>
          <p:cNvPr id="32" name="矩形 31"/>
          <p:cNvSpPr/>
          <p:nvPr/>
        </p:nvSpPr>
        <p:spPr>
          <a:xfrm>
            <a:off x="513748" y="1455004"/>
            <a:ext cx="4190840" cy="3961749"/>
          </a:xfrm>
          <a:prstGeom prst="rect">
            <a:avLst/>
          </a:prstGeom>
          <a:scene3d>
            <a:camera prst="perspectiveAbove"/>
            <a:lightRig rig="threePt" dir="t"/>
          </a:scene3d>
        </p:spPr>
        <p:style>
          <a:lnRef idx="1">
            <a:schemeClr val="accent2"/>
          </a:lnRef>
          <a:fillRef idx="2">
            <a:schemeClr val="accent2"/>
          </a:fillRef>
          <a:effectRef idx="1">
            <a:schemeClr val="accent2"/>
          </a:effectRef>
          <a:fontRef idx="minor">
            <a:schemeClr val="dk1"/>
          </a:fontRef>
        </p:style>
        <p:txBody>
          <a:bodyPr wrap="square" lIns="82954" tIns="41477" rIns="82954" bIns="41477">
            <a:spAutoFit/>
          </a:bodyPr>
          <a:lstStyle/>
          <a:p>
            <a:r>
              <a:rPr lang="en-US" altLang="zh-TW" sz="1800" b="1" dirty="0">
                <a:latin typeface="微軟正黑體" panose="020B0604030504040204" pitchFamily="34" charset="-120"/>
                <a:ea typeface="微軟正黑體" panose="020B0604030504040204" pitchFamily="34" charset="-120"/>
              </a:rPr>
              <a:t>C. </a:t>
            </a:r>
            <a:r>
              <a:rPr lang="zh-TW" altLang="en-US" sz="1800" b="1" dirty="0">
                <a:latin typeface="微軟正黑體" panose="020B0604030504040204" pitchFamily="34" charset="-120"/>
                <a:ea typeface="微軟正黑體" panose="020B0604030504040204" pitchFamily="34" charset="-120"/>
              </a:rPr>
              <a:t>潛伏與獲取所需</a:t>
            </a:r>
            <a:endParaRPr lang="en-US" altLang="zh-TW" sz="1800" b="1" dirty="0">
              <a:latin typeface="微軟正黑體" panose="020B0604030504040204" pitchFamily="34" charset="-120"/>
              <a:ea typeface="微軟正黑體" panose="020B0604030504040204" pitchFamily="34" charset="-120"/>
            </a:endParaRPr>
          </a:p>
          <a:p>
            <a:r>
              <a:rPr lang="zh-TW" altLang="en-US" sz="1800" dirty="0">
                <a:latin typeface="微軟正黑體" panose="020B0604030504040204" pitchFamily="34" charset="-120"/>
                <a:ea typeface="微軟正黑體" panose="020B0604030504040204" pitchFamily="34" charset="-120"/>
              </a:rPr>
              <a:t>平均被入侵</a:t>
            </a:r>
            <a:r>
              <a:rPr lang="en-US" altLang="zh-TW" sz="1800" dirty="0">
                <a:latin typeface="微軟正黑體" panose="020B0604030504040204" pitchFamily="34" charset="-120"/>
                <a:ea typeface="微軟正黑體" panose="020B0604030504040204" pitchFamily="34" charset="-120"/>
              </a:rPr>
              <a:t>264</a:t>
            </a:r>
            <a:r>
              <a:rPr lang="zh-TW" altLang="en-US" sz="1800" dirty="0">
                <a:latin typeface="微軟正黑體" panose="020B0604030504040204" pitchFamily="34" charset="-120"/>
                <a:ea typeface="微軟正黑體" panose="020B0604030504040204" pitchFamily="34" charset="-120"/>
              </a:rPr>
              <a:t>天後使用者才察覺異狀</a:t>
            </a:r>
            <a:endParaRPr lang="en-US" altLang="zh-TW" sz="1800" dirty="0">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被入侵電腦不一定會有惡意程式</a:t>
            </a:r>
            <a:endParaRPr lang="en-US" altLang="zh-TW" sz="1800" dirty="0">
              <a:latin typeface="微軟正黑體" panose="020B0604030504040204" pitchFamily="34" charset="-120"/>
              <a:ea typeface="微軟正黑體" panose="020B0604030504040204" pitchFamily="34" charset="-120"/>
            </a:endParaRPr>
          </a:p>
          <a:p>
            <a:r>
              <a:rPr lang="en-US" altLang="zh-TW" sz="1800" dirty="0">
                <a:latin typeface="微軟正黑體" panose="020B0604030504040204" pitchFamily="34" charset="-120"/>
                <a:ea typeface="微軟正黑體" panose="020B0604030504040204" pitchFamily="34" charset="-120"/>
              </a:rPr>
              <a:t>      (</a:t>
            </a:r>
            <a:r>
              <a:rPr lang="zh-TW" altLang="en-US" sz="1800" dirty="0">
                <a:latin typeface="微軟正黑體" panose="020B0604030504040204" pitchFamily="34" charset="-120"/>
                <a:ea typeface="微軟正黑體" panose="020B0604030504040204" pitchFamily="34" charset="-120"/>
              </a:rPr>
              <a:t>執行過後自我刪除檔案與記錄</a:t>
            </a:r>
            <a:r>
              <a:rPr lang="en-US" altLang="zh-TW" sz="1800" dirty="0">
                <a:latin typeface="微軟正黑體" panose="020B0604030504040204" pitchFamily="34" charset="-120"/>
                <a:ea typeface="微軟正黑體" panose="020B0604030504040204" pitchFamily="34" charset="-120"/>
              </a:rPr>
              <a:t>)</a:t>
            </a: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利用合法工具進行偵測</a:t>
            </a:r>
            <a:r>
              <a:rPr lang="en-US" altLang="zh-TW" sz="1800" dirty="0">
                <a:latin typeface="微軟正黑體" panose="020B0604030504040204" pitchFamily="34" charset="-120"/>
                <a:ea typeface="微軟正黑體" panose="020B0604030504040204" pitchFamily="34" charset="-120"/>
              </a:rPr>
              <a:t>(EX: </a:t>
            </a:r>
            <a:r>
              <a:rPr lang="en-US" altLang="zh-TW" sz="1800" dirty="0" err="1">
                <a:latin typeface="微軟正黑體" panose="020B0604030504040204" pitchFamily="34" charset="-120"/>
                <a:ea typeface="微軟正黑體" panose="020B0604030504040204" pitchFamily="34" charset="-120"/>
              </a:rPr>
              <a:t>PSTool</a:t>
            </a:r>
            <a:r>
              <a:rPr lang="en-US" altLang="zh-TW" sz="1800" dirty="0">
                <a:latin typeface="微軟正黑體" panose="020B0604030504040204" pitchFamily="34" charset="-120"/>
                <a:ea typeface="微軟正黑體" panose="020B0604030504040204" pitchFamily="34" charset="-120"/>
              </a:rPr>
              <a:t>)</a:t>
            </a: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被入侵目標可能會被做為跳板</a:t>
            </a:r>
            <a:endParaRPr lang="en-US" altLang="zh-TW" sz="1800" dirty="0">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透過跳板電腦再偵測與嘗試存取其他電腦</a:t>
            </a:r>
            <a:endParaRPr lang="en-US" altLang="zh-TW" sz="1800" dirty="0">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可能會利用鍵盤側錄程式取得帳密</a:t>
            </a:r>
            <a:endParaRPr lang="en-US" altLang="zh-TW" sz="1800" dirty="0">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直到取得重要主機</a:t>
            </a:r>
            <a:r>
              <a:rPr lang="en-US" altLang="zh-TW" sz="1800" dirty="0">
                <a:latin typeface="微軟正黑體" panose="020B0604030504040204" pitchFamily="34" charset="-120"/>
                <a:ea typeface="微軟正黑體" panose="020B0604030504040204" pitchFamily="34" charset="-120"/>
              </a:rPr>
              <a:t>(EX: AD</a:t>
            </a:r>
            <a:r>
              <a:rPr lang="zh-TW" altLang="en-US" sz="1800" dirty="0">
                <a:latin typeface="微軟正黑體" panose="020B0604030504040204" pitchFamily="34" charset="-120"/>
                <a:ea typeface="微軟正黑體" panose="020B0604030504040204" pitchFamily="34" charset="-120"/>
              </a:rPr>
              <a:t>或</a:t>
            </a:r>
            <a:r>
              <a:rPr lang="en-US" altLang="zh-TW" sz="1800" dirty="0">
                <a:latin typeface="微軟正黑體" panose="020B0604030504040204" pitchFamily="34" charset="-120"/>
                <a:ea typeface="微軟正黑體" panose="020B0604030504040204" pitchFamily="34" charset="-120"/>
              </a:rPr>
              <a:t>DB)</a:t>
            </a:r>
          </a:p>
          <a:p>
            <a:r>
              <a:rPr lang="en-US" altLang="zh-TW" sz="1800" dirty="0">
                <a:latin typeface="微軟正黑體" panose="020B0604030504040204" pitchFamily="34" charset="-120"/>
                <a:ea typeface="微軟正黑體" panose="020B0604030504040204" pitchFamily="34" charset="-120"/>
              </a:rPr>
              <a:t>      </a:t>
            </a:r>
            <a:r>
              <a:rPr lang="zh-TW" altLang="en-US" sz="1800" dirty="0">
                <a:latin typeface="微軟正黑體" panose="020B0604030504040204" pitchFamily="34" charset="-120"/>
                <a:ea typeface="微軟正黑體" panose="020B0604030504040204" pitchFamily="34" charset="-120"/>
              </a:rPr>
              <a:t>的最高權限</a:t>
            </a:r>
            <a:endParaRPr lang="en-US" altLang="zh-TW" sz="1800" dirty="0">
              <a:latin typeface="微軟正黑體" panose="020B0604030504040204" pitchFamily="34" charset="-120"/>
              <a:ea typeface="微軟正黑體" panose="020B0604030504040204" pitchFamily="34" charset="-120"/>
            </a:endParaRP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收集、打包所需敏感資料</a:t>
            </a:r>
            <a:r>
              <a:rPr lang="en-US" altLang="zh-TW" sz="1800" dirty="0">
                <a:latin typeface="微軟正黑體" panose="020B0604030504040204" pitchFamily="34" charset="-120"/>
                <a:ea typeface="微軟正黑體" panose="020B0604030504040204" pitchFamily="34" charset="-120"/>
              </a:rPr>
              <a:t>(EX: </a:t>
            </a:r>
            <a:r>
              <a:rPr lang="en-US" altLang="zh-TW" sz="1800" dirty="0" err="1">
                <a:latin typeface="微軟正黑體" panose="020B0604030504040204" pitchFamily="34" charset="-120"/>
                <a:ea typeface="微軟正黑體" panose="020B0604030504040204" pitchFamily="34" charset="-120"/>
              </a:rPr>
              <a:t>rar</a:t>
            </a:r>
            <a:r>
              <a:rPr lang="en-US" altLang="zh-TW" sz="1800" dirty="0">
                <a:latin typeface="微軟正黑體" panose="020B0604030504040204" pitchFamily="34" charset="-120"/>
                <a:ea typeface="微軟正黑體" panose="020B0604030504040204" pitchFamily="34" charset="-120"/>
              </a:rPr>
              <a:t>)</a:t>
            </a: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回傳打包資料</a:t>
            </a:r>
            <a:r>
              <a:rPr lang="en-US" altLang="zh-TW" sz="1800" dirty="0">
                <a:latin typeface="微軟正黑體" panose="020B0604030504040204" pitchFamily="34" charset="-120"/>
                <a:ea typeface="微軟正黑體" panose="020B0604030504040204" pitchFamily="34" charset="-120"/>
              </a:rPr>
              <a:t>(EX: ftp)</a:t>
            </a:r>
          </a:p>
          <a:p>
            <a:pPr marL="311079" indent="-311079">
              <a:buFont typeface="Arial" panose="020B0604020202020204" pitchFamily="34" charset="0"/>
              <a:buChar char="•"/>
            </a:pPr>
            <a:r>
              <a:rPr lang="zh-TW" altLang="en-US" sz="1800" dirty="0">
                <a:latin typeface="微軟正黑體" panose="020B0604030504040204" pitchFamily="34" charset="-120"/>
                <a:ea typeface="微軟正黑體" panose="020B0604030504040204" pitchFamily="34" charset="-120"/>
              </a:rPr>
              <a:t>過程如果被察覺再重新開始郵件攻擊</a:t>
            </a:r>
          </a:p>
        </p:txBody>
      </p:sp>
      <p:sp>
        <p:nvSpPr>
          <p:cNvPr id="28" name="左大括弧 27"/>
          <p:cNvSpPr/>
          <p:nvPr/>
        </p:nvSpPr>
        <p:spPr>
          <a:xfrm>
            <a:off x="4797449" y="3020586"/>
            <a:ext cx="789115" cy="3403442"/>
          </a:xfrm>
          <a:prstGeom prst="leftBrace">
            <a:avLst/>
          </a:prstGeom>
        </p:spPr>
        <p:style>
          <a:lnRef idx="3">
            <a:schemeClr val="accent2"/>
          </a:lnRef>
          <a:fillRef idx="0">
            <a:schemeClr val="accent2"/>
          </a:fillRef>
          <a:effectRef idx="2">
            <a:schemeClr val="accent2"/>
          </a:effectRef>
          <a:fontRef idx="minor">
            <a:schemeClr val="tx1"/>
          </a:fontRef>
        </p:style>
        <p:txBody>
          <a:bodyPr lIns="82954" tIns="41477" rIns="82954" bIns="41477" rtlCol="0" anchor="ctr"/>
          <a:lstStyle/>
          <a:p>
            <a:pPr algn="ctr"/>
            <a:endParaRPr lang="zh-TW" altLang="en-US"/>
          </a:p>
        </p:txBody>
      </p:sp>
    </p:spTree>
    <p:extLst>
      <p:ext uri="{BB962C8B-B14F-4D97-AF65-F5344CB8AC3E}">
        <p14:creationId xmlns:p14="http://schemas.microsoft.com/office/powerpoint/2010/main" val="1117845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540668"/>
            <a:ext cx="5410200" cy="4057650"/>
          </a:xfrm>
          <a:prstGeom prst="rect">
            <a:avLst/>
          </a:prstGeom>
          <a:effectLst>
            <a:softEdge rad="635000"/>
          </a:effectLst>
        </p:spPr>
      </p:pic>
      <p:sp>
        <p:nvSpPr>
          <p:cNvPr id="4" name="內容版面配置區 3"/>
          <p:cNvSpPr>
            <a:spLocks noGrp="1"/>
          </p:cNvSpPr>
          <p:nvPr>
            <p:ph idx="1"/>
          </p:nvPr>
        </p:nvSpPr>
        <p:spPr/>
        <p:txBody>
          <a:bodyPr/>
          <a:lstStyle/>
          <a:p>
            <a:pPr marL="0" indent="0" algn="ctr">
              <a:buNone/>
            </a:pPr>
            <a:r>
              <a:rPr lang="zh-TW" altLang="en-US" sz="6000" b="1" dirty="0"/>
              <a:t>為什麼防不勝防</a:t>
            </a:r>
            <a:r>
              <a:rPr lang="en-US" altLang="zh-TW" sz="6000" b="1" dirty="0"/>
              <a:t>?</a:t>
            </a:r>
          </a:p>
          <a:p>
            <a:pPr marL="0" indent="0" algn="ctr">
              <a:buNone/>
            </a:pPr>
            <a:r>
              <a:rPr lang="zh-TW" altLang="en-US" sz="6000" b="1" dirty="0"/>
              <a:t> </a:t>
            </a:r>
            <a:r>
              <a:rPr lang="zh-TW" altLang="en-US" sz="5400" b="1" dirty="0"/>
              <a:t>人性的弱點</a:t>
            </a:r>
            <a:endParaRPr lang="en-US" altLang="zh-TW" sz="5400" b="1" dirty="0"/>
          </a:p>
          <a:p>
            <a:pPr marL="0" indent="0" algn="ctr">
              <a:buNone/>
            </a:pPr>
            <a:r>
              <a:rPr lang="zh-TW" altLang="en-US" sz="4050" b="1" dirty="0">
                <a:solidFill>
                  <a:srgbClr val="FF0000"/>
                </a:solidFill>
              </a:rPr>
              <a:t>社交工程攻擊</a:t>
            </a:r>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57159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z="2800" b="0" dirty="0">
                <a:effectLst/>
                <a:latin typeface="微軟正黑體" panose="020B0604030504040204" pitchFamily="34" charset="-120"/>
                <a:ea typeface="微軟正黑體" panose="020B0604030504040204" pitchFamily="34" charset="-120"/>
              </a:rPr>
              <a:t>APT</a:t>
            </a:r>
            <a:r>
              <a:rPr lang="zh-TW" altLang="en-US" sz="2800" b="0" dirty="0">
                <a:effectLst/>
                <a:latin typeface="微軟正黑體" panose="020B0604030504040204" pitchFamily="34" charset="-120"/>
                <a:ea typeface="微軟正黑體" panose="020B0604030504040204" pitchFamily="34" charset="-120"/>
              </a:rPr>
              <a:t>入侵最有效也最簡單的方式</a:t>
            </a:r>
            <a:r>
              <a:rPr lang="en-US" altLang="zh-TW" sz="2800" b="0" dirty="0">
                <a:effectLst/>
                <a:latin typeface="微軟正黑體" panose="020B0604030504040204" pitchFamily="34" charset="-120"/>
                <a:ea typeface="微軟正黑體" panose="020B0604030504040204" pitchFamily="34" charset="-120"/>
              </a:rPr>
              <a:t>-</a:t>
            </a:r>
            <a:r>
              <a:rPr lang="zh-TW" altLang="en-US" sz="2800" b="0" dirty="0">
                <a:effectLst/>
                <a:latin typeface="微軟正黑體" panose="020B0604030504040204" pitchFamily="34" charset="-120"/>
                <a:ea typeface="微軟正黑體" panose="020B0604030504040204" pitchFamily="34" charset="-120"/>
              </a:rPr>
              <a:t>社交工程電子郵件</a:t>
            </a:r>
          </a:p>
        </p:txBody>
      </p:sp>
      <p:pic>
        <p:nvPicPr>
          <p:cNvPr id="27650"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9624"/>
            <a:ext cx="6871034" cy="23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764" y="3606658"/>
            <a:ext cx="7223236" cy="278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66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5" descr="塑化劑求償資料(消基會).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5648" y="1272592"/>
            <a:ext cx="5031581" cy="2977754"/>
          </a:xfrm>
          <a:prstGeom prst="rect">
            <a:avLst/>
          </a:prstGeom>
          <a:noFill/>
          <a:ln w="9525">
            <a:noFill/>
            <a:miter lim="800000"/>
            <a:headEnd/>
            <a:tailEnd/>
          </a:ln>
        </p:spPr>
      </p:pic>
      <p:pic>
        <p:nvPicPr>
          <p:cNvPr id="6" name="內容版面配置區 6" descr="office檔案格式轉換工具.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4487" y="2456893"/>
            <a:ext cx="5031581" cy="3046809"/>
          </a:xfrm>
          <a:prstGeom prst="rect">
            <a:avLst/>
          </a:prstGeom>
          <a:noFill/>
          <a:ln w="9525">
            <a:noFill/>
            <a:miter lim="800000"/>
            <a:headEnd/>
            <a:tailEnd/>
          </a:ln>
        </p:spPr>
      </p:pic>
    </p:spTree>
    <p:extLst>
      <p:ext uri="{BB962C8B-B14F-4D97-AF65-F5344CB8AC3E}">
        <p14:creationId xmlns:p14="http://schemas.microsoft.com/office/powerpoint/2010/main" val="267070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7" y="1593169"/>
            <a:ext cx="6319838" cy="41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50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389" y="2699585"/>
            <a:ext cx="2891589" cy="2891589"/>
          </a:xfrm>
          <a:prstGeom prst="rect">
            <a:avLst/>
          </a:prstGeom>
          <a:effectLst>
            <a:softEdge rad="635000"/>
          </a:effectLst>
        </p:spPr>
      </p:pic>
      <p:sp>
        <p:nvSpPr>
          <p:cNvPr id="4" name="內容版面配置區 3"/>
          <p:cNvSpPr>
            <a:spLocks noGrp="1"/>
          </p:cNvSpPr>
          <p:nvPr>
            <p:ph idx="1"/>
          </p:nvPr>
        </p:nvSpPr>
        <p:spPr/>
        <p:txBody>
          <a:bodyPr/>
          <a:lstStyle/>
          <a:p>
            <a:pPr marL="0" indent="0" algn="ctr">
              <a:buNone/>
            </a:pPr>
            <a:endParaRPr lang="en-US" altLang="zh-TW" sz="6000" b="1" dirty="0"/>
          </a:p>
          <a:p>
            <a:pPr marL="0" indent="0" algn="ctr">
              <a:buNone/>
            </a:pPr>
            <a:r>
              <a:rPr lang="zh-TW" altLang="en-US" sz="6000" b="1" dirty="0"/>
              <a:t>為什麼防不勝防</a:t>
            </a:r>
            <a:r>
              <a:rPr lang="en-US" altLang="zh-TW" sz="6000" b="1" dirty="0"/>
              <a:t>?</a:t>
            </a:r>
          </a:p>
          <a:p>
            <a:pPr marL="0" indent="0" algn="ctr">
              <a:buNone/>
            </a:pPr>
            <a:r>
              <a:rPr lang="zh-TW" altLang="en-US" sz="6000" b="1" dirty="0"/>
              <a:t> </a:t>
            </a:r>
            <a:r>
              <a:rPr lang="zh-TW" altLang="en-US" sz="3600" b="1" dirty="0">
                <a:solidFill>
                  <a:srgbClr val="FF0000"/>
                </a:solidFill>
              </a:rPr>
              <a:t>刻意躲避偵測的</a:t>
            </a:r>
            <a:r>
              <a:rPr lang="en-US" altLang="zh-TW" sz="3600" b="1" dirty="0">
                <a:solidFill>
                  <a:srgbClr val="FF0000"/>
                </a:solidFill>
              </a:rPr>
              <a:t>                  </a:t>
            </a:r>
            <a:r>
              <a:rPr lang="zh-TW" altLang="en-US" sz="3600" b="1" dirty="0">
                <a:solidFill>
                  <a:srgbClr val="FF0000"/>
                </a:solidFill>
              </a:rPr>
              <a:t>客製化攻擊</a:t>
            </a:r>
            <a:endParaRPr lang="zh-TW" altLang="en-US" b="1" dirty="0">
              <a:solidFill>
                <a:srgbClr val="FF0000"/>
              </a:solidFill>
            </a:endParaRPr>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173213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a:buClr>
                <a:srgbClr val="CC0000"/>
              </a:buClr>
            </a:pPr>
            <a:endParaRPr lang="en-US" altLang="zh-TW" b="1" dirty="0">
              <a:solidFill>
                <a:schemeClr val="tx2">
                  <a:lumMod val="75000"/>
                </a:schemeClr>
              </a:solidFill>
              <a:latin typeface="Arial"/>
              <a:cs typeface="Arial"/>
            </a:endParaRPr>
          </a:p>
          <a:p>
            <a:pPr>
              <a:lnSpc>
                <a:spcPct val="90000"/>
              </a:lnSpc>
              <a:spcBef>
                <a:spcPct val="50000"/>
              </a:spcBef>
              <a:buClr>
                <a:srgbClr val="CC0000"/>
              </a:buClr>
            </a:pPr>
            <a:r>
              <a:rPr lang="zh-TW" altLang="en-US" sz="2800" dirty="0">
                <a:latin typeface="+mn-ea"/>
                <a:cs typeface="Arial"/>
              </a:rPr>
              <a:t>防毒軟體無法辨識</a:t>
            </a:r>
            <a:r>
              <a:rPr lang="en-US" altLang="zh-TW" sz="2800" dirty="0">
                <a:latin typeface="+mn-ea"/>
                <a:cs typeface="Arial"/>
              </a:rPr>
              <a:t> APT</a:t>
            </a:r>
          </a:p>
          <a:p>
            <a:pPr marL="602456" lvl="1" indent="-342900">
              <a:buClr>
                <a:srgbClr val="CC0000"/>
              </a:buClr>
            </a:pPr>
            <a:r>
              <a:rPr lang="en-US" altLang="zh-TW" sz="2800" dirty="0">
                <a:latin typeface="+mn-ea"/>
                <a:ea typeface="+mn-ea"/>
                <a:cs typeface="Arial"/>
              </a:rPr>
              <a:t>APT</a:t>
            </a:r>
            <a:r>
              <a:rPr lang="zh-TW" altLang="en-US" sz="2800" dirty="0">
                <a:latin typeface="+mn-ea"/>
                <a:ea typeface="+mn-ea"/>
                <a:cs typeface="Arial"/>
              </a:rPr>
              <a:t>的惡意程式幾乎都是客製化的</a:t>
            </a:r>
            <a:endParaRPr lang="en-US" altLang="zh-TW" sz="2800" dirty="0">
              <a:latin typeface="+mn-ea"/>
              <a:ea typeface="+mn-ea"/>
              <a:cs typeface="Arial"/>
            </a:endParaRPr>
          </a:p>
          <a:p>
            <a:pPr lvl="1"/>
            <a:r>
              <a:rPr lang="zh-TW" altLang="en-US" sz="2800" dirty="0">
                <a:latin typeface="+mn-ea"/>
                <a:ea typeface="+mn-ea"/>
                <a:cs typeface="Arial"/>
              </a:rPr>
              <a:t>利用系統或文件軟體漏洞，甚至是零時差弱點</a:t>
            </a:r>
            <a:endParaRPr lang="en-US" altLang="zh-TW" sz="2800" dirty="0">
              <a:latin typeface="+mn-ea"/>
              <a:ea typeface="+mn-ea"/>
              <a:cs typeface="Arial"/>
            </a:endParaRPr>
          </a:p>
          <a:p>
            <a:r>
              <a:rPr lang="zh-TW" altLang="en-US" sz="2800" dirty="0">
                <a:latin typeface="+mn-ea"/>
              </a:rPr>
              <a:t>防火牆完全無效</a:t>
            </a:r>
            <a:endParaRPr lang="en-US" altLang="zh-TW" sz="2800" dirty="0">
              <a:latin typeface="+mn-ea"/>
            </a:endParaRPr>
          </a:p>
          <a:p>
            <a:pPr lvl="1"/>
            <a:r>
              <a:rPr lang="zh-TW" altLang="en-US" sz="2800" dirty="0">
                <a:latin typeface="+mn-ea"/>
                <a:ea typeface="+mn-ea"/>
              </a:rPr>
              <a:t>利用正常的通信埠及通信協定</a:t>
            </a:r>
            <a:endParaRPr lang="en-US" altLang="zh-TW" sz="2800" dirty="0">
              <a:latin typeface="+mn-ea"/>
              <a:ea typeface="+mn-ea"/>
            </a:endParaRPr>
          </a:p>
          <a:p>
            <a:r>
              <a:rPr lang="zh-TW" altLang="en-US" sz="2800" dirty="0">
                <a:latin typeface="+mn-ea"/>
              </a:rPr>
              <a:t>入侵偵測無效</a:t>
            </a:r>
            <a:endParaRPr lang="en-US" altLang="zh-TW" sz="2800" dirty="0">
              <a:latin typeface="+mn-ea"/>
            </a:endParaRPr>
          </a:p>
          <a:p>
            <a:pPr lvl="1"/>
            <a:r>
              <a:rPr lang="zh-TW" altLang="en-US" sz="2800" dirty="0">
                <a:latin typeface="+mn-ea"/>
                <a:ea typeface="+mn-ea"/>
              </a:rPr>
              <a:t>網路流量正常，小量批次傳送資料</a:t>
            </a:r>
            <a:endParaRPr lang="en-US" altLang="zh-TW" sz="2800" dirty="0">
              <a:latin typeface="+mn-ea"/>
              <a:ea typeface="+mn-ea"/>
            </a:endParaRPr>
          </a:p>
          <a:p>
            <a:pPr lvl="1">
              <a:buClr>
                <a:srgbClr val="CC0000"/>
              </a:buClr>
            </a:pPr>
            <a:endParaRPr lang="en-US" altLang="zh-TW" sz="2800" kern="0" dirty="0">
              <a:solidFill>
                <a:schemeClr val="tx2">
                  <a:lumMod val="75000"/>
                </a:schemeClr>
              </a:solidFill>
              <a:latin typeface="+mn-ea"/>
              <a:ea typeface="+mn-ea"/>
              <a:cs typeface="Arial"/>
            </a:endParaRPr>
          </a:p>
          <a:p>
            <a:pPr>
              <a:lnSpc>
                <a:spcPct val="90000"/>
              </a:lnSpc>
              <a:spcBef>
                <a:spcPct val="25000"/>
              </a:spcBef>
              <a:buClr>
                <a:srgbClr val="CC0000"/>
              </a:buClr>
            </a:pPr>
            <a:endParaRPr lang="en-US" altLang="zh-TW" kern="0" dirty="0">
              <a:solidFill>
                <a:schemeClr val="tx2">
                  <a:lumMod val="75000"/>
                </a:schemeClr>
              </a:solidFill>
              <a:latin typeface="Arial"/>
              <a:cs typeface="Arial"/>
            </a:endParaRPr>
          </a:p>
          <a:p>
            <a:pPr lvl="1">
              <a:buClr>
                <a:srgbClr val="CC0000"/>
              </a:buClr>
            </a:pPr>
            <a:endParaRPr lang="en-US" altLang="zh-TW" i="1" kern="0" dirty="0">
              <a:solidFill>
                <a:schemeClr val="tx2">
                  <a:lumMod val="75000"/>
                </a:schemeClr>
              </a:solidFill>
              <a:latin typeface="Arial"/>
              <a:cs typeface="Arial"/>
            </a:endParaRPr>
          </a:p>
          <a:p>
            <a:endParaRPr lang="zh-TW" altLang="en-US" dirty="0"/>
          </a:p>
        </p:txBody>
      </p:sp>
      <p:sp>
        <p:nvSpPr>
          <p:cNvPr id="3" name="標題 2"/>
          <p:cNvSpPr>
            <a:spLocks noGrp="1"/>
          </p:cNvSpPr>
          <p:nvPr>
            <p:ph type="title"/>
          </p:nvPr>
        </p:nvSpPr>
        <p:spPr/>
        <p:txBody>
          <a:bodyPr/>
          <a:lstStyle/>
          <a:p>
            <a:r>
              <a:rPr lang="zh-TW" altLang="en-US" dirty="0">
                <a:solidFill>
                  <a:schemeClr val="tx1"/>
                </a:solidFill>
                <a:latin typeface="微軟正黑體" panose="020B0604030504040204" pitchFamily="34" charset="-120"/>
                <a:ea typeface="微軟正黑體" panose="020B0604030504040204" pitchFamily="34" charset="-120"/>
              </a:rPr>
              <a:t>傳統防禦機制失靈</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9776" y="1123313"/>
            <a:ext cx="689372" cy="67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http://www.lovemytool.com/.a/6a00e008d9577088340133f1fb2f18970b-800w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50344">
            <a:off x="7484526" y="1441820"/>
            <a:ext cx="1181319" cy="8060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Stock_000011592942Small.jpg"/>
          <p:cNvPicPr>
            <a:picLocks noChangeAspect="1"/>
          </p:cNvPicPr>
          <p:nvPr/>
        </p:nvPicPr>
        <p:blipFill>
          <a:blip r:embed="rId4" cstate="print"/>
          <a:srcRect b="7031"/>
          <a:stretch>
            <a:fillRect/>
          </a:stretch>
        </p:blipFill>
        <p:spPr bwMode="auto">
          <a:xfrm flipH="1">
            <a:off x="6117290" y="2933717"/>
            <a:ext cx="2466839" cy="1554061"/>
          </a:xfrm>
          <a:prstGeom prst="rect">
            <a:avLst/>
          </a:prstGeom>
          <a:noFill/>
          <a:ln w="9525">
            <a:noFill/>
            <a:miter lim="800000"/>
            <a:headEnd/>
            <a:tailEnd/>
          </a:ln>
        </p:spPr>
      </p:pic>
    </p:spTree>
    <p:extLst>
      <p:ext uri="{BB962C8B-B14F-4D97-AF65-F5344CB8AC3E}">
        <p14:creationId xmlns:p14="http://schemas.microsoft.com/office/powerpoint/2010/main" val="1891646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pPr marL="0" indent="0" algn="ctr">
              <a:buNone/>
            </a:pPr>
            <a:endParaRPr lang="en-US" altLang="zh-TW" sz="6000" b="1" dirty="0"/>
          </a:p>
          <a:p>
            <a:pPr marL="0" indent="0" algn="ctr">
              <a:buNone/>
            </a:pPr>
            <a:r>
              <a:rPr lang="zh-TW" altLang="en-US" sz="6000" b="1" dirty="0"/>
              <a:t>為什麼防不勝防</a:t>
            </a:r>
            <a:r>
              <a:rPr lang="en-US" altLang="zh-TW" sz="6000" b="1" dirty="0"/>
              <a:t>?</a:t>
            </a:r>
          </a:p>
          <a:p>
            <a:pPr marL="0" indent="0" algn="ctr">
              <a:buNone/>
            </a:pPr>
            <a:r>
              <a:rPr lang="zh-TW" altLang="en-US" sz="4000" b="1" dirty="0">
                <a:solidFill>
                  <a:srgbClr val="FF0000"/>
                </a:solidFill>
              </a:rPr>
              <a:t>低調迂迴、契而不捨</a:t>
            </a:r>
            <a:endParaRPr lang="zh-TW" altLang="en-US" sz="1400" b="1" dirty="0">
              <a:solidFill>
                <a:srgbClr val="FF0000"/>
              </a:solidFill>
            </a:endParaRPr>
          </a:p>
        </p:txBody>
      </p:sp>
      <p:sp>
        <p:nvSpPr>
          <p:cNvPr id="3" name="標題 2"/>
          <p:cNvSpPr>
            <a:spLocks noGrp="1"/>
          </p:cNvSpPr>
          <p:nvPr>
            <p:ph type="title"/>
          </p:nvPr>
        </p:nvSpPr>
        <p:spPr/>
        <p:txBody>
          <a:bodyPr/>
          <a:lstStyle/>
          <a:p>
            <a:endParaRPr lang="zh-TW" altLang="en-US"/>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453" y="3075139"/>
            <a:ext cx="5347235" cy="3659036"/>
          </a:xfrm>
          <a:prstGeom prst="rect">
            <a:avLst/>
          </a:prstGeom>
          <a:effectLst>
            <a:softEdge rad="635000"/>
          </a:effectLst>
        </p:spPr>
      </p:pic>
    </p:spTree>
    <p:extLst>
      <p:ext uri="{BB962C8B-B14F-4D97-AF65-F5344CB8AC3E}">
        <p14:creationId xmlns:p14="http://schemas.microsoft.com/office/powerpoint/2010/main" val="2401496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由於</a:t>
            </a:r>
            <a:r>
              <a:rPr lang="en-US" altLang="zh-TW" dirty="0"/>
              <a:t>APT</a:t>
            </a:r>
            <a:r>
              <a:rPr lang="zh-TW" altLang="en-US" dirty="0"/>
              <a:t>低調隱密</a:t>
            </a:r>
            <a:br>
              <a:rPr lang="en-US" altLang="zh-TW" dirty="0"/>
            </a:br>
            <a:r>
              <a:rPr lang="zh-TW" altLang="en-US" dirty="0"/>
              <a:t>將近</a:t>
            </a:r>
            <a:r>
              <a:rPr lang="en-US" altLang="zh-TW" dirty="0"/>
              <a:t>50%</a:t>
            </a:r>
            <a:r>
              <a:rPr lang="zh-TW" altLang="en-US" dirty="0"/>
              <a:t>以上的受害組織毫無查覺</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28</a:t>
            </a:fld>
            <a:endParaRPr lang="en-US" altLang="zh-TW"/>
          </a:p>
        </p:txBody>
      </p:sp>
      <p:pic>
        <p:nvPicPr>
          <p:cNvPr id="6" name="內容版面配置區 5"/>
          <p:cNvPicPr>
            <a:picLocks noGrp="1" noChangeAspect="1"/>
          </p:cNvPicPr>
          <p:nvPr>
            <p:ph idx="1"/>
          </p:nvPr>
        </p:nvPicPr>
        <p:blipFill>
          <a:blip r:embed="rId2"/>
          <a:stretch>
            <a:fillRect/>
          </a:stretch>
        </p:blipFill>
        <p:spPr>
          <a:xfrm>
            <a:off x="84224" y="1392376"/>
            <a:ext cx="8982884" cy="4238403"/>
          </a:xfrm>
          <a:prstGeom prst="rect">
            <a:avLst/>
          </a:prstGeom>
        </p:spPr>
      </p:pic>
    </p:spTree>
    <p:extLst>
      <p:ext uri="{BB962C8B-B14F-4D97-AF65-F5344CB8AC3E}">
        <p14:creationId xmlns:p14="http://schemas.microsoft.com/office/powerpoint/2010/main" val="296508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APT</a:t>
            </a:r>
            <a:r>
              <a:rPr lang="zh-TW" altLang="en-US" dirty="0"/>
              <a:t>攻擊具有「誅九族」的特性</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29</a:t>
            </a:fld>
            <a:endParaRPr lang="en-US" altLang="zh-TW"/>
          </a:p>
        </p:txBody>
      </p:sp>
      <p:pic>
        <p:nvPicPr>
          <p:cNvPr id="6" name="內容版面配置區 5"/>
          <p:cNvPicPr>
            <a:picLocks noGrp="1" noChangeAspect="1"/>
          </p:cNvPicPr>
          <p:nvPr>
            <p:ph idx="1"/>
          </p:nvPr>
        </p:nvPicPr>
        <p:blipFill>
          <a:blip r:embed="rId2"/>
          <a:stretch>
            <a:fillRect/>
          </a:stretch>
        </p:blipFill>
        <p:spPr>
          <a:xfrm>
            <a:off x="120320" y="1523396"/>
            <a:ext cx="8915400" cy="3866752"/>
          </a:xfrm>
          <a:prstGeom prst="rect">
            <a:avLst/>
          </a:prstGeom>
        </p:spPr>
      </p:pic>
    </p:spTree>
    <p:extLst>
      <p:ext uri="{BB962C8B-B14F-4D97-AF65-F5344CB8AC3E}">
        <p14:creationId xmlns:p14="http://schemas.microsoft.com/office/powerpoint/2010/main" val="2345460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美國聯邦調查局局長</a:t>
            </a:r>
            <a:r>
              <a:rPr lang="en-US" altLang="zh-TW" dirty="0"/>
              <a:t>:</a:t>
            </a:r>
            <a:r>
              <a:rPr lang="zh-TW" altLang="en-US" dirty="0"/>
              <a:t>企業只有兩種</a:t>
            </a:r>
            <a:r>
              <a:rPr lang="en-US" altLang="zh-TW" dirty="0"/>
              <a:t>….</a:t>
            </a: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a:t>
            </a:fld>
            <a:endParaRPr lang="en-US" altLang="zh-TW"/>
          </a:p>
        </p:txBody>
      </p:sp>
      <p:grpSp>
        <p:nvGrpSpPr>
          <p:cNvPr id="7" name="群組 6"/>
          <p:cNvGrpSpPr/>
          <p:nvPr/>
        </p:nvGrpSpPr>
        <p:grpSpPr>
          <a:xfrm>
            <a:off x="4746029" y="1358189"/>
            <a:ext cx="4142284" cy="3906563"/>
            <a:chOff x="4718074" y="2492896"/>
            <a:chExt cx="4142284" cy="3474515"/>
          </a:xfrm>
        </p:grpSpPr>
        <p:sp>
          <p:nvSpPr>
            <p:cNvPr id="8" name="標題 1"/>
            <p:cNvSpPr txBox="1">
              <a:spLocks/>
            </p:cNvSpPr>
            <p:nvPr/>
          </p:nvSpPr>
          <p:spPr>
            <a:xfrm>
              <a:off x="4718074" y="2492896"/>
              <a:ext cx="4142284" cy="792088"/>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6pPr>
              <a:lvl7pPr marL="9144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7pPr>
              <a:lvl8pPr marL="13716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8pPr>
              <a:lvl9pPr marL="18288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9pPr>
            </a:lstStyle>
            <a:p>
              <a:r>
                <a:rPr lang="zh-TW" altLang="en-US" sz="3200" b="1" dirty="0"/>
                <a:t>遭駭客入侵卻沒發現</a:t>
              </a:r>
              <a:endParaRPr kumimoji="0" lang="zh-TW" altLang="en-US" sz="3200" b="1" dirty="0"/>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032" y="3284984"/>
              <a:ext cx="3858679" cy="2682427"/>
            </a:xfrm>
            <a:prstGeom prst="rect">
              <a:avLst/>
            </a:prstGeom>
          </p:spPr>
        </p:pic>
      </p:grpSp>
      <p:grpSp>
        <p:nvGrpSpPr>
          <p:cNvPr id="10" name="群組 9"/>
          <p:cNvGrpSpPr/>
          <p:nvPr/>
        </p:nvGrpSpPr>
        <p:grpSpPr>
          <a:xfrm>
            <a:off x="427617" y="1394285"/>
            <a:ext cx="4109891" cy="3906564"/>
            <a:chOff x="395536" y="2492896"/>
            <a:chExt cx="3744416" cy="3474516"/>
          </a:xfrm>
        </p:grpSpPr>
        <p:sp>
          <p:nvSpPr>
            <p:cNvPr id="11" name="標題 1"/>
            <p:cNvSpPr txBox="1">
              <a:spLocks/>
            </p:cNvSpPr>
            <p:nvPr/>
          </p:nvSpPr>
          <p:spPr>
            <a:xfrm>
              <a:off x="395536" y="2492896"/>
              <a:ext cx="3240360" cy="792088"/>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6pPr>
              <a:lvl7pPr marL="9144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7pPr>
              <a:lvl8pPr marL="13716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8pPr>
              <a:lvl9pPr marL="18288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9pPr>
            </a:lstStyle>
            <a:p>
              <a:r>
                <a:rPr lang="zh-TW" altLang="en-US" sz="3200" b="1" dirty="0"/>
                <a:t>已經遭駭客入侵</a:t>
              </a:r>
              <a:endParaRPr kumimoji="0" lang="zh-TW" altLang="en-US" sz="3200" b="1" dirty="0"/>
            </a:p>
          </p:txBody>
        </p:sp>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48" y="3186484"/>
              <a:ext cx="3707904" cy="2780928"/>
            </a:xfrm>
            <a:prstGeom prst="rect">
              <a:avLst/>
            </a:prstGeom>
          </p:spPr>
        </p:pic>
      </p:grpSp>
    </p:spTree>
    <p:extLst>
      <p:ext uri="{BB962C8B-B14F-4D97-AF65-F5344CB8AC3E}">
        <p14:creationId xmlns:p14="http://schemas.microsoft.com/office/powerpoint/2010/main" val="14994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一日</a:t>
            </a:r>
            <a:r>
              <a:rPr lang="af-ZA" altLang="zh-TW" dirty="0"/>
              <a:t>APT</a:t>
            </a:r>
            <a:r>
              <a:rPr lang="zh-TW" altLang="af-ZA" dirty="0"/>
              <a:t>，</a:t>
            </a:r>
            <a:r>
              <a:rPr lang="zh-TW" altLang="en-US" dirty="0"/>
              <a:t>終生</a:t>
            </a:r>
            <a:r>
              <a:rPr lang="af-ZA" altLang="zh-TW" dirty="0"/>
              <a:t>APT</a:t>
            </a: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30</a:t>
            </a:fld>
            <a:endParaRPr lang="en-US" altLang="zh-TW"/>
          </a:p>
        </p:txBody>
      </p:sp>
      <p:grpSp>
        <p:nvGrpSpPr>
          <p:cNvPr id="6" name="群組 5"/>
          <p:cNvGrpSpPr/>
          <p:nvPr/>
        </p:nvGrpSpPr>
        <p:grpSpPr>
          <a:xfrm>
            <a:off x="2653298" y="1679691"/>
            <a:ext cx="4479118" cy="3742234"/>
            <a:chOff x="889000" y="821879"/>
            <a:chExt cx="6677025" cy="5829845"/>
          </a:xfrm>
        </p:grpSpPr>
        <p:pic>
          <p:nvPicPr>
            <p:cNvPr id="7" name="圖片 6"/>
            <p:cNvPicPr>
              <a:picLocks noChangeAspect="1"/>
            </p:cNvPicPr>
            <p:nvPr/>
          </p:nvPicPr>
          <p:blipFill>
            <a:blip r:embed="rId2"/>
            <a:stretch>
              <a:fillRect/>
            </a:stretch>
          </p:blipFill>
          <p:spPr>
            <a:xfrm>
              <a:off x="889000" y="821879"/>
              <a:ext cx="6677025" cy="5829845"/>
            </a:xfrm>
            <a:prstGeom prst="rect">
              <a:avLst/>
            </a:prstGeom>
          </p:spPr>
        </p:pic>
        <p:sp>
          <p:nvSpPr>
            <p:cNvPr id="8" name="矩形 7"/>
            <p:cNvSpPr/>
            <p:nvPr/>
          </p:nvSpPr>
          <p:spPr>
            <a:xfrm>
              <a:off x="4211960" y="5517232"/>
              <a:ext cx="273630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pic>
        <p:nvPicPr>
          <p:cNvPr id="9" name="圖片 8"/>
          <p:cNvPicPr>
            <a:picLocks noChangeAspect="1"/>
          </p:cNvPicPr>
          <p:nvPr/>
        </p:nvPicPr>
        <p:blipFill>
          <a:blip r:embed="rId3"/>
          <a:stretch>
            <a:fillRect/>
          </a:stretch>
        </p:blipFill>
        <p:spPr>
          <a:xfrm>
            <a:off x="413538" y="1679692"/>
            <a:ext cx="6048958" cy="3907694"/>
          </a:xfrm>
          <a:prstGeom prst="rect">
            <a:avLst/>
          </a:prstGeom>
        </p:spPr>
      </p:pic>
      <p:pic>
        <p:nvPicPr>
          <p:cNvPr id="10" name="圖片 9"/>
          <p:cNvPicPr>
            <a:picLocks noChangeAspect="1"/>
          </p:cNvPicPr>
          <p:nvPr/>
        </p:nvPicPr>
        <p:blipFill>
          <a:blip r:embed="rId4"/>
          <a:stretch>
            <a:fillRect/>
          </a:stretch>
        </p:blipFill>
        <p:spPr>
          <a:xfrm>
            <a:off x="971669" y="2042717"/>
            <a:ext cx="5951369" cy="3809698"/>
          </a:xfrm>
          <a:prstGeom prst="rect">
            <a:avLst/>
          </a:prstGeom>
        </p:spPr>
      </p:pic>
      <p:pic>
        <p:nvPicPr>
          <p:cNvPr id="11" name="圖片 10"/>
          <p:cNvPicPr>
            <a:picLocks noChangeAspect="1"/>
          </p:cNvPicPr>
          <p:nvPr/>
        </p:nvPicPr>
        <p:blipFill rotWithShape="1">
          <a:blip r:embed="rId5"/>
          <a:srcRect b="10157"/>
          <a:stretch/>
        </p:blipFill>
        <p:spPr>
          <a:xfrm>
            <a:off x="2303749" y="2212171"/>
            <a:ext cx="5907523" cy="3485083"/>
          </a:xfrm>
          <a:prstGeom prst="rect">
            <a:avLst/>
          </a:prstGeom>
        </p:spPr>
      </p:pic>
      <p:pic>
        <p:nvPicPr>
          <p:cNvPr id="12" name="Picture 2" descr="C:\Users\lliu0130\AppData\Local\LINE\Cache\tmp\146474874217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9863" y="2806150"/>
            <a:ext cx="5659801" cy="307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15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947737"/>
            <a:ext cx="3423654" cy="3423654"/>
          </a:xfrm>
          <a:prstGeom prst="rect">
            <a:avLst/>
          </a:prstGeom>
          <a:effectLst>
            <a:softEdge rad="635000"/>
          </a:effectLst>
        </p:spPr>
      </p:pic>
      <p:sp>
        <p:nvSpPr>
          <p:cNvPr id="4" name="內容版面配置區 3"/>
          <p:cNvSpPr>
            <a:spLocks noGrp="1"/>
          </p:cNvSpPr>
          <p:nvPr>
            <p:ph idx="1"/>
          </p:nvPr>
        </p:nvSpPr>
        <p:spPr/>
        <p:txBody>
          <a:bodyPr/>
          <a:lstStyle/>
          <a:p>
            <a:pPr marL="0" indent="0" algn="ctr">
              <a:buNone/>
            </a:pPr>
            <a:endParaRPr lang="en-US" altLang="zh-TW" sz="6000" b="1" dirty="0"/>
          </a:p>
          <a:p>
            <a:pPr marL="0" indent="0" algn="ctr">
              <a:buNone/>
            </a:pPr>
            <a:r>
              <a:rPr lang="zh-TW" altLang="en-US" sz="6000" b="1" dirty="0"/>
              <a:t>為什麼防不勝防</a:t>
            </a:r>
            <a:r>
              <a:rPr lang="en-US" altLang="zh-TW" sz="6000" b="1" dirty="0"/>
              <a:t>?</a:t>
            </a:r>
          </a:p>
          <a:p>
            <a:pPr marL="0" indent="0" algn="ctr">
              <a:buNone/>
            </a:pPr>
            <a:r>
              <a:rPr lang="zh-TW" altLang="en-US" sz="6000" b="1" dirty="0">
                <a:solidFill>
                  <a:srgbClr val="FF0000"/>
                </a:solidFill>
              </a:rPr>
              <a:t>缺乏防護意識</a:t>
            </a:r>
            <a:endParaRPr lang="zh-TW" altLang="en-US" b="1" dirty="0">
              <a:solidFill>
                <a:srgbClr val="FF0000"/>
              </a:solidFill>
            </a:endParaRPr>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220638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程式修補的延遲</a:t>
            </a:r>
          </a:p>
        </p:txBody>
      </p:sp>
      <p:sp>
        <p:nvSpPr>
          <p:cNvPr id="3" name="內容版面配置區 2"/>
          <p:cNvSpPr>
            <a:spLocks noGrp="1"/>
          </p:cNvSpPr>
          <p:nvPr>
            <p:ph idx="1"/>
          </p:nvPr>
        </p:nvSpPr>
        <p:spPr/>
        <p:txBody>
          <a:bodyPr/>
          <a:lstStyle/>
          <a:p>
            <a:pPr algn="ctr"/>
            <a:r>
              <a:rPr lang="zh-TW" altLang="en-US" dirty="0">
                <a:latin typeface="+mn-ea"/>
              </a:rPr>
              <a:t>超過</a:t>
            </a:r>
            <a:r>
              <a:rPr lang="en-US" altLang="zh-TW" dirty="0">
                <a:latin typeface="+mn-ea"/>
              </a:rPr>
              <a:t>99%</a:t>
            </a:r>
            <a:r>
              <a:rPr lang="zh-TW" altLang="en-US" dirty="0">
                <a:latin typeface="+mn-ea"/>
              </a:rPr>
              <a:t>的漏洞</a:t>
            </a:r>
            <a:r>
              <a:rPr lang="en-US" altLang="zh-TW" dirty="0">
                <a:latin typeface="+mn-ea"/>
              </a:rPr>
              <a:t>(exploited vulnerabilities)</a:t>
            </a:r>
            <a:r>
              <a:rPr lang="zh-TW" altLang="en-US" dirty="0">
                <a:latin typeface="+mn-ea"/>
              </a:rPr>
              <a:t>再被公布一年後仍被駭客使用來進行攻擊。 </a:t>
            </a:r>
          </a:p>
          <a:p>
            <a:pPr algn="ctr"/>
            <a:endParaRPr lang="zh-TW" altLang="en-US" dirty="0">
              <a:latin typeface="+mn-ea"/>
            </a:endParaRPr>
          </a:p>
          <a:p>
            <a:pPr algn="ctr"/>
            <a:r>
              <a:rPr lang="en-US" altLang="zh-TW" dirty="0">
                <a:latin typeface="+mn-ea"/>
              </a:rPr>
              <a:t>76% </a:t>
            </a:r>
            <a:r>
              <a:rPr lang="zh-TW" altLang="en-US" dirty="0">
                <a:latin typeface="+mn-ea"/>
              </a:rPr>
              <a:t>被利用來攻擊的漏洞是超過兩年的。</a:t>
            </a:r>
          </a:p>
          <a:p>
            <a:pPr algn="ctr"/>
            <a:endParaRPr lang="zh-TW" altLang="en-US" dirty="0">
              <a:latin typeface="+mn-ea"/>
            </a:endParaRPr>
          </a:p>
          <a:p>
            <a:pPr algn="ctr"/>
            <a:r>
              <a:rPr lang="en-US" altLang="zh-TW" dirty="0">
                <a:latin typeface="+mn-ea"/>
              </a:rPr>
              <a:t>9%</a:t>
            </a:r>
            <a:r>
              <a:rPr lang="zh-TW" altLang="en-US" dirty="0">
                <a:latin typeface="+mn-ea"/>
              </a:rPr>
              <a:t>被利用來攻擊的漏洞已超過十年</a:t>
            </a:r>
            <a:r>
              <a:rPr lang="en-US" altLang="zh-TW" dirty="0">
                <a:latin typeface="+mn-ea"/>
              </a:rPr>
              <a:t>!!!</a:t>
            </a:r>
          </a:p>
          <a:p>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32</a:t>
            </a:fld>
            <a:endParaRPr lang="en-US" altLang="zh-TW"/>
          </a:p>
        </p:txBody>
      </p:sp>
    </p:spTree>
    <p:extLst>
      <p:ext uri="{BB962C8B-B14F-4D97-AF65-F5344CB8AC3E}">
        <p14:creationId xmlns:p14="http://schemas.microsoft.com/office/powerpoint/2010/main" val="199578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72186">
            <a:off x="5975683" y="2262594"/>
            <a:ext cx="3445042" cy="3445042"/>
          </a:xfrm>
          <a:prstGeom prst="rect">
            <a:avLst/>
          </a:prstGeom>
          <a:effectLst>
            <a:softEdge rad="635000"/>
          </a:effectLst>
        </p:spPr>
      </p:pic>
      <p:sp>
        <p:nvSpPr>
          <p:cNvPr id="2" name="標題 1"/>
          <p:cNvSpPr>
            <a:spLocks noGrp="1"/>
          </p:cNvSpPr>
          <p:nvPr>
            <p:ph type="title"/>
          </p:nvPr>
        </p:nvSpPr>
        <p:spPr/>
        <p:txBody>
          <a:bodyPr/>
          <a:lstStyle/>
          <a:p>
            <a:r>
              <a:rPr lang="zh-TW" altLang="en-US" dirty="0"/>
              <a:t>缺乏應變機制</a:t>
            </a:r>
          </a:p>
        </p:txBody>
      </p:sp>
      <p:sp>
        <p:nvSpPr>
          <p:cNvPr id="3" name="內容版面配置區 2"/>
          <p:cNvSpPr>
            <a:spLocks noGrp="1"/>
          </p:cNvSpPr>
          <p:nvPr>
            <p:ph idx="1"/>
          </p:nvPr>
        </p:nvSpPr>
        <p:spPr/>
        <p:txBody>
          <a:bodyPr/>
          <a:lstStyle/>
          <a:p>
            <a:pPr algn="ctr"/>
            <a:r>
              <a:rPr lang="en-US" altLang="zh-TW" dirty="0"/>
              <a:t>74% </a:t>
            </a:r>
            <a:r>
              <a:rPr lang="zh-TW" altLang="en-US" dirty="0"/>
              <a:t>的組織沒有正式的事件應變計畫 </a:t>
            </a:r>
            <a:endParaRPr lang="en-US" altLang="zh-TW" dirty="0"/>
          </a:p>
          <a:p>
            <a:pPr marL="0" indent="0" algn="ctr">
              <a:buNone/>
            </a:pPr>
            <a:r>
              <a:rPr lang="en-US" altLang="zh-TW" dirty="0"/>
              <a:t>(</a:t>
            </a:r>
            <a:r>
              <a:rPr lang="af-ZA" altLang="zh-TW" dirty="0"/>
              <a:t>incident response plan)</a:t>
            </a:r>
          </a:p>
          <a:p>
            <a:pPr marL="0" indent="0" algn="ctr">
              <a:buNone/>
            </a:pPr>
            <a:endParaRPr lang="af-ZA" altLang="zh-TW" dirty="0"/>
          </a:p>
          <a:p>
            <a:pPr algn="ctr"/>
            <a:endParaRPr lang="af-ZA" altLang="zh-TW" dirty="0"/>
          </a:p>
          <a:p>
            <a:pPr algn="ctr"/>
            <a:r>
              <a:rPr lang="zh-TW" altLang="en-US" dirty="0"/>
              <a:t>沒有漏洞管理計畫</a:t>
            </a:r>
            <a:r>
              <a:rPr lang="en-US" altLang="zh-TW" dirty="0"/>
              <a:t>(</a:t>
            </a:r>
            <a:r>
              <a:rPr lang="af-ZA" altLang="zh-TW" dirty="0"/>
              <a:t>vulnerability management program)</a:t>
            </a:r>
          </a:p>
          <a:p>
            <a:pPr marL="0" indent="0" algn="ctr">
              <a:buNone/>
            </a:pPr>
            <a:r>
              <a:rPr lang="zh-TW" altLang="en-US" dirty="0"/>
              <a:t>的組織需花近</a:t>
            </a:r>
            <a:r>
              <a:rPr lang="en-US" altLang="zh-TW" dirty="0"/>
              <a:t>200</a:t>
            </a:r>
            <a:r>
              <a:rPr lang="zh-TW" altLang="en-US" dirty="0"/>
              <a:t>天方能修補其系統</a:t>
            </a:r>
          </a:p>
          <a:p>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33</a:t>
            </a:fld>
            <a:endParaRPr lang="en-US" altLang="zh-TW"/>
          </a:p>
        </p:txBody>
      </p:sp>
    </p:spTree>
    <p:extLst>
      <p:ext uri="{BB962C8B-B14F-4D97-AF65-F5344CB8AC3E}">
        <p14:creationId xmlns:p14="http://schemas.microsoft.com/office/powerpoint/2010/main" val="334162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mn-ea"/>
                <a:ea typeface="+mn-ea"/>
              </a:rPr>
              <a:t>APT </a:t>
            </a:r>
            <a:r>
              <a:rPr lang="zh-TW" altLang="en-US" dirty="0">
                <a:latin typeface="+mn-ea"/>
                <a:ea typeface="+mn-ea"/>
              </a:rPr>
              <a:t>防禦的現況與挑戰</a:t>
            </a:r>
            <a:r>
              <a:rPr lang="en-US" altLang="zh-TW" dirty="0">
                <a:latin typeface="+mn-ea"/>
                <a:ea typeface="+mn-ea"/>
              </a:rPr>
              <a:t>(</a:t>
            </a:r>
            <a:r>
              <a:rPr lang="en-US" altLang="zh-TW" dirty="0" err="1">
                <a:latin typeface="+mn-ea"/>
                <a:ea typeface="+mn-ea"/>
              </a:rPr>
              <a:t>Cont</a:t>
            </a:r>
            <a:r>
              <a:rPr lang="en-US" altLang="zh-TW" dirty="0">
                <a:latin typeface="+mn-ea"/>
                <a:ea typeface="+mn-ea"/>
              </a:rPr>
              <a:t>)</a:t>
            </a:r>
            <a:endParaRPr lang="zh-TW" altLang="en-US" dirty="0">
              <a:latin typeface="+mn-ea"/>
              <a:ea typeface="+mn-ea"/>
            </a:endParaRP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34</a:t>
            </a:fld>
            <a:endParaRPr lang="en-US" altLang="zh-TW"/>
          </a:p>
        </p:txBody>
      </p:sp>
      <p:grpSp>
        <p:nvGrpSpPr>
          <p:cNvPr id="6" name="群組 5"/>
          <p:cNvGrpSpPr/>
          <p:nvPr/>
        </p:nvGrpSpPr>
        <p:grpSpPr>
          <a:xfrm>
            <a:off x="1506072" y="1927276"/>
            <a:ext cx="5839384" cy="784830"/>
            <a:chOff x="484095" y="1426701"/>
            <a:chExt cx="7785845" cy="1046439"/>
          </a:xfrm>
        </p:grpSpPr>
        <p:sp>
          <p:nvSpPr>
            <p:cNvPr id="7" name="文字方塊 6"/>
            <p:cNvSpPr txBox="1"/>
            <p:nvPr/>
          </p:nvSpPr>
          <p:spPr>
            <a:xfrm>
              <a:off x="484095" y="1426701"/>
              <a:ext cx="3469340" cy="738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l"/>
              <a:r>
                <a:rPr lang="zh-TW" altLang="en-US" sz="1500" dirty="0">
                  <a:latin typeface="標楷體" panose="03000509000000000000" pitchFamily="65" charset="-120"/>
                  <a:ea typeface="標楷體" panose="03000509000000000000" pitchFamily="65" charset="-120"/>
                </a:rPr>
                <a:t>定位出的受害電腦是否準確</a:t>
              </a:r>
              <a:r>
                <a:rPr lang="en-US" altLang="zh-TW" sz="1500" dirty="0">
                  <a:latin typeface="標楷體" panose="03000509000000000000" pitchFamily="65" charset="-120"/>
                  <a:ea typeface="標楷體" panose="03000509000000000000" pitchFamily="65" charset="-120"/>
                </a:rPr>
                <a:t>? </a:t>
              </a:r>
              <a:r>
                <a:rPr lang="zh-TW" altLang="en-US" sz="1500" dirty="0">
                  <a:latin typeface="標楷體" panose="03000509000000000000" pitchFamily="65" charset="-120"/>
                  <a:ea typeface="標楷體" panose="03000509000000000000" pitchFamily="65" charset="-120"/>
                </a:rPr>
                <a:t>會不會有誤判或遺漏</a:t>
              </a:r>
              <a:r>
                <a:rPr lang="en-US" altLang="zh-TW" sz="1500" dirty="0">
                  <a:latin typeface="標楷體" panose="03000509000000000000" pitchFamily="65" charset="-120"/>
                  <a:ea typeface="標楷體" panose="03000509000000000000" pitchFamily="65" charset="-120"/>
                </a:rPr>
                <a:t>?</a:t>
              </a:r>
              <a:endParaRPr lang="zh-TW" altLang="en-US" sz="1500" dirty="0">
                <a:latin typeface="標楷體" panose="03000509000000000000" pitchFamily="65" charset="-120"/>
                <a:ea typeface="標楷體" panose="03000509000000000000" pitchFamily="65" charset="-120"/>
              </a:endParaRPr>
            </a:p>
          </p:txBody>
        </p:sp>
        <p:sp>
          <p:nvSpPr>
            <p:cNvPr id="8" name="文字方塊 7"/>
            <p:cNvSpPr txBox="1"/>
            <p:nvPr/>
          </p:nvSpPr>
          <p:spPr>
            <a:xfrm>
              <a:off x="4814047" y="1426701"/>
              <a:ext cx="3455893" cy="104643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l"/>
              <a:r>
                <a:rPr lang="zh-TW" altLang="en-US" sz="1500" dirty="0">
                  <a:latin typeface="標楷體" panose="03000509000000000000" pitchFamily="65" charset="-120"/>
                  <a:ea typeface="標楷體" panose="03000509000000000000" pitchFamily="65" charset="-120"/>
                </a:rPr>
                <a:t>單一</a:t>
              </a:r>
              <a:r>
                <a:rPr lang="en-US" altLang="zh-TW" sz="1500" dirty="0">
                  <a:latin typeface="標楷體" panose="03000509000000000000" pitchFamily="65" charset="-120"/>
                  <a:ea typeface="標楷體" panose="03000509000000000000" pitchFamily="65" charset="-120"/>
                </a:rPr>
                <a:t>sensor/rule</a:t>
              </a:r>
              <a:r>
                <a:rPr lang="zh-TW" altLang="en-US" sz="1500" dirty="0">
                  <a:latin typeface="標楷體" panose="03000509000000000000" pitchFamily="65" charset="-120"/>
                  <a:ea typeface="標楷體" panose="03000509000000000000" pitchFamily="65" charset="-120"/>
                </a:rPr>
                <a:t>的資訊不足以佐證確切的駭客行為</a:t>
              </a: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駭客慣用正常行為入侵</a:t>
              </a: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a:t>
              </a:r>
            </a:p>
          </p:txBody>
        </p:sp>
        <p:sp>
          <p:nvSpPr>
            <p:cNvPr id="9" name="向右箭號 12"/>
            <p:cNvSpPr/>
            <p:nvPr/>
          </p:nvSpPr>
          <p:spPr bwMode="auto">
            <a:xfrm>
              <a:off x="4114800" y="1642678"/>
              <a:ext cx="537882" cy="491909"/>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defTabSz="685800"/>
              <a:endParaRPr lang="zh-TW" altLang="en-US" sz="1200" b="1">
                <a:solidFill>
                  <a:schemeClr val="tx1"/>
                </a:solidFill>
                <a:latin typeface="Arial" charset="0"/>
                <a:cs typeface="Arial" charset="0"/>
              </a:endParaRPr>
            </a:p>
          </p:txBody>
        </p:sp>
      </p:grpSp>
      <p:grpSp>
        <p:nvGrpSpPr>
          <p:cNvPr id="10" name="群組 9"/>
          <p:cNvGrpSpPr/>
          <p:nvPr/>
        </p:nvGrpSpPr>
        <p:grpSpPr>
          <a:xfrm>
            <a:off x="1506072" y="2909629"/>
            <a:ext cx="5849469" cy="805001"/>
            <a:chOff x="484095" y="2736506"/>
            <a:chExt cx="7799292" cy="1073334"/>
          </a:xfrm>
        </p:grpSpPr>
        <p:sp>
          <p:nvSpPr>
            <p:cNvPr id="11" name="文字方塊 10"/>
            <p:cNvSpPr txBox="1"/>
            <p:nvPr/>
          </p:nvSpPr>
          <p:spPr>
            <a:xfrm>
              <a:off x="484095" y="2736506"/>
              <a:ext cx="3469340" cy="1046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l"/>
              <a:r>
                <a:rPr lang="zh-TW" altLang="en-US" sz="1500" dirty="0">
                  <a:latin typeface="標楷體" panose="03000509000000000000" pitchFamily="65" charset="-120"/>
                  <a:ea typeface="標楷體" panose="03000509000000000000" pitchFamily="65" charset="-120"/>
                </a:rPr>
                <a:t>此駭客入侵事件僅止於此嗎</a:t>
              </a: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有其他受害者嗎</a:t>
              </a:r>
              <a:r>
                <a:rPr lang="en-US" altLang="zh-TW" sz="1500" dirty="0">
                  <a:latin typeface="標楷體" panose="03000509000000000000" pitchFamily="65" charset="-120"/>
                  <a:ea typeface="標楷體" panose="03000509000000000000" pitchFamily="65" charset="-120"/>
                </a:rPr>
                <a:t>?</a:t>
              </a:r>
            </a:p>
            <a:p>
              <a:pPr algn="l"/>
              <a:r>
                <a:rPr lang="zh-TW" altLang="en-US" sz="1500" dirty="0">
                  <a:latin typeface="標楷體" panose="03000509000000000000" pitchFamily="65" charset="-120"/>
                  <a:ea typeface="標楷體" panose="03000509000000000000" pitchFamily="65" charset="-120"/>
                </a:rPr>
                <a:t>影響範圍有多大</a:t>
              </a:r>
              <a:r>
                <a:rPr lang="en-US" altLang="zh-TW" sz="1500" dirty="0">
                  <a:latin typeface="標楷體" panose="03000509000000000000" pitchFamily="65" charset="-120"/>
                  <a:ea typeface="標楷體" panose="03000509000000000000" pitchFamily="65" charset="-120"/>
                </a:rPr>
                <a:t>?</a:t>
              </a:r>
              <a:endParaRPr lang="zh-TW" altLang="en-US" sz="1500" dirty="0">
                <a:latin typeface="標楷體" panose="03000509000000000000" pitchFamily="65" charset="-120"/>
                <a:ea typeface="標楷體" panose="03000509000000000000" pitchFamily="65" charset="-120"/>
              </a:endParaRPr>
            </a:p>
          </p:txBody>
        </p:sp>
        <p:sp>
          <p:nvSpPr>
            <p:cNvPr id="12" name="文字方塊 11"/>
            <p:cNvSpPr txBox="1"/>
            <p:nvPr/>
          </p:nvSpPr>
          <p:spPr>
            <a:xfrm>
              <a:off x="4814047" y="2763401"/>
              <a:ext cx="3469340" cy="104643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l"/>
              <a:r>
                <a:rPr lang="zh-TW" altLang="en-US" sz="1500" dirty="0">
                  <a:latin typeface="標楷體" panose="03000509000000000000" pitchFamily="65" charset="-120"/>
                  <a:ea typeface="標楷體" panose="03000509000000000000" pitchFamily="65" charset="-120"/>
                </a:rPr>
                <a:t>缺乏足夠的駭客行為情資，無法進行跨產品資安事件紀錄之關聯性分析。</a:t>
              </a:r>
            </a:p>
          </p:txBody>
        </p:sp>
        <p:sp>
          <p:nvSpPr>
            <p:cNvPr id="13" name="向右箭號 13"/>
            <p:cNvSpPr/>
            <p:nvPr/>
          </p:nvSpPr>
          <p:spPr bwMode="auto">
            <a:xfrm>
              <a:off x="4114800" y="2998382"/>
              <a:ext cx="537882" cy="491909"/>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defTabSz="685800"/>
              <a:endParaRPr lang="zh-TW" altLang="en-US" sz="1200" b="1">
                <a:solidFill>
                  <a:schemeClr val="tx1"/>
                </a:solidFill>
                <a:latin typeface="Arial" charset="0"/>
                <a:cs typeface="Arial" charset="0"/>
              </a:endParaRPr>
            </a:p>
          </p:txBody>
        </p:sp>
      </p:grpSp>
      <p:grpSp>
        <p:nvGrpSpPr>
          <p:cNvPr id="14" name="群組 13"/>
          <p:cNvGrpSpPr/>
          <p:nvPr/>
        </p:nvGrpSpPr>
        <p:grpSpPr>
          <a:xfrm>
            <a:off x="1506072" y="4086284"/>
            <a:ext cx="5839384" cy="825171"/>
            <a:chOff x="484095" y="4305377"/>
            <a:chExt cx="7785845" cy="1100227"/>
          </a:xfrm>
        </p:grpSpPr>
        <p:sp>
          <p:nvSpPr>
            <p:cNvPr id="15" name="文字方塊 14"/>
            <p:cNvSpPr txBox="1"/>
            <p:nvPr/>
          </p:nvSpPr>
          <p:spPr>
            <a:xfrm>
              <a:off x="484095" y="4305377"/>
              <a:ext cx="3469340" cy="1046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l"/>
              <a:r>
                <a:rPr lang="zh-TW" altLang="en-US" sz="1500" dirty="0">
                  <a:latin typeface="標楷體" panose="03000509000000000000" pitchFamily="65" charset="-120"/>
                  <a:ea typeface="標楷體" panose="03000509000000000000" pitchFamily="65" charset="-120"/>
                </a:rPr>
                <a:t>如何處理此受害電腦</a:t>
              </a: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 </a:t>
              </a:r>
              <a:endParaRPr lang="en-US" altLang="zh-TW" sz="1500" dirty="0">
                <a:latin typeface="標楷體" panose="03000509000000000000" pitchFamily="65" charset="-120"/>
                <a:ea typeface="標楷體" panose="03000509000000000000" pitchFamily="65" charset="-120"/>
              </a:endParaRPr>
            </a:p>
            <a:p>
              <a:pPr algn="l"/>
              <a:r>
                <a:rPr lang="zh-TW" altLang="en-US" sz="1500" dirty="0">
                  <a:latin typeface="標楷體" panose="03000509000000000000" pitchFamily="65" charset="-120"/>
                  <a:ea typeface="標楷體" panose="03000509000000000000" pitchFamily="65" charset="-120"/>
                </a:rPr>
                <a:t>有什麼資料被竊</a:t>
              </a:r>
              <a:r>
                <a:rPr lang="en-US" altLang="zh-TW" sz="1500" dirty="0">
                  <a:latin typeface="標楷體" panose="03000509000000000000" pitchFamily="65" charset="-120"/>
                  <a:ea typeface="標楷體" panose="03000509000000000000" pitchFamily="65" charset="-120"/>
                </a:rPr>
                <a:t>?</a:t>
              </a:r>
            </a:p>
            <a:p>
              <a:pPr algn="l"/>
              <a:r>
                <a:rPr lang="zh-TW" altLang="en-US" sz="1500" dirty="0">
                  <a:latin typeface="標楷體" panose="03000509000000000000" pitchFamily="65" charset="-120"/>
                  <a:ea typeface="標楷體" panose="03000509000000000000" pitchFamily="65" charset="-120"/>
                </a:rPr>
                <a:t>駭客是如何入侵此電腦的</a:t>
              </a:r>
              <a:r>
                <a:rPr lang="en-US" altLang="zh-TW" sz="1500" dirty="0">
                  <a:latin typeface="標楷體" panose="03000509000000000000" pitchFamily="65" charset="-120"/>
                  <a:ea typeface="標楷體" panose="03000509000000000000" pitchFamily="65" charset="-120"/>
                </a:rPr>
                <a:t>?</a:t>
              </a:r>
              <a:endParaRPr lang="zh-TW" altLang="en-US" sz="1500" dirty="0">
                <a:latin typeface="標楷體" panose="03000509000000000000" pitchFamily="65" charset="-120"/>
                <a:ea typeface="標楷體" panose="03000509000000000000" pitchFamily="65" charset="-120"/>
              </a:endParaRPr>
            </a:p>
          </p:txBody>
        </p:sp>
        <p:sp>
          <p:nvSpPr>
            <p:cNvPr id="16" name="文字方塊 15"/>
            <p:cNvSpPr txBox="1"/>
            <p:nvPr/>
          </p:nvSpPr>
          <p:spPr>
            <a:xfrm>
              <a:off x="4814047" y="4359165"/>
              <a:ext cx="3455893" cy="104643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l"/>
              <a:r>
                <a:rPr lang="zh-TW" altLang="en-US" sz="1500" dirty="0">
                  <a:latin typeface="標楷體" panose="03000509000000000000" pitchFamily="65" charset="-120"/>
                  <a:ea typeface="標楷體" panose="03000509000000000000" pitchFamily="65" charset="-120"/>
                </a:rPr>
                <a:t>缺乏電腦詳細記錄檔及歷史資料，無法追蹤受害當時的駭客行為及軌跡。</a:t>
              </a:r>
            </a:p>
          </p:txBody>
        </p:sp>
        <p:sp>
          <p:nvSpPr>
            <p:cNvPr id="17" name="向右箭號 14"/>
            <p:cNvSpPr/>
            <p:nvPr/>
          </p:nvSpPr>
          <p:spPr bwMode="auto">
            <a:xfrm>
              <a:off x="4150659" y="4567253"/>
              <a:ext cx="537882" cy="491909"/>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defTabSz="685800"/>
              <a:endParaRPr lang="zh-TW" altLang="en-US" sz="1200" b="1">
                <a:solidFill>
                  <a:schemeClr val="tx1"/>
                </a:solidFill>
                <a:latin typeface="Arial" charset="0"/>
                <a:cs typeface="Arial" charset="0"/>
              </a:endParaRPr>
            </a:p>
          </p:txBody>
        </p:sp>
      </p:grpSp>
      <p:sp>
        <p:nvSpPr>
          <p:cNvPr id="18" name="文字方塊 17"/>
          <p:cNvSpPr txBox="1"/>
          <p:nvPr/>
        </p:nvSpPr>
        <p:spPr>
          <a:xfrm>
            <a:off x="2272554" y="1516948"/>
            <a:ext cx="1069041" cy="323165"/>
          </a:xfrm>
          <a:prstGeom prst="rect">
            <a:avLst/>
          </a:prstGeom>
          <a:noFill/>
        </p:spPr>
        <p:txBody>
          <a:bodyPr wrap="square" rtlCol="0">
            <a:spAutoFit/>
          </a:bodyPr>
          <a:lstStyle/>
          <a:p>
            <a:r>
              <a:rPr lang="en-US" altLang="zh-TW" sz="1500" dirty="0">
                <a:solidFill>
                  <a:schemeClr val="tx2"/>
                </a:solidFill>
                <a:effectLst>
                  <a:outerShdw blurRad="38100" dist="38100" dir="2700000" algn="tl">
                    <a:srgbClr val="000000">
                      <a:alpha val="43137"/>
                    </a:srgbClr>
                  </a:outerShdw>
                </a:effectLst>
              </a:rPr>
              <a:t>Questions </a:t>
            </a:r>
            <a:endParaRPr lang="zh-TW" altLang="en-US" sz="1500" dirty="0">
              <a:solidFill>
                <a:schemeClr val="tx2"/>
              </a:solidFill>
              <a:effectLst>
                <a:outerShdw blurRad="38100" dist="38100" dir="2700000" algn="tl">
                  <a:srgbClr val="000000">
                    <a:alpha val="43137"/>
                  </a:srgbClr>
                </a:outerShdw>
              </a:effectLst>
            </a:endParaRPr>
          </a:p>
        </p:txBody>
      </p:sp>
      <p:sp>
        <p:nvSpPr>
          <p:cNvPr id="19" name="文字方塊 18"/>
          <p:cNvSpPr txBox="1"/>
          <p:nvPr/>
        </p:nvSpPr>
        <p:spPr>
          <a:xfrm>
            <a:off x="5514975" y="1516948"/>
            <a:ext cx="1069041" cy="323165"/>
          </a:xfrm>
          <a:prstGeom prst="rect">
            <a:avLst/>
          </a:prstGeom>
          <a:noFill/>
        </p:spPr>
        <p:txBody>
          <a:bodyPr wrap="square" rtlCol="0">
            <a:spAutoFit/>
          </a:bodyPr>
          <a:lstStyle/>
          <a:p>
            <a:r>
              <a:rPr lang="en-US" altLang="zh-TW" sz="1500" dirty="0">
                <a:solidFill>
                  <a:schemeClr val="tx2"/>
                </a:solidFill>
                <a:effectLst>
                  <a:outerShdw blurRad="38100" dist="38100" dir="2700000" algn="tl">
                    <a:srgbClr val="000000">
                      <a:alpha val="43137"/>
                    </a:srgbClr>
                  </a:outerShdw>
                </a:effectLst>
              </a:rPr>
              <a:t>Problems</a:t>
            </a:r>
            <a:r>
              <a:rPr lang="en-US" altLang="zh-TW" sz="1500" dirty="0">
                <a:effectLst>
                  <a:outerShdw blurRad="38100" dist="38100" dir="2700000" algn="tl">
                    <a:srgbClr val="000000">
                      <a:alpha val="43137"/>
                    </a:srgbClr>
                  </a:outerShdw>
                </a:effectLst>
              </a:rPr>
              <a:t> </a:t>
            </a:r>
            <a:endParaRPr lang="zh-TW" altLang="en-US" sz="1500" dirty="0">
              <a:effectLst>
                <a:outerShdw blurRad="38100" dist="38100" dir="2700000" algn="tl">
                  <a:srgbClr val="000000">
                    <a:alpha val="43137"/>
                  </a:srgbClr>
                </a:outerShdw>
              </a:effectLst>
            </a:endParaRPr>
          </a:p>
        </p:txBody>
      </p:sp>
      <p:sp>
        <p:nvSpPr>
          <p:cNvPr id="20" name="橢圓 19"/>
          <p:cNvSpPr/>
          <p:nvPr/>
        </p:nvSpPr>
        <p:spPr bwMode="auto">
          <a:xfrm>
            <a:off x="1383753" y="4878287"/>
            <a:ext cx="6051176" cy="1021611"/>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68580" tIns="34290" rIns="68580" bIns="34290" numCol="1" rtlCol="0" anchor="ctr" anchorCtr="0" compatLnSpc="1">
            <a:prstTxWarp prst="textNoShape">
              <a:avLst/>
            </a:prstTxWarp>
          </a:bodyPr>
          <a:lstStyle/>
          <a:p>
            <a:pPr defTabSz="685800"/>
            <a:endParaRPr lang="zh-TW" altLang="en-US" sz="1200" b="1">
              <a:solidFill>
                <a:schemeClr val="tx1"/>
              </a:solidFill>
              <a:latin typeface="Arial" charset="0"/>
              <a:cs typeface="Arial" charset="0"/>
            </a:endParaRPr>
          </a:p>
        </p:txBody>
      </p:sp>
      <p:sp>
        <p:nvSpPr>
          <p:cNvPr id="21" name="文字方塊 20"/>
          <p:cNvSpPr txBox="1"/>
          <p:nvPr/>
        </p:nvSpPr>
        <p:spPr>
          <a:xfrm>
            <a:off x="1879227" y="5262135"/>
            <a:ext cx="5612954" cy="323165"/>
          </a:xfrm>
          <a:prstGeom prst="rect">
            <a:avLst/>
          </a:prstGeom>
          <a:noFill/>
        </p:spPr>
        <p:txBody>
          <a:bodyPr wrap="square" rtlCol="0">
            <a:spAutoFit/>
          </a:bodyPr>
          <a:lstStyle/>
          <a:p>
            <a:pPr algn="l"/>
            <a:r>
              <a:rPr lang="zh-TW" altLang="en-US" sz="1500" dirty="0">
                <a:effectLst>
                  <a:outerShdw blurRad="38100" dist="38100" dir="2700000" algn="tl">
                    <a:srgbClr val="000000">
                      <a:alpha val="43137"/>
                    </a:srgbClr>
                  </a:outerShdw>
                </a:effectLst>
                <a:latin typeface="標楷體" panose="03000509000000000000" pitchFamily="65" charset="-120"/>
              </a:rPr>
              <a:t>即便收集各式資料，要如何儲存、處理、並有效快速的關聯分析</a:t>
            </a:r>
            <a:r>
              <a:rPr lang="en-US" altLang="zh-TW" sz="1500" dirty="0">
                <a:effectLst>
                  <a:outerShdw blurRad="38100" dist="38100" dir="2700000" algn="tl">
                    <a:srgbClr val="000000">
                      <a:alpha val="43137"/>
                    </a:srgbClr>
                  </a:outerShdw>
                </a:effectLst>
                <a:latin typeface="標楷體" panose="03000509000000000000" pitchFamily="65" charset="-120"/>
              </a:rPr>
              <a:t>?</a:t>
            </a:r>
            <a:endParaRPr lang="zh-TW" altLang="en-US" sz="1500" dirty="0">
              <a:effectLst>
                <a:outerShdw blurRad="38100" dist="38100" dir="2700000" algn="tl">
                  <a:srgbClr val="000000">
                    <a:alpha val="43137"/>
                  </a:srgbClr>
                </a:outerShdw>
              </a:effectLst>
              <a:latin typeface="標楷體" panose="03000509000000000000" pitchFamily="65" charset="-120"/>
            </a:endParaRPr>
          </a:p>
        </p:txBody>
      </p:sp>
    </p:spTree>
    <p:extLst>
      <p:ext uri="{BB962C8B-B14F-4D97-AF65-F5344CB8AC3E}">
        <p14:creationId xmlns:p14="http://schemas.microsoft.com/office/powerpoint/2010/main" val="23899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小結</a:t>
            </a:r>
          </a:p>
        </p:txBody>
      </p:sp>
      <p:sp>
        <p:nvSpPr>
          <p:cNvPr id="3" name="內容版面配置區 2"/>
          <p:cNvSpPr>
            <a:spLocks noGrp="1"/>
          </p:cNvSpPr>
          <p:nvPr>
            <p:ph idx="1"/>
          </p:nvPr>
        </p:nvSpPr>
        <p:spPr/>
        <p:txBody>
          <a:bodyPr/>
          <a:lstStyle/>
          <a:p>
            <a:r>
              <a:rPr lang="zh-TW" altLang="en-US" dirty="0">
                <a:latin typeface="+mn-ea"/>
              </a:rPr>
              <a:t>因應</a:t>
            </a:r>
            <a:r>
              <a:rPr lang="en-US" altLang="zh-TW" dirty="0">
                <a:latin typeface="+mn-ea"/>
              </a:rPr>
              <a:t>APT</a:t>
            </a:r>
            <a:r>
              <a:rPr lang="zh-TW" altLang="en-US" dirty="0">
                <a:latin typeface="+mn-ea"/>
              </a:rPr>
              <a:t>的第一步也是最重要的一步就是</a:t>
            </a:r>
            <a:r>
              <a:rPr lang="en-US" altLang="zh-TW" dirty="0">
                <a:solidFill>
                  <a:srgbClr val="FF0000"/>
                </a:solidFill>
                <a:latin typeface="+mn-ea"/>
              </a:rPr>
              <a:t>”</a:t>
            </a:r>
            <a:r>
              <a:rPr lang="zh-TW" altLang="en-US" dirty="0">
                <a:solidFill>
                  <a:srgbClr val="FF0000"/>
                </a:solidFill>
                <a:latin typeface="+mn-ea"/>
              </a:rPr>
              <a:t>對</a:t>
            </a:r>
            <a:r>
              <a:rPr lang="en-US" altLang="zh-TW" dirty="0">
                <a:solidFill>
                  <a:srgbClr val="FF0000"/>
                </a:solidFill>
                <a:latin typeface="+mn-ea"/>
              </a:rPr>
              <a:t>APT</a:t>
            </a:r>
            <a:r>
              <a:rPr lang="zh-TW" altLang="en-US" dirty="0">
                <a:solidFill>
                  <a:srgbClr val="FF0000"/>
                </a:solidFill>
                <a:latin typeface="+mn-ea"/>
              </a:rPr>
              <a:t>正確的觀念與認知</a:t>
            </a:r>
            <a:r>
              <a:rPr lang="en-US" altLang="zh-TW" dirty="0">
                <a:solidFill>
                  <a:srgbClr val="FF0000"/>
                </a:solidFill>
                <a:latin typeface="+mn-ea"/>
              </a:rPr>
              <a:t>”</a:t>
            </a:r>
            <a:r>
              <a:rPr lang="zh-TW" altLang="en-US" dirty="0">
                <a:latin typeface="+mn-ea"/>
              </a:rPr>
              <a:t>。</a:t>
            </a:r>
            <a:endParaRPr lang="en-US" altLang="zh-TW" dirty="0">
              <a:latin typeface="+mn-ea"/>
            </a:endParaRPr>
          </a:p>
          <a:p>
            <a:endParaRPr lang="zh-TW" altLang="en-US" dirty="0">
              <a:latin typeface="+mn-ea"/>
            </a:endParaRPr>
          </a:p>
          <a:p>
            <a:r>
              <a:rPr lang="zh-TW" altLang="en-US" dirty="0">
                <a:solidFill>
                  <a:srgbClr val="FF0000"/>
                </a:solidFill>
                <a:latin typeface="+mn-ea"/>
              </a:rPr>
              <a:t>對抗</a:t>
            </a:r>
            <a:r>
              <a:rPr lang="en-US" altLang="zh-TW" dirty="0">
                <a:solidFill>
                  <a:srgbClr val="FF0000"/>
                </a:solidFill>
                <a:latin typeface="+mn-ea"/>
              </a:rPr>
              <a:t>APT</a:t>
            </a:r>
            <a:r>
              <a:rPr lang="zh-TW" altLang="en-US" dirty="0">
                <a:solidFill>
                  <a:srgbClr val="FF0000"/>
                </a:solidFill>
                <a:latin typeface="+mn-ea"/>
              </a:rPr>
              <a:t>沒有特效藥 </a:t>
            </a:r>
            <a:r>
              <a:rPr lang="zh-TW" altLang="en-US" dirty="0">
                <a:latin typeface="+mn-ea"/>
              </a:rPr>
              <a:t>，須結合適當的政策、流程以及人員配置及訓練，加上外部技術與服務以建立防禦的策略與戰術。</a:t>
            </a:r>
            <a:endParaRPr lang="en-US" altLang="zh-TW" dirty="0">
              <a:latin typeface="+mn-ea"/>
            </a:endParaRPr>
          </a:p>
          <a:p>
            <a:endParaRPr lang="zh-TW" altLang="en-US" dirty="0">
              <a:latin typeface="+mn-ea"/>
            </a:endParaRPr>
          </a:p>
          <a:p>
            <a:r>
              <a:rPr lang="zh-TW" altLang="en-US" dirty="0">
                <a:latin typeface="+mn-ea"/>
              </a:rPr>
              <a:t>簡言之，</a:t>
            </a:r>
            <a:r>
              <a:rPr lang="en-US" altLang="zh-TW" dirty="0">
                <a:solidFill>
                  <a:schemeClr val="accent6"/>
                </a:solidFill>
                <a:latin typeface="+mn-ea"/>
              </a:rPr>
              <a:t>APT</a:t>
            </a:r>
            <a:r>
              <a:rPr lang="zh-TW" altLang="en-US" dirty="0">
                <a:solidFill>
                  <a:schemeClr val="accent6"/>
                </a:solidFill>
                <a:latin typeface="+mn-ea"/>
              </a:rPr>
              <a:t>防禦就是引進防禦技術及落實資安治理</a:t>
            </a:r>
            <a:r>
              <a:rPr lang="zh-TW" altLang="en-US" dirty="0">
                <a:latin typeface="+mn-ea"/>
              </a:rPr>
              <a:t>。</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35</a:t>
            </a:fld>
            <a:endParaRPr lang="en-US" altLang="zh-TW"/>
          </a:p>
        </p:txBody>
      </p:sp>
    </p:spTree>
    <p:extLst>
      <p:ext uri="{BB962C8B-B14F-4D97-AF65-F5344CB8AC3E}">
        <p14:creationId xmlns:p14="http://schemas.microsoft.com/office/powerpoint/2010/main" val="2855577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36</a:t>
            </a:fld>
            <a:endParaRPr lang="en-US" altLang="zh-TW"/>
          </a:p>
        </p:txBody>
      </p:sp>
    </p:spTree>
    <p:extLst>
      <p:ext uri="{BB962C8B-B14F-4D97-AF65-F5344CB8AC3E}">
        <p14:creationId xmlns:p14="http://schemas.microsoft.com/office/powerpoint/2010/main" val="1587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n-ea"/>
                <a:ea typeface="+mn-ea"/>
              </a:rPr>
              <a:t>未來的隱憂</a:t>
            </a:r>
            <a:r>
              <a:rPr lang="en-US" altLang="zh-TW" dirty="0">
                <a:latin typeface="+mn-ea"/>
                <a:ea typeface="+mn-ea"/>
              </a:rPr>
              <a:t> - IOT</a:t>
            </a:r>
            <a:r>
              <a:rPr lang="zh-TW" altLang="en-US" dirty="0">
                <a:latin typeface="+mn-ea"/>
                <a:ea typeface="+mn-ea"/>
              </a:rPr>
              <a:t> </a:t>
            </a:r>
            <a:r>
              <a:rPr lang="en-US" altLang="zh-TW" dirty="0">
                <a:latin typeface="+mn-ea"/>
                <a:ea typeface="+mn-ea"/>
              </a:rPr>
              <a:t>Security</a:t>
            </a:r>
            <a:endParaRPr lang="zh-TW" altLang="en-US" dirty="0">
              <a:latin typeface="+mn-ea"/>
              <a:ea typeface="+mn-ea"/>
            </a:endParaRP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37</a:t>
            </a:fld>
            <a:endParaRPr lang="en-US" altLang="zh-TW"/>
          </a:p>
        </p:txBody>
      </p:sp>
      <p:pic>
        <p:nvPicPr>
          <p:cNvPr id="6" name="Picture 3"/>
          <p:cNvPicPr>
            <a:picLocks noGrp="1" noChangeAspect="1"/>
          </p:cNvPicPr>
          <p:nvPr>
            <p:ph idx="1"/>
          </p:nvPr>
        </p:nvPicPr>
        <p:blipFill>
          <a:blip r:embed="rId2"/>
          <a:stretch>
            <a:fillRect/>
          </a:stretch>
        </p:blipFill>
        <p:spPr>
          <a:xfrm>
            <a:off x="361950" y="1200313"/>
            <a:ext cx="8229600" cy="4514523"/>
          </a:xfrm>
          <a:prstGeom prst="rect">
            <a:avLst/>
          </a:prstGeom>
        </p:spPr>
      </p:pic>
    </p:spTree>
    <p:extLst>
      <p:ext uri="{BB962C8B-B14F-4D97-AF65-F5344CB8AC3E}">
        <p14:creationId xmlns:p14="http://schemas.microsoft.com/office/powerpoint/2010/main" val="8090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1949" y="180975"/>
            <a:ext cx="7614987" cy="714375"/>
          </a:xfrm>
        </p:spPr>
        <p:txBody>
          <a:bodyPr/>
          <a:lstStyle/>
          <a:p>
            <a:r>
              <a:rPr lang="zh-TW" altLang="en-US" dirty="0">
                <a:latin typeface="+mn-ea"/>
                <a:ea typeface="+mn-ea"/>
              </a:rPr>
              <a:t>最新攻擊突顯</a:t>
            </a:r>
            <a:r>
              <a:rPr lang="en-US" altLang="zh-TW" dirty="0">
                <a:latin typeface="+mn-ea"/>
                <a:ea typeface="+mn-ea"/>
              </a:rPr>
              <a:t>iOS</a:t>
            </a:r>
            <a:r>
              <a:rPr lang="zh-TW" altLang="en-US" dirty="0">
                <a:latin typeface="+mn-ea"/>
                <a:ea typeface="+mn-ea"/>
              </a:rPr>
              <a:t>和</a:t>
            </a:r>
            <a:r>
              <a:rPr lang="en-US" altLang="zh-TW" dirty="0">
                <a:latin typeface="+mn-ea"/>
                <a:ea typeface="+mn-ea"/>
              </a:rPr>
              <a:t>Android </a:t>
            </a:r>
            <a:r>
              <a:rPr lang="zh-TW" altLang="en-US" dirty="0">
                <a:latin typeface="+mn-ea"/>
                <a:ea typeface="+mn-ea"/>
              </a:rPr>
              <a:t>平台現有問題</a:t>
            </a:r>
          </a:p>
        </p:txBody>
      </p:sp>
      <p:pic>
        <p:nvPicPr>
          <p:cNvPr id="6" name="內容版面配置區 5"/>
          <p:cNvPicPr>
            <a:picLocks noGrp="1" noChangeAspect="1"/>
          </p:cNvPicPr>
          <p:nvPr>
            <p:ph idx="1"/>
          </p:nvPr>
        </p:nvPicPr>
        <p:blipFill>
          <a:blip r:embed="rId2"/>
          <a:stretch>
            <a:fillRect/>
          </a:stretch>
        </p:blipFill>
        <p:spPr>
          <a:xfrm>
            <a:off x="241634" y="895350"/>
            <a:ext cx="8229600" cy="4769783"/>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38</a:t>
            </a:fld>
            <a:endParaRPr lang="en-US" altLang="zh-TW"/>
          </a:p>
        </p:txBody>
      </p:sp>
      <p:pic>
        <p:nvPicPr>
          <p:cNvPr id="3" name="圖片 2"/>
          <p:cNvPicPr>
            <a:picLocks noChangeAspect="1"/>
          </p:cNvPicPr>
          <p:nvPr/>
        </p:nvPicPr>
        <p:blipFill>
          <a:blip r:embed="rId3"/>
          <a:stretch>
            <a:fillRect/>
          </a:stretch>
        </p:blipFill>
        <p:spPr>
          <a:xfrm>
            <a:off x="791358" y="1276462"/>
            <a:ext cx="7920000" cy="5271976"/>
          </a:xfrm>
          <a:prstGeom prst="rect">
            <a:avLst/>
          </a:prstGeom>
        </p:spPr>
      </p:pic>
    </p:spTree>
    <p:extLst>
      <p:ext uri="{BB962C8B-B14F-4D97-AF65-F5344CB8AC3E}">
        <p14:creationId xmlns:p14="http://schemas.microsoft.com/office/powerpoint/2010/main" val="6846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n-ea"/>
                <a:ea typeface="+mn-ea"/>
              </a:rPr>
              <a:t>危機來自第三方 </a:t>
            </a:r>
            <a:r>
              <a:rPr lang="en-US" altLang="zh-TW" dirty="0" err="1">
                <a:latin typeface="+mn-ea"/>
                <a:ea typeface="+mn-ea"/>
              </a:rPr>
              <a:t>Xcode</a:t>
            </a:r>
            <a:r>
              <a:rPr lang="en-US" altLang="zh-TW" dirty="0">
                <a:latin typeface="+mn-ea"/>
                <a:ea typeface="+mn-ea"/>
              </a:rPr>
              <a:t> </a:t>
            </a:r>
            <a:r>
              <a:rPr lang="zh-TW" altLang="en-US" dirty="0">
                <a:latin typeface="+mn-ea"/>
                <a:ea typeface="+mn-ea"/>
              </a:rPr>
              <a:t>工具</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39</a:t>
            </a:fld>
            <a:endParaRPr lang="en-US" altLang="zh-TW"/>
          </a:p>
        </p:txBody>
      </p:sp>
      <p:pic>
        <p:nvPicPr>
          <p:cNvPr id="2050" name="Picture 2" descr="http://static4.ithome.com.tw/sites/default/files/styles/picture_size_large/public/field/image/732_feng_mian_2_p23-25-960.png?itok=SnnigFz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90" y="1488911"/>
            <a:ext cx="9027122" cy="394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65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企業</a:t>
            </a:r>
            <a:r>
              <a:rPr lang="en-US" altLang="zh-TW" dirty="0"/>
              <a:t>IT</a:t>
            </a:r>
            <a:r>
              <a:rPr lang="zh-TW" altLang="en-US" dirty="0"/>
              <a:t>資安投資金額</a:t>
            </a:r>
            <a:r>
              <a:rPr lang="en-US" altLang="zh-TW" dirty="0"/>
              <a:t>…</a:t>
            </a:r>
            <a:br>
              <a:rPr lang="en-US" altLang="zh-TW" dirty="0"/>
            </a:b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4</a:t>
            </a:fld>
            <a:endParaRPr lang="en-US" altLang="zh-TW"/>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1512" y="971860"/>
            <a:ext cx="5190476" cy="4971429"/>
          </a:xfrm>
          <a:prstGeom prst="rect">
            <a:avLst/>
          </a:prstGeom>
        </p:spPr>
      </p:pic>
    </p:spTree>
    <p:extLst>
      <p:ext uri="{BB962C8B-B14F-4D97-AF65-F5344CB8AC3E}">
        <p14:creationId xmlns:p14="http://schemas.microsoft.com/office/powerpoint/2010/main" val="280043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Drone"/>
          <p:cNvGrpSpPr/>
          <p:nvPr/>
        </p:nvGrpSpPr>
        <p:grpSpPr>
          <a:xfrm rot="21147043">
            <a:off x="-20968" y="1744120"/>
            <a:ext cx="3718323" cy="2294631"/>
            <a:chOff x="168052" y="1345393"/>
            <a:chExt cx="3718323" cy="2294631"/>
          </a:xfrm>
        </p:grpSpPr>
        <p:pic>
          <p:nvPicPr>
            <p:cNvPr id="15" name="Picture 1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31544"/>
            <a:stretch/>
          </p:blipFill>
          <p:spPr>
            <a:xfrm>
              <a:off x="168052" y="1345393"/>
              <a:ext cx="3608564" cy="2294631"/>
            </a:xfrm>
            <a:prstGeom prst="rect">
              <a:avLst/>
            </a:prstGeom>
            <a:noFill/>
            <a:ln>
              <a:no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7811" y="1875326"/>
              <a:ext cx="3608564" cy="236707"/>
            </a:xfrm>
            <a:prstGeom prst="rect">
              <a:avLst/>
            </a:prstGeom>
            <a:noFill/>
            <a:ln>
              <a:noFill/>
            </a:ln>
          </p:spPr>
        </p:pic>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7811" y="1347940"/>
              <a:ext cx="3608564" cy="559073"/>
            </a:xfrm>
            <a:prstGeom prst="rect">
              <a:avLst/>
            </a:prstGeom>
            <a:noFill/>
            <a:ln>
              <a:noFill/>
            </a:ln>
          </p:spPr>
        </p:pic>
      </p:grpSp>
      <p:pic>
        <p:nvPicPr>
          <p:cNvPr id="19" name="barbie"/>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737" y="4039870"/>
            <a:ext cx="2839609" cy="2071741"/>
          </a:xfrm>
          <a:prstGeom prst="rect">
            <a:avLst/>
          </a:prstGeom>
          <a:effectLst>
            <a:outerShdw blurRad="50800" dist="38100" dir="2700000" algn="tl" rotWithShape="0">
              <a:prstClr val="black">
                <a:alpha val="40000"/>
              </a:prstClr>
            </a:outerShdw>
          </a:effectLst>
        </p:spPr>
      </p:pic>
      <p:grpSp>
        <p:nvGrpSpPr>
          <p:cNvPr id="16" name="Camera"/>
          <p:cNvGrpSpPr/>
          <p:nvPr/>
        </p:nvGrpSpPr>
        <p:grpSpPr>
          <a:xfrm rot="344949">
            <a:off x="6660491" y="1515969"/>
            <a:ext cx="2600248" cy="2691878"/>
            <a:chOff x="861112" y="1495729"/>
            <a:chExt cx="2600248" cy="2691878"/>
          </a:xfrm>
          <a:effectLst>
            <a:outerShdw blurRad="50800" dist="38100" dir="2700000" algn="tl" rotWithShape="0">
              <a:prstClr val="black">
                <a:alpha val="40000"/>
              </a:prstClr>
            </a:outerShdw>
          </a:effectLst>
        </p:grpSpPr>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94" y="1495729"/>
              <a:ext cx="2595466" cy="1710091"/>
            </a:xfrm>
            <a:prstGeom prst="rect">
              <a:avLst/>
            </a:prstGeom>
          </p:spPr>
        </p:pic>
        <p:pic>
          <p:nvPicPr>
            <p:cNvPr id="18" name="Picture 1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61112" y="2341988"/>
              <a:ext cx="2595466" cy="1845619"/>
            </a:xfrm>
            <a:prstGeom prst="rect">
              <a:avLst/>
            </a:prstGeom>
          </p:spPr>
        </p:pic>
      </p:grpSp>
      <p:sp>
        <p:nvSpPr>
          <p:cNvPr id="46" name="Title 3"/>
          <p:cNvSpPr>
            <a:spLocks noGrp="1"/>
          </p:cNvSpPr>
          <p:nvPr>
            <p:ph type="title"/>
          </p:nvPr>
        </p:nvSpPr>
        <p:spPr>
          <a:xfrm>
            <a:off x="573089" y="857250"/>
            <a:ext cx="8004175" cy="531360"/>
          </a:xfrm>
        </p:spPr>
        <p:txBody>
          <a:bodyPr vert="horz" wrap="square" lIns="0" tIns="0" rIns="0" bIns="0" numCol="1" anchor="b" anchorCtr="0" compatLnSpc="1">
            <a:prstTxWarp prst="textNoShape">
              <a:avLst/>
            </a:prstTxWarp>
          </a:bodyPr>
          <a:lstStyle/>
          <a:p>
            <a:r>
              <a:rPr lang="en-US" altLang="zh-TW" dirty="0">
                <a:effectLst>
                  <a:outerShdw blurRad="50800" dist="38100" dir="2700000" algn="tl" rotWithShape="0">
                    <a:prstClr val="black">
                      <a:alpha val="40000"/>
                    </a:prstClr>
                  </a:outerShdw>
                </a:effectLst>
                <a:latin typeface="Calibri" panose="020F0502020204030204" pitchFamily="34" charset="0"/>
              </a:rPr>
              <a:t>It’s</a:t>
            </a:r>
            <a:r>
              <a:rPr lang="zh-TW" altLang="en-US" dirty="0">
                <a:effectLst>
                  <a:outerShdw blurRad="50800" dist="38100" dir="2700000" algn="tl" rotWithShape="0">
                    <a:prstClr val="black">
                      <a:alpha val="40000"/>
                    </a:prstClr>
                  </a:outerShdw>
                </a:effectLst>
                <a:latin typeface="Calibri" panose="020F0502020204030204" pitchFamily="34" charset="0"/>
              </a:rPr>
              <a:t> </a:t>
            </a:r>
            <a:r>
              <a:rPr lang="en-US" altLang="zh-TW" dirty="0">
                <a:effectLst>
                  <a:outerShdw blurRad="50800" dist="38100" dir="2700000" algn="tl" rotWithShape="0">
                    <a:prstClr val="black">
                      <a:alpha val="40000"/>
                    </a:prstClr>
                  </a:outerShdw>
                </a:effectLst>
                <a:latin typeface="Calibri" panose="020F0502020204030204" pitchFamily="34" charset="0"/>
              </a:rPr>
              <a:t>Happening</a:t>
            </a:r>
            <a:r>
              <a:rPr lang="zh-TW" altLang="en-US" dirty="0">
                <a:effectLst>
                  <a:outerShdw blurRad="50800" dist="38100" dir="2700000" algn="tl" rotWithShape="0">
                    <a:prstClr val="black">
                      <a:alpha val="40000"/>
                    </a:prstClr>
                  </a:outerShdw>
                </a:effectLst>
                <a:latin typeface="Calibri" panose="020F0502020204030204" pitchFamily="34" charset="0"/>
              </a:rPr>
              <a:t> </a:t>
            </a:r>
            <a:r>
              <a:rPr lang="en-US" altLang="zh-TW" dirty="0">
                <a:effectLst>
                  <a:outerShdw blurRad="50800" dist="38100" dir="2700000" algn="tl" rotWithShape="0">
                    <a:prstClr val="black">
                      <a:alpha val="40000"/>
                    </a:prstClr>
                  </a:outerShdw>
                </a:effectLst>
                <a:latin typeface="Calibri" panose="020F0502020204030204" pitchFamily="34" charset="0"/>
              </a:rPr>
              <a:t>–</a:t>
            </a:r>
            <a:r>
              <a:rPr lang="zh-TW" altLang="en-US" dirty="0">
                <a:effectLst>
                  <a:outerShdw blurRad="50800" dist="38100" dir="2700000" algn="tl" rotWithShape="0">
                    <a:prstClr val="black">
                      <a:alpha val="40000"/>
                    </a:prstClr>
                  </a:outerShdw>
                </a:effectLst>
                <a:latin typeface="Calibri" panose="020F0502020204030204" pitchFamily="34" charset="0"/>
              </a:rPr>
              <a:t> </a:t>
            </a:r>
            <a:r>
              <a:rPr lang="en-US" altLang="zh-TW" dirty="0">
                <a:effectLst>
                  <a:outerShdw blurRad="50800" dist="38100" dir="2700000" algn="tl" rotWithShape="0">
                    <a:prstClr val="black">
                      <a:alpha val="40000"/>
                    </a:prstClr>
                  </a:outerShdw>
                </a:effectLst>
                <a:latin typeface="Calibri" panose="020F0502020204030204" pitchFamily="34" charset="0"/>
              </a:rPr>
              <a:t>Around</a:t>
            </a:r>
            <a:r>
              <a:rPr lang="zh-TW" altLang="en-US" dirty="0">
                <a:effectLst>
                  <a:outerShdw blurRad="50800" dist="38100" dir="2700000" algn="tl" rotWithShape="0">
                    <a:prstClr val="black">
                      <a:alpha val="40000"/>
                    </a:prstClr>
                  </a:outerShdw>
                </a:effectLst>
                <a:latin typeface="Calibri" panose="020F0502020204030204" pitchFamily="34" charset="0"/>
              </a:rPr>
              <a:t> </a:t>
            </a:r>
            <a:r>
              <a:rPr lang="en-US" altLang="zh-TW" dirty="0">
                <a:effectLst>
                  <a:outerShdw blurRad="50800" dist="38100" dir="2700000" algn="tl" rotWithShape="0">
                    <a:prstClr val="black">
                      <a:alpha val="40000"/>
                    </a:prstClr>
                  </a:outerShdw>
                </a:effectLst>
                <a:latin typeface="Calibri" panose="020F0502020204030204" pitchFamily="34" charset="0"/>
              </a:rPr>
              <a:t>You</a:t>
            </a:r>
            <a:endParaRPr lang="en-US" dirty="0">
              <a:effectLst>
                <a:outerShdw blurRad="50800" dist="38100" dir="2700000" algn="tl" rotWithShape="0">
                  <a:prstClr val="black">
                    <a:alpha val="40000"/>
                  </a:prstClr>
                </a:outerShdw>
              </a:effectLst>
              <a:latin typeface="Calibri" panose="020F0502020204030204" pitchFamily="34" charset="0"/>
            </a:endParaRPr>
          </a:p>
        </p:txBody>
      </p:sp>
      <p:grpSp>
        <p:nvGrpSpPr>
          <p:cNvPr id="9" name="Hack news"/>
          <p:cNvGrpSpPr/>
          <p:nvPr/>
        </p:nvGrpSpPr>
        <p:grpSpPr>
          <a:xfrm>
            <a:off x="2779653" y="1502631"/>
            <a:ext cx="3843152" cy="2891485"/>
            <a:chOff x="1163781" y="882653"/>
            <a:chExt cx="3756029" cy="2980687"/>
          </a:xfrm>
          <a:effectLst>
            <a:outerShdw blurRad="50800" dist="38100" dir="2700000" algn="tl" rotWithShape="0">
              <a:prstClr val="black">
                <a:alpha val="40000"/>
              </a:prstClr>
            </a:outerShdw>
          </a:effectLst>
        </p:grpSpPr>
        <p:pic>
          <p:nvPicPr>
            <p:cNvPr id="7" name="Picture 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63781" y="882653"/>
              <a:ext cx="3756029" cy="692146"/>
            </a:xfrm>
            <a:prstGeom prst="rect">
              <a:avLst/>
            </a:prstGeom>
            <a:noFill/>
            <a:ln>
              <a:noFill/>
            </a:ln>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63781" y="1428866"/>
              <a:ext cx="3756029" cy="2434474"/>
            </a:xfrm>
            <a:prstGeom prst="rect">
              <a:avLst/>
            </a:prstGeom>
            <a:noFill/>
            <a:ln>
              <a:noFill/>
            </a:ln>
          </p:spPr>
        </p:pic>
      </p:grpSp>
      <p:pic>
        <p:nvPicPr>
          <p:cNvPr id="20" name="Zubie"/>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61161">
            <a:off x="5561904" y="3548551"/>
            <a:ext cx="4313946" cy="2463330"/>
          </a:xfrm>
          <a:prstGeom prst="rect">
            <a:avLst/>
          </a:prstGeom>
          <a:effectLst>
            <a:outerShdw blurRad="50800" dist="38100" dir="8100000" algn="tr" rotWithShape="0">
              <a:prstClr val="black">
                <a:alpha val="40000"/>
              </a:prstClr>
            </a:outerShdw>
          </a:effectLst>
        </p:spPr>
      </p:pic>
      <p:pic>
        <p:nvPicPr>
          <p:cNvPr id="21" name="Keyborad"/>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211438">
            <a:off x="2161594" y="4183585"/>
            <a:ext cx="3526475" cy="3634333"/>
          </a:xfrm>
          <a:prstGeom prst="rect">
            <a:avLst/>
          </a:prstGeom>
          <a:effectLst>
            <a:outerShdw blurRad="50800" dist="38100" dir="2700000" algn="tl" rotWithShape="0">
              <a:prstClr val="black">
                <a:alpha val="40000"/>
              </a:prstClr>
            </a:outerShdw>
          </a:effectLst>
        </p:spPr>
      </p:pic>
      <p:sp>
        <p:nvSpPr>
          <p:cNvPr id="26" name="矩形 78"/>
          <p:cNvSpPr/>
          <p:nvPr/>
        </p:nvSpPr>
        <p:spPr>
          <a:xfrm>
            <a:off x="1" y="1388611"/>
            <a:ext cx="9144000" cy="4723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zh-TW" altLang="en-US" sz="1800">
              <a:solidFill>
                <a:srgbClr val="FFFFFF"/>
              </a:solidFill>
            </a:endParaRPr>
          </a:p>
        </p:txBody>
      </p:sp>
      <p:grpSp>
        <p:nvGrpSpPr>
          <p:cNvPr id="30" name="Group 29"/>
          <p:cNvGrpSpPr/>
          <p:nvPr/>
        </p:nvGrpSpPr>
        <p:grpSpPr>
          <a:xfrm rot="21351621">
            <a:off x="3460951" y="1775262"/>
            <a:ext cx="3886554" cy="3969086"/>
            <a:chOff x="2659225" y="574922"/>
            <a:chExt cx="3886554" cy="3969086"/>
          </a:xfrm>
        </p:grpSpPr>
        <p:pic>
          <p:nvPicPr>
            <p:cNvPr id="28" name="Picture 27"/>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rcRect l="13886" t="11177" r="12735" b="11655"/>
            <a:stretch/>
          </p:blipFill>
          <p:spPr>
            <a:xfrm>
              <a:off x="2659225" y="574922"/>
              <a:ext cx="3886554" cy="3969086"/>
            </a:xfrm>
            <a:prstGeom prst="rect">
              <a:avLst/>
            </a:prstGeom>
          </p:spPr>
        </p:pic>
        <p:sp>
          <p:nvSpPr>
            <p:cNvPr id="23" name="TextBox 22"/>
            <p:cNvSpPr txBox="1"/>
            <p:nvPr/>
          </p:nvSpPr>
          <p:spPr>
            <a:xfrm rot="21539829">
              <a:off x="2828704" y="1793986"/>
              <a:ext cx="3686813" cy="1569660"/>
            </a:xfrm>
            <a:prstGeom prst="rect">
              <a:avLst/>
            </a:prstGeom>
            <a:noFill/>
          </p:spPr>
          <p:txBody>
            <a:bodyPr wrap="square" rtlCol="0">
              <a:spAutoFit/>
            </a:bodyPr>
            <a:lstStyle/>
            <a:p>
              <a:pPr eaLnBrk="0" hangingPunct="0"/>
              <a:r>
                <a:rPr lang="en-US" altLang="zh-TW" dirty="0" err="1">
                  <a:ln/>
                  <a:solidFill>
                    <a:srgbClr val="FF0000"/>
                  </a:solidFill>
                  <a:effectLst>
                    <a:outerShdw blurRad="38100" dist="19050" dir="2700000" algn="tl" rotWithShape="0">
                      <a:srgbClr val="4D4D4F">
                        <a:lumMod val="50000"/>
                        <a:alpha val="40000"/>
                      </a:srgbClr>
                    </a:outerShdw>
                  </a:effectLst>
                  <a:latin typeface="Calibri"/>
                  <a:cs typeface="Calibri"/>
                </a:rPr>
                <a:t>IoT</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End</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Point</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Device:</a:t>
              </a:r>
            </a:p>
            <a:p>
              <a:pPr marL="184150" indent="-184150" eaLnBrk="0" hangingPunct="0">
                <a:buFont typeface="Arial" charset="0"/>
                <a:buChar char="•"/>
              </a:pP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In</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our</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daily</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life</a:t>
              </a:r>
            </a:p>
            <a:p>
              <a:pPr marL="184150" indent="-184150" eaLnBrk="0" hangingPunct="0">
                <a:buFont typeface="Arial" charset="0"/>
                <a:buChar char="•"/>
              </a:pP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Expose</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to</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public</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directly</a:t>
              </a:r>
            </a:p>
            <a:p>
              <a:pPr marL="184150" indent="-184150" eaLnBrk="0" hangingPunct="0">
                <a:buFont typeface="Arial" charset="0"/>
                <a:buChar char="•"/>
              </a:pP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Weak</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design</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in</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protection</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endPar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endParaRPr>
            </a:p>
            <a:p>
              <a:pPr marL="184150" indent="-184150" eaLnBrk="0" hangingPunct="0">
                <a:buFont typeface="Arial" charset="0"/>
                <a:buChar char="•"/>
              </a:pP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Privacy</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data</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leak</a:t>
              </a:r>
            </a:p>
            <a:p>
              <a:pPr marL="184150" indent="-184150" eaLnBrk="0" hangingPunct="0">
                <a:buFont typeface="Arial" charset="0"/>
                <a:buChar char="•"/>
              </a:pP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Threat</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dirty="0">
                  <a:ln/>
                  <a:solidFill>
                    <a:srgbClr val="FF0000"/>
                  </a:solidFill>
                  <a:effectLst>
                    <a:outerShdw blurRad="38100" dist="19050" dir="2700000" algn="tl" rotWithShape="0">
                      <a:srgbClr val="4D4D4F">
                        <a:lumMod val="50000"/>
                        <a:alpha val="40000"/>
                      </a:srgbClr>
                    </a:outerShdw>
                  </a:effectLst>
                  <a:latin typeface="Calibri"/>
                  <a:cs typeface="Calibri"/>
                </a:rPr>
                <a:t>to</a:t>
              </a:r>
              <a:r>
                <a:rPr lang="zh-TW" altLang="en-US"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b="1" i="1" dirty="0">
                  <a:ln/>
                  <a:solidFill>
                    <a:srgbClr val="FF0000"/>
                  </a:solidFill>
                  <a:effectLst>
                    <a:outerShdw blurRad="38100" dist="19050" dir="2700000" algn="tl" rotWithShape="0">
                      <a:srgbClr val="4D4D4F">
                        <a:lumMod val="50000"/>
                        <a:alpha val="40000"/>
                      </a:srgbClr>
                    </a:outerShdw>
                  </a:effectLst>
                  <a:latin typeface="Calibri"/>
                  <a:cs typeface="Calibri"/>
                </a:rPr>
                <a:t>human</a:t>
              </a:r>
              <a:r>
                <a:rPr lang="zh-TW" altLang="en-US" b="1" i="1" dirty="0">
                  <a:ln/>
                  <a:solidFill>
                    <a:srgbClr val="FF0000"/>
                  </a:solidFill>
                  <a:effectLst>
                    <a:outerShdw blurRad="38100" dist="19050" dir="2700000" algn="tl" rotWithShape="0">
                      <a:srgbClr val="4D4D4F">
                        <a:lumMod val="50000"/>
                        <a:alpha val="40000"/>
                      </a:srgbClr>
                    </a:outerShdw>
                  </a:effectLst>
                  <a:latin typeface="Calibri"/>
                  <a:cs typeface="Calibri"/>
                </a:rPr>
                <a:t> </a:t>
              </a:r>
              <a:r>
                <a:rPr lang="en-US" altLang="zh-TW" b="1" i="1" dirty="0">
                  <a:ln/>
                  <a:solidFill>
                    <a:srgbClr val="FF0000"/>
                  </a:solidFill>
                  <a:effectLst>
                    <a:outerShdw blurRad="38100" dist="19050" dir="2700000" algn="tl" rotWithShape="0">
                      <a:srgbClr val="4D4D4F">
                        <a:lumMod val="50000"/>
                        <a:alpha val="40000"/>
                      </a:srgbClr>
                    </a:outerShdw>
                  </a:effectLst>
                  <a:latin typeface="Calibri"/>
                  <a:cs typeface="Calibri"/>
                </a:rPr>
                <a:t>life</a:t>
              </a:r>
              <a:endParaRPr lang="en-US" b="1" i="1" dirty="0">
                <a:ln/>
                <a:solidFill>
                  <a:srgbClr val="FF0000"/>
                </a:solidFill>
                <a:effectLst>
                  <a:outerShdw blurRad="38100" dist="19050" dir="2700000" algn="tl" rotWithShape="0">
                    <a:srgbClr val="4D4D4F">
                      <a:lumMod val="50000"/>
                      <a:alpha val="40000"/>
                    </a:srgbClr>
                  </a:outerShdw>
                </a:effectLst>
                <a:latin typeface="Calibri"/>
                <a:cs typeface="Calibri"/>
              </a:endParaRPr>
            </a:p>
          </p:txBody>
        </p:sp>
      </p:grpSp>
    </p:spTree>
    <p:extLst>
      <p:ext uri="{BB962C8B-B14F-4D97-AF65-F5344CB8AC3E}">
        <p14:creationId xmlns:p14="http://schemas.microsoft.com/office/powerpoint/2010/main" val="342520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ppt_w</p:attrName>
                                        </p:attrNameLst>
                                      </p:cBhvr>
                                      <p:tavLst>
                                        <p:tav tm="0" fmla="#ppt_w*sin(2.5*pi*$)">
                                          <p:val>
                                            <p:fltVal val="0"/>
                                          </p:val>
                                        </p:tav>
                                        <p:tav tm="100000">
                                          <p:val>
                                            <p:fltVal val="1"/>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2"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1+#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22" presetClass="entr" presetSubtype="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dirty="0"/>
              <a:t>物聯網生態系統面臨的挑戰</a:t>
            </a:r>
            <a:endParaRPr lang="en-US" dirty="0">
              <a:solidFill>
                <a:srgbClr val="FF0000"/>
              </a:solidFill>
              <a:latin typeface="微軟正黑體" panose="020B0604030504040204" pitchFamily="34" charset="-120"/>
              <a:ea typeface="微軟正黑體" panose="020B0604030504040204" pitchFamily="34" charset="-120"/>
            </a:endParaRPr>
          </a:p>
        </p:txBody>
      </p:sp>
      <p:cxnSp>
        <p:nvCxnSpPr>
          <p:cNvPr id="6" name="直線接點 5"/>
          <p:cNvCxnSpPr/>
          <p:nvPr/>
        </p:nvCxnSpPr>
        <p:spPr bwMode="auto">
          <a:xfrm>
            <a:off x="120202" y="2518007"/>
            <a:ext cx="8924342" cy="0"/>
          </a:xfrm>
          <a:prstGeom prst="line">
            <a:avLst/>
          </a:prstGeom>
          <a:solidFill>
            <a:schemeClr val="bg1"/>
          </a:solidFill>
          <a:ln w="6350" cap="flat" cmpd="sng" algn="ctr">
            <a:solidFill>
              <a:schemeClr val="tx1"/>
            </a:solidFill>
            <a:prstDash val="solid"/>
            <a:round/>
            <a:headEnd type="none" w="med" len="med"/>
            <a:tailEnd type="none" w="med" len="med"/>
          </a:ln>
          <a:effectLst/>
        </p:spPr>
      </p:cxnSp>
      <p:sp>
        <p:nvSpPr>
          <p:cNvPr id="7" name="矩形 6"/>
          <p:cNvSpPr/>
          <p:nvPr/>
        </p:nvSpPr>
        <p:spPr bwMode="auto">
          <a:xfrm>
            <a:off x="836417" y="2378308"/>
            <a:ext cx="1173598" cy="358006"/>
          </a:xfrm>
          <a:prstGeom prst="rect">
            <a:avLst/>
          </a:prstGeom>
          <a:solidFill>
            <a:schemeClr val="bg1"/>
          </a:solidFill>
          <a:ln w="63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defTabSz="685800" fontAlgn="auto">
              <a:spcBef>
                <a:spcPts val="0"/>
              </a:spcBef>
              <a:spcAft>
                <a:spcPts val="0"/>
              </a:spcAft>
            </a:pPr>
            <a:r>
              <a:rPr lang="en-US" sz="1500" dirty="0">
                <a:solidFill>
                  <a:srgbClr val="000000"/>
                </a:solidFill>
                <a:latin typeface="Arial"/>
                <a:ea typeface="+mn-ea"/>
              </a:rPr>
              <a:t>Volume</a:t>
            </a:r>
            <a:endParaRPr lang="en-US" sz="1500" b="1" dirty="0">
              <a:solidFill>
                <a:srgbClr val="000000"/>
              </a:solidFill>
              <a:latin typeface="Arial"/>
              <a:ea typeface="+mn-ea"/>
            </a:endParaRPr>
          </a:p>
        </p:txBody>
      </p:sp>
      <p:sp>
        <p:nvSpPr>
          <p:cNvPr id="8" name="矩形 7"/>
          <p:cNvSpPr/>
          <p:nvPr/>
        </p:nvSpPr>
        <p:spPr bwMode="auto">
          <a:xfrm>
            <a:off x="3993117" y="2378308"/>
            <a:ext cx="1213526" cy="358006"/>
          </a:xfrm>
          <a:prstGeom prst="rect">
            <a:avLst/>
          </a:prstGeom>
          <a:solidFill>
            <a:schemeClr val="bg1"/>
          </a:solidFill>
          <a:ln w="63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defTabSz="685800" fontAlgn="auto">
              <a:spcBef>
                <a:spcPts val="0"/>
              </a:spcBef>
              <a:spcAft>
                <a:spcPts val="0"/>
              </a:spcAft>
            </a:pPr>
            <a:r>
              <a:rPr lang="en-US" sz="1500" dirty="0">
                <a:solidFill>
                  <a:srgbClr val="000000"/>
                </a:solidFill>
                <a:latin typeface="Arial"/>
                <a:ea typeface="+mn-ea"/>
              </a:rPr>
              <a:t>Variety</a:t>
            </a:r>
            <a:endParaRPr lang="en-US" sz="1500" b="1" dirty="0">
              <a:solidFill>
                <a:srgbClr val="000000"/>
              </a:solidFill>
              <a:latin typeface="Arial"/>
              <a:ea typeface="+mn-ea"/>
            </a:endParaRPr>
          </a:p>
        </p:txBody>
      </p:sp>
      <p:sp>
        <p:nvSpPr>
          <p:cNvPr id="9" name="矩形 8"/>
          <p:cNvSpPr/>
          <p:nvPr/>
        </p:nvSpPr>
        <p:spPr bwMode="auto">
          <a:xfrm>
            <a:off x="6510645" y="2378308"/>
            <a:ext cx="1237170" cy="358006"/>
          </a:xfrm>
          <a:prstGeom prst="rect">
            <a:avLst/>
          </a:prstGeom>
          <a:solidFill>
            <a:schemeClr val="bg1"/>
          </a:solidFill>
          <a:ln w="63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defTabSz="685800" fontAlgn="auto">
              <a:spcBef>
                <a:spcPts val="0"/>
              </a:spcBef>
              <a:spcAft>
                <a:spcPts val="0"/>
              </a:spcAft>
            </a:pPr>
            <a:r>
              <a:rPr lang="en-US" sz="1500" dirty="0">
                <a:solidFill>
                  <a:srgbClr val="000000"/>
                </a:solidFill>
                <a:latin typeface="Arial"/>
                <a:ea typeface="+mn-ea"/>
              </a:rPr>
              <a:t>Velocity</a:t>
            </a:r>
          </a:p>
        </p:txBody>
      </p:sp>
      <p:cxnSp>
        <p:nvCxnSpPr>
          <p:cNvPr id="10" name="直線接點 9"/>
          <p:cNvCxnSpPr/>
          <p:nvPr/>
        </p:nvCxnSpPr>
        <p:spPr bwMode="auto">
          <a:xfrm>
            <a:off x="4007407" y="2381956"/>
            <a:ext cx="47699" cy="179004"/>
          </a:xfrm>
          <a:prstGeom prst="lin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直線接點 10"/>
          <p:cNvCxnSpPr/>
          <p:nvPr/>
        </p:nvCxnSpPr>
        <p:spPr bwMode="auto">
          <a:xfrm>
            <a:off x="6510648" y="2382541"/>
            <a:ext cx="47699" cy="179004"/>
          </a:xfrm>
          <a:prstGeom prst="lin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2" name="直線接點 11"/>
          <p:cNvCxnSpPr/>
          <p:nvPr/>
        </p:nvCxnSpPr>
        <p:spPr bwMode="auto">
          <a:xfrm>
            <a:off x="836420" y="2382541"/>
            <a:ext cx="47699" cy="179004"/>
          </a:xfrm>
          <a:prstGeom prst="lin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5125" name="Picture 5" descr="D:\TrendMicro_Documents\OneDrive\Products\IOE-IOT\Pic\analysing_io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038" y="3159000"/>
            <a:ext cx="2574880" cy="20416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TrendMicro_Documents\OneDrive\Products\IOE-IOT\Pic\IoT-markets-overview-t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16" y="3457514"/>
            <a:ext cx="2888047" cy="1480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TrendMicro_Documents\OneDrive\Products\IOE-IOT\Pic\intel_machine_to_machine_ecosystem_graphi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1326" y="3381820"/>
            <a:ext cx="2993296" cy="153187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接點 33"/>
          <p:cNvCxnSpPr/>
          <p:nvPr/>
        </p:nvCxnSpPr>
        <p:spPr bwMode="auto">
          <a:xfrm>
            <a:off x="3063359" y="2978591"/>
            <a:ext cx="9729" cy="2646438"/>
          </a:xfrm>
          <a:prstGeom prst="line">
            <a:avLst/>
          </a:prstGeom>
          <a:solidFill>
            <a:schemeClr val="bg1"/>
          </a:solidFill>
          <a:ln w="6350" cap="flat" cmpd="sng" algn="ctr">
            <a:solidFill>
              <a:schemeClr val="tx1">
                <a:lumMod val="40000"/>
                <a:lumOff val="60000"/>
              </a:schemeClr>
            </a:solidFill>
            <a:prstDash val="solid"/>
            <a:round/>
            <a:headEnd type="none" w="med" len="med"/>
            <a:tailEnd type="none" w="med" len="med"/>
          </a:ln>
          <a:effectLst/>
        </p:spPr>
      </p:cxnSp>
      <p:cxnSp>
        <p:nvCxnSpPr>
          <p:cNvPr id="36" name="直線接點 35"/>
          <p:cNvCxnSpPr/>
          <p:nvPr/>
        </p:nvCxnSpPr>
        <p:spPr bwMode="auto">
          <a:xfrm>
            <a:off x="6317583" y="2978591"/>
            <a:ext cx="9729" cy="2646438"/>
          </a:xfrm>
          <a:prstGeom prst="line">
            <a:avLst/>
          </a:prstGeom>
          <a:solidFill>
            <a:schemeClr val="bg1"/>
          </a:solidFill>
          <a:ln w="6350" cap="flat" cmpd="sng" algn="ctr">
            <a:solidFill>
              <a:schemeClr val="tx1">
                <a:lumMod val="40000"/>
                <a:lumOff val="60000"/>
              </a:schemeClr>
            </a:solidFill>
            <a:prstDash val="solid"/>
            <a:round/>
            <a:headEnd type="none" w="med" len="med"/>
            <a:tailEnd type="none" w="med" len="med"/>
          </a:ln>
          <a:effectLst/>
        </p:spPr>
      </p:cxnSp>
      <p:sp>
        <p:nvSpPr>
          <p:cNvPr id="30" name="矩形 29"/>
          <p:cNvSpPr/>
          <p:nvPr/>
        </p:nvSpPr>
        <p:spPr>
          <a:xfrm>
            <a:off x="3595479" y="4527592"/>
            <a:ext cx="2325238" cy="184666"/>
          </a:xfrm>
          <a:prstGeom prst="rect">
            <a:avLst/>
          </a:prstGeom>
        </p:spPr>
        <p:txBody>
          <a:bodyPr wrap="square">
            <a:spAutoFit/>
          </a:bodyPr>
          <a:lstStyle/>
          <a:p>
            <a:pPr defTabSz="685800" fontAlgn="auto">
              <a:spcBef>
                <a:spcPts val="0"/>
              </a:spcBef>
              <a:spcAft>
                <a:spcPts val="0"/>
              </a:spcAft>
            </a:pPr>
            <a:r>
              <a:rPr lang="en-US" sz="600" dirty="0">
                <a:solidFill>
                  <a:srgbClr val="000000"/>
                </a:solidFill>
                <a:latin typeface="Arial"/>
                <a:ea typeface="+mn-ea"/>
              </a:rPr>
              <a:t>Intel machine to machine ecosystem graphic</a:t>
            </a:r>
          </a:p>
        </p:txBody>
      </p:sp>
    </p:spTree>
    <p:extLst>
      <p:ext uri="{BB962C8B-B14F-4D97-AF65-F5344CB8AC3E}">
        <p14:creationId xmlns:p14="http://schemas.microsoft.com/office/powerpoint/2010/main" val="253409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solidFill>
                  <a:schemeClr val="tx1"/>
                </a:solidFill>
                <a:latin typeface="微軟正黑體" panose="020B0604030504040204" pitchFamily="34" charset="-120"/>
                <a:ea typeface="微軟正黑體" panose="020B0604030504040204" pitchFamily="34" charset="-120"/>
              </a:rPr>
              <a:t>PC Security vs. </a:t>
            </a:r>
            <a:r>
              <a:rPr lang="en-US" dirty="0" err="1">
                <a:solidFill>
                  <a:schemeClr val="tx1"/>
                </a:solidFill>
                <a:latin typeface="微軟正黑體" panose="020B0604030504040204" pitchFamily="34" charset="-120"/>
                <a:ea typeface="微軟正黑體" panose="020B0604030504040204" pitchFamily="34" charset="-120"/>
              </a:rPr>
              <a:t>IoT</a:t>
            </a:r>
            <a:r>
              <a:rPr lang="en-US" dirty="0">
                <a:solidFill>
                  <a:schemeClr val="tx1"/>
                </a:solidFill>
                <a:latin typeface="微軟正黑體" panose="020B0604030504040204" pitchFamily="34" charset="-120"/>
                <a:ea typeface="微軟正黑體" panose="020B0604030504040204" pitchFamily="34" charset="-120"/>
              </a:rPr>
              <a:t> Security</a:t>
            </a:r>
          </a:p>
        </p:txBody>
      </p:sp>
      <p:grpSp>
        <p:nvGrpSpPr>
          <p:cNvPr id="90" name="Group 89"/>
          <p:cNvGrpSpPr/>
          <p:nvPr/>
        </p:nvGrpSpPr>
        <p:grpSpPr>
          <a:xfrm>
            <a:off x="365330" y="1151141"/>
            <a:ext cx="3841063" cy="3158430"/>
            <a:chOff x="-522535" y="772861"/>
            <a:chExt cx="5121417" cy="4211240"/>
          </a:xfrm>
        </p:grpSpPr>
        <p:grpSp>
          <p:nvGrpSpPr>
            <p:cNvPr id="64" name="Group 63"/>
            <p:cNvGrpSpPr/>
            <p:nvPr/>
          </p:nvGrpSpPr>
          <p:grpSpPr>
            <a:xfrm>
              <a:off x="-522535" y="772861"/>
              <a:ext cx="3827366" cy="4109041"/>
              <a:chOff x="0" y="772861"/>
              <a:chExt cx="3827366" cy="4109041"/>
            </a:xfrm>
            <a:effectLst>
              <a:outerShdw blurRad="50800" dist="38100" dir="2700000" algn="tl" rotWithShape="0">
                <a:prstClr val="black">
                  <a:alpha val="40000"/>
                </a:prstClr>
              </a:outerShdw>
            </a:effectLst>
          </p:grpSpPr>
          <p:grpSp>
            <p:nvGrpSpPr>
              <p:cNvPr id="19" name="Group 18"/>
              <p:cNvGrpSpPr/>
              <p:nvPr/>
            </p:nvGrpSpPr>
            <p:grpSpPr>
              <a:xfrm>
                <a:off x="0" y="772861"/>
                <a:ext cx="3593476" cy="3878728"/>
                <a:chOff x="0" y="772861"/>
                <a:chExt cx="3593476" cy="3878728"/>
              </a:xfrm>
            </p:grpSpPr>
            <p:sp>
              <p:nvSpPr>
                <p:cNvPr id="7" name="Block Arc 6"/>
                <p:cNvSpPr/>
                <p:nvPr/>
              </p:nvSpPr>
              <p:spPr>
                <a:xfrm rot="5400000">
                  <a:off x="-14578" y="1043536"/>
                  <a:ext cx="3622631" cy="3593476"/>
                </a:xfrm>
                <a:prstGeom prst="blockArc">
                  <a:avLst>
                    <a:gd name="adj1" fmla="val 10654363"/>
                    <a:gd name="adj2" fmla="val 214733"/>
                    <a:gd name="adj3" fmla="val 3262"/>
                  </a:avLst>
                </a:prstGeom>
                <a:solidFill>
                  <a:srgbClr val="4F91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a:solidFill>
                      <a:srgbClr val="636466"/>
                    </a:solidFill>
                  </a:endParaRPr>
                </a:p>
              </p:txBody>
            </p:sp>
            <p:sp>
              <p:nvSpPr>
                <p:cNvPr id="53" name="橢圓 6"/>
                <p:cNvSpPr/>
                <p:nvPr/>
              </p:nvSpPr>
              <p:spPr bwMode="auto">
                <a:xfrm>
                  <a:off x="2004374" y="772861"/>
                  <a:ext cx="900000" cy="900000"/>
                </a:xfrm>
                <a:prstGeom prst="ellipse">
                  <a:avLst/>
                </a:prstGeom>
                <a:solidFill>
                  <a:srgbClr val="4F91CD"/>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grpSp>
          <p:sp>
            <p:nvSpPr>
              <p:cNvPr id="55" name="橢圓 6"/>
              <p:cNvSpPr/>
              <p:nvPr/>
            </p:nvSpPr>
            <p:spPr bwMode="auto">
              <a:xfrm>
                <a:off x="2911674" y="1800006"/>
                <a:ext cx="900000" cy="900000"/>
              </a:xfrm>
              <a:prstGeom prst="ellipse">
                <a:avLst/>
              </a:prstGeom>
              <a:solidFill>
                <a:srgbClr val="4F91CD"/>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56" name="橢圓 6"/>
              <p:cNvSpPr/>
              <p:nvPr/>
            </p:nvSpPr>
            <p:spPr bwMode="auto">
              <a:xfrm>
                <a:off x="2927366" y="3088135"/>
                <a:ext cx="900000" cy="900000"/>
              </a:xfrm>
              <a:prstGeom prst="ellipse">
                <a:avLst/>
              </a:prstGeom>
              <a:solidFill>
                <a:srgbClr val="4F91CD"/>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57" name="橢圓 6"/>
              <p:cNvSpPr/>
              <p:nvPr/>
            </p:nvSpPr>
            <p:spPr bwMode="auto">
              <a:xfrm>
                <a:off x="2081274" y="3981902"/>
                <a:ext cx="900000" cy="900000"/>
              </a:xfrm>
              <a:prstGeom prst="ellipse">
                <a:avLst/>
              </a:prstGeom>
              <a:solidFill>
                <a:srgbClr val="4F91CD"/>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grpSp>
        <p:grpSp>
          <p:nvGrpSpPr>
            <p:cNvPr id="39" name="Group 38"/>
            <p:cNvGrpSpPr/>
            <p:nvPr/>
          </p:nvGrpSpPr>
          <p:grpSpPr>
            <a:xfrm>
              <a:off x="309710" y="1936997"/>
              <a:ext cx="1600307" cy="1589550"/>
              <a:chOff x="608301" y="1936997"/>
              <a:chExt cx="1600307" cy="1589550"/>
            </a:xfrm>
          </p:grpSpPr>
          <p:grpSp>
            <p:nvGrpSpPr>
              <p:cNvPr id="15" name="Group 14"/>
              <p:cNvGrpSpPr/>
              <p:nvPr/>
            </p:nvGrpSpPr>
            <p:grpSpPr>
              <a:xfrm>
                <a:off x="608301" y="1936997"/>
                <a:ext cx="1600307" cy="1589550"/>
                <a:chOff x="1258093" y="1607250"/>
                <a:chExt cx="1600307" cy="1589550"/>
              </a:xfrm>
            </p:grpSpPr>
            <p:sp>
              <p:nvSpPr>
                <p:cNvPr id="16" name="橢圓 6"/>
                <p:cNvSpPr/>
                <p:nvPr/>
              </p:nvSpPr>
              <p:spPr bwMode="auto">
                <a:xfrm>
                  <a:off x="1418400" y="1756800"/>
                  <a:ext cx="1440000" cy="1440000"/>
                </a:xfrm>
                <a:prstGeom prst="ellipse">
                  <a:avLst/>
                </a:prstGeom>
                <a:solidFill>
                  <a:srgbClr val="4F91CD"/>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17" name="圓形圖 23"/>
                <p:cNvSpPr/>
                <p:nvPr/>
              </p:nvSpPr>
              <p:spPr bwMode="auto">
                <a:xfrm rot="10800000">
                  <a:off x="1258093" y="1607250"/>
                  <a:ext cx="1440000" cy="1440000"/>
                </a:xfrm>
                <a:prstGeom prst="pie">
                  <a:avLst>
                    <a:gd name="adj1" fmla="val 0"/>
                    <a:gd name="adj2" fmla="val 5439375"/>
                  </a:avLst>
                </a:prstGeom>
                <a:solidFill>
                  <a:srgbClr val="66CCFF"/>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dirty="0">
                    <a:solidFill>
                      <a:srgbClr val="636466"/>
                    </a:solidFill>
                    <a:ea typeface=""/>
                    <a:cs typeface="Arial" charset="0"/>
                  </a:endParaRPr>
                </a:p>
              </p:txBody>
            </p:sp>
          </p:grpSp>
          <p:sp>
            <p:nvSpPr>
              <p:cNvPr id="18" name="TextBox 17"/>
              <p:cNvSpPr txBox="1"/>
              <p:nvPr/>
            </p:nvSpPr>
            <p:spPr>
              <a:xfrm>
                <a:off x="854836" y="2152998"/>
                <a:ext cx="489877" cy="400110"/>
              </a:xfrm>
              <a:prstGeom prst="rect">
                <a:avLst/>
              </a:prstGeom>
              <a:noFill/>
              <a:effectLst>
                <a:outerShdw blurRad="50800" dist="38100" dir="2700000" algn="tl" rotWithShape="0">
                  <a:prstClr val="black">
                    <a:alpha val="40000"/>
                  </a:prstClr>
                </a:outerShdw>
              </a:effectLst>
            </p:spPr>
            <p:txBody>
              <a:bodyPr wrap="none" rtlCol="0">
                <a:spAutoFit/>
              </a:bodyPr>
              <a:lstStyle/>
              <a:p>
                <a:pPr defTabSz="685800" fontAlgn="auto">
                  <a:spcBef>
                    <a:spcPts val="0"/>
                  </a:spcBef>
                  <a:spcAft>
                    <a:spcPts val="0"/>
                  </a:spcAft>
                </a:pPr>
                <a:r>
                  <a:rPr lang="en-US" sz="1350" b="1">
                    <a:solidFill>
                      <a:srgbClr val="FFFFFF"/>
                    </a:solidFill>
                    <a:latin typeface="Calibri"/>
                    <a:ea typeface=""/>
                    <a:cs typeface="Calibri"/>
                  </a:rPr>
                  <a:t>PC</a:t>
                </a:r>
                <a:endParaRPr lang="en-US" sz="1350" b="1" dirty="0">
                  <a:solidFill>
                    <a:srgbClr val="FFFFFF"/>
                  </a:solidFill>
                  <a:latin typeface="Calibri"/>
                  <a:ea typeface=""/>
                  <a:cs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36" y="2248091"/>
                <a:ext cx="1050063" cy="1050063"/>
              </a:xfrm>
              <a:prstGeom prst="rect">
                <a:avLst/>
              </a:prstGeom>
              <a:effectLst>
                <a:outerShdw blurRad="50800" dist="38100" dir="2700000" algn="tl" rotWithShape="0">
                  <a:prstClr val="black">
                    <a:alpha val="40000"/>
                  </a:prstClr>
                </a:outerShdw>
              </a:effectLst>
            </p:spPr>
          </p:pic>
        </p:gr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0391" y="924244"/>
              <a:ext cx="542895" cy="542895"/>
            </a:xfrm>
            <a:prstGeom prst="rect">
              <a:avLst/>
            </a:prstGeom>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9446" y="1999054"/>
              <a:ext cx="655183" cy="573286"/>
            </a:xfrm>
            <a:prstGeom prst="rect">
              <a:avLst/>
            </a:prstGeom>
            <a:effectLst>
              <a:outerShdw blurRad="50800" dist="38100" dir="2700000" algn="tl" rotWithShape="0">
                <a:prstClr val="black">
                  <a:alpha val="40000"/>
                </a:prstClr>
              </a:outerShdw>
            </a:effectLst>
          </p:spPr>
        </p:pic>
        <p:graphicFrame>
          <p:nvGraphicFramePr>
            <p:cNvPr id="48" name="Object 90"/>
            <p:cNvGraphicFramePr>
              <a:graphicFrameLocks noChangeAspect="1"/>
            </p:cNvGraphicFramePr>
            <p:nvPr>
              <p:extLst/>
            </p:nvPr>
          </p:nvGraphicFramePr>
          <p:xfrm>
            <a:off x="2736571" y="3303968"/>
            <a:ext cx="285881" cy="514585"/>
          </p:xfrm>
          <a:graphic>
            <a:graphicData uri="http://schemas.openxmlformats.org/presentationml/2006/ole">
              <mc:AlternateContent xmlns:mc="http://schemas.openxmlformats.org/markup-compatibility/2006">
                <mc:Choice xmlns:v="urn:schemas-microsoft-com:vml" Requires="v">
                  <p:oleObj spid="_x0000_s1215" name="CorelDRAW" r:id="rId7" imgW="841339" imgH="1514521" progId="CorelDRAW.Graphic.9">
                    <p:embed/>
                  </p:oleObj>
                </mc:Choice>
                <mc:Fallback>
                  <p:oleObj name="CorelDRAW" r:id="rId7" imgW="841339" imgH="1514521" progId="CorelDRAW.Graphic.9">
                    <p:embed/>
                    <p:pic>
                      <p:nvPicPr>
                        <p:cNvPr id="48" name="Object 9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6571" y="3303968"/>
                          <a:ext cx="285881" cy="514585"/>
                        </a:xfrm>
                        <a:prstGeom prst="rect">
                          <a:avLst/>
                        </a:prstGeom>
                        <a:noFill/>
                        <a:ln>
                          <a:noFill/>
                        </a:ln>
                        <a:effectLst/>
                        <a:extLst/>
                      </p:spPr>
                    </p:pic>
                  </p:oleObj>
                </mc:Fallback>
              </mc:AlternateContent>
            </a:graphicData>
          </a:graphic>
        </p:graphicFrame>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041" y="4139785"/>
              <a:ext cx="817396" cy="633640"/>
            </a:xfrm>
            <a:prstGeom prst="rect">
              <a:avLst/>
            </a:prstGeom>
            <a:effectLst>
              <a:outerShdw blurRad="50800" dist="38100" dir="2700000" algn="tl" rotWithShape="0">
                <a:prstClr val="black">
                  <a:alpha val="40000"/>
                </a:prstClr>
              </a:outerShdw>
            </a:effectLst>
          </p:spPr>
        </p:pic>
        <p:sp>
          <p:nvSpPr>
            <p:cNvPr id="68" name="Rectangle 67"/>
            <p:cNvSpPr/>
            <p:nvPr/>
          </p:nvSpPr>
          <p:spPr>
            <a:xfrm>
              <a:off x="3004001" y="2571090"/>
              <a:ext cx="1594881" cy="369332"/>
            </a:xfrm>
            <a:prstGeom prst="rect">
              <a:avLst/>
            </a:prstGeom>
          </p:spPr>
          <p:txBody>
            <a:bodyPr wrap="none">
              <a:spAutoFit/>
            </a:bodyPr>
            <a:lstStyle/>
            <a:p>
              <a:pPr defTabSz="685800" fontAlgn="auto">
                <a:spcBef>
                  <a:spcPts val="0"/>
                </a:spcBef>
                <a:spcAft>
                  <a:spcPts val="0"/>
                </a:spcAft>
              </a:pPr>
              <a:r>
                <a:rPr lang="en-US" sz="1200" b="1">
                  <a:solidFill>
                    <a:srgbClr val="636466"/>
                  </a:solidFill>
                  <a:latin typeface="Calibri"/>
                  <a:ea typeface=""/>
                  <a:cs typeface=""/>
                </a:rPr>
                <a:t>Add-on security</a:t>
              </a:r>
              <a:endParaRPr lang="en-US" sz="1200" b="1" dirty="0">
                <a:solidFill>
                  <a:srgbClr val="636466"/>
                </a:solidFill>
                <a:latin typeface="Calibri"/>
                <a:ea typeface=""/>
                <a:cs typeface=""/>
              </a:endParaRPr>
            </a:p>
          </p:txBody>
        </p:sp>
        <p:sp>
          <p:nvSpPr>
            <p:cNvPr id="69" name="Rectangle 68"/>
            <p:cNvSpPr/>
            <p:nvPr/>
          </p:nvSpPr>
          <p:spPr>
            <a:xfrm>
              <a:off x="2437015" y="1187040"/>
              <a:ext cx="1016688" cy="369332"/>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Powerful</a:t>
              </a:r>
            </a:p>
          </p:txBody>
        </p:sp>
        <p:sp>
          <p:nvSpPr>
            <p:cNvPr id="70" name="Rectangle 69"/>
            <p:cNvSpPr/>
            <p:nvPr/>
          </p:nvSpPr>
          <p:spPr>
            <a:xfrm>
              <a:off x="3105759" y="3797567"/>
              <a:ext cx="1370632" cy="369332"/>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Client/Server</a:t>
              </a:r>
            </a:p>
          </p:txBody>
        </p:sp>
        <p:sp>
          <p:nvSpPr>
            <p:cNvPr id="71" name="Rectangle 70"/>
            <p:cNvSpPr/>
            <p:nvPr/>
          </p:nvSpPr>
          <p:spPr>
            <a:xfrm>
              <a:off x="2359665" y="4614769"/>
              <a:ext cx="1287105" cy="369332"/>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Decline 10%</a:t>
              </a:r>
            </a:p>
          </p:txBody>
        </p:sp>
        <p:cxnSp>
          <p:nvCxnSpPr>
            <p:cNvPr id="77" name="Straight Connector 76"/>
            <p:cNvCxnSpPr/>
            <p:nvPr/>
          </p:nvCxnSpPr>
          <p:spPr>
            <a:xfrm flipV="1">
              <a:off x="1481839" y="1672861"/>
              <a:ext cx="267871" cy="476539"/>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867987" y="2401969"/>
              <a:ext cx="521152" cy="121998"/>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796050" y="3160573"/>
              <a:ext cx="637918" cy="216424"/>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348032" y="3483393"/>
              <a:ext cx="458514" cy="564589"/>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4377847" y="2060308"/>
            <a:ext cx="3953385" cy="3177956"/>
            <a:chOff x="3913069" y="746827"/>
            <a:chExt cx="5271179" cy="4237274"/>
          </a:xfrm>
        </p:grpSpPr>
        <p:sp>
          <p:nvSpPr>
            <p:cNvPr id="72" name="Rectangle 71"/>
            <p:cNvSpPr/>
            <p:nvPr/>
          </p:nvSpPr>
          <p:spPr>
            <a:xfrm>
              <a:off x="7570131" y="2571089"/>
              <a:ext cx="1614117" cy="369332"/>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Build in security</a:t>
              </a:r>
            </a:p>
          </p:txBody>
        </p:sp>
        <p:grpSp>
          <p:nvGrpSpPr>
            <p:cNvPr id="91" name="Group 90"/>
            <p:cNvGrpSpPr/>
            <p:nvPr/>
          </p:nvGrpSpPr>
          <p:grpSpPr>
            <a:xfrm>
              <a:off x="3913069" y="746827"/>
              <a:ext cx="4942526" cy="4237274"/>
              <a:chOff x="4015710" y="746827"/>
              <a:chExt cx="4942526" cy="4237274"/>
            </a:xfrm>
          </p:grpSpPr>
          <p:grpSp>
            <p:nvGrpSpPr>
              <p:cNvPr id="85" name="Group 84"/>
              <p:cNvGrpSpPr/>
              <p:nvPr/>
            </p:nvGrpSpPr>
            <p:grpSpPr>
              <a:xfrm>
                <a:off x="4845579" y="1887878"/>
                <a:ext cx="1600307" cy="1589550"/>
                <a:chOff x="5078854" y="1999850"/>
                <a:chExt cx="1600307" cy="1589550"/>
              </a:xfrm>
            </p:grpSpPr>
            <p:grpSp>
              <p:nvGrpSpPr>
                <p:cNvPr id="12" name="Group 11"/>
                <p:cNvGrpSpPr/>
                <p:nvPr/>
              </p:nvGrpSpPr>
              <p:grpSpPr>
                <a:xfrm>
                  <a:off x="5078854" y="1999850"/>
                  <a:ext cx="1600307" cy="1589550"/>
                  <a:chOff x="1258093" y="1607250"/>
                  <a:chExt cx="1600307" cy="1589550"/>
                </a:xfrm>
              </p:grpSpPr>
              <p:sp>
                <p:nvSpPr>
                  <p:cNvPr id="13" name="橢圓 6"/>
                  <p:cNvSpPr/>
                  <p:nvPr/>
                </p:nvSpPr>
                <p:spPr bwMode="auto">
                  <a:xfrm>
                    <a:off x="1418400" y="1756800"/>
                    <a:ext cx="1440000" cy="1440000"/>
                  </a:xfrm>
                  <a:prstGeom prst="ellipse">
                    <a:avLst/>
                  </a:prstGeom>
                  <a:solidFill>
                    <a:srgbClr val="00B050"/>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14" name="圓形圖 23"/>
                  <p:cNvSpPr/>
                  <p:nvPr/>
                </p:nvSpPr>
                <p:spPr bwMode="auto">
                  <a:xfrm rot="10800000">
                    <a:off x="1258093" y="1607250"/>
                    <a:ext cx="1440000" cy="1440000"/>
                  </a:xfrm>
                  <a:prstGeom prst="pie">
                    <a:avLst>
                      <a:gd name="adj1" fmla="val 0"/>
                      <a:gd name="adj2" fmla="val 5439375"/>
                    </a:avLst>
                  </a:prstGeom>
                  <a:solidFill>
                    <a:srgbClr val="92D050"/>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grpSp>
            <p:sp>
              <p:nvSpPr>
                <p:cNvPr id="20" name="TextBox 19"/>
                <p:cNvSpPr txBox="1"/>
                <p:nvPr/>
              </p:nvSpPr>
              <p:spPr>
                <a:xfrm>
                  <a:off x="5251037" y="2237721"/>
                  <a:ext cx="545448" cy="400109"/>
                </a:xfrm>
                <a:prstGeom prst="rect">
                  <a:avLst/>
                </a:prstGeom>
                <a:noFill/>
                <a:effectLst>
                  <a:outerShdw blurRad="50800" dist="38100" dir="2700000" algn="tl" rotWithShape="0">
                    <a:prstClr val="black">
                      <a:alpha val="40000"/>
                    </a:prstClr>
                  </a:outerShdw>
                </a:effectLst>
              </p:spPr>
              <p:txBody>
                <a:bodyPr wrap="none" rtlCol="0">
                  <a:spAutoFit/>
                </a:bodyPr>
                <a:lstStyle/>
                <a:p>
                  <a:pPr defTabSz="685800" fontAlgn="auto">
                    <a:spcBef>
                      <a:spcPts val="0"/>
                    </a:spcBef>
                    <a:spcAft>
                      <a:spcPts val="0"/>
                    </a:spcAft>
                  </a:pPr>
                  <a:r>
                    <a:rPr lang="en-US" sz="1350" b="1" dirty="0" err="1">
                      <a:solidFill>
                        <a:srgbClr val="FFFFFF"/>
                      </a:solidFill>
                      <a:latin typeface="Calibri"/>
                      <a:ea typeface=""/>
                      <a:cs typeface="Calibri"/>
                    </a:rPr>
                    <a:t>IoT</a:t>
                  </a:r>
                  <a:endParaRPr lang="en-US" sz="1350" b="1" dirty="0">
                    <a:solidFill>
                      <a:srgbClr val="FFFFFF"/>
                    </a:solidFill>
                    <a:latin typeface="Calibri"/>
                    <a:ea typeface=""/>
                    <a:cs typeface="Calibri"/>
                  </a:endParaRPr>
                </a:p>
              </p:txBody>
            </p:sp>
            <p:grpSp>
              <p:nvGrpSpPr>
                <p:cNvPr id="21" name="群組 33"/>
                <p:cNvGrpSpPr/>
                <p:nvPr/>
              </p:nvGrpSpPr>
              <p:grpSpPr>
                <a:xfrm>
                  <a:off x="5570559" y="2641084"/>
                  <a:ext cx="729703" cy="465896"/>
                  <a:chOff x="411795" y="1100565"/>
                  <a:chExt cx="874839" cy="545776"/>
                </a:xfrm>
                <a:effectLst>
                  <a:outerShdw blurRad="50800" dist="38100" dir="2700000" algn="tl" rotWithShape="0">
                    <a:prstClr val="black">
                      <a:alpha val="40000"/>
                    </a:prstClr>
                  </a:outerShdw>
                </a:effectLst>
                <a:scene3d>
                  <a:camera prst="orthographicFront"/>
                  <a:lightRig rig="threePt" dir="t"/>
                </a:scene3d>
              </p:grpSpPr>
              <p:sp>
                <p:nvSpPr>
                  <p:cNvPr id="22" name="圓角矩形 34"/>
                  <p:cNvSpPr/>
                  <p:nvPr/>
                </p:nvSpPr>
                <p:spPr>
                  <a:xfrm>
                    <a:off x="411795" y="1100565"/>
                    <a:ext cx="874839" cy="545776"/>
                  </a:xfrm>
                  <a:prstGeom prst="roundRect">
                    <a:avLst/>
                  </a:prstGeom>
                  <a:noFill/>
                  <a:ln>
                    <a:solidFill>
                      <a:schemeClr val="bg1"/>
                    </a:solid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sp>
                <p:nvSpPr>
                  <p:cNvPr id="23" name="橢圓 35"/>
                  <p:cNvSpPr/>
                  <p:nvPr/>
                </p:nvSpPr>
                <p:spPr>
                  <a:xfrm>
                    <a:off x="549096" y="1229779"/>
                    <a:ext cx="75061" cy="94899"/>
                  </a:xfrm>
                  <a:prstGeom prst="ellipse">
                    <a:avLst/>
                  </a:prstGeom>
                  <a:solidFill>
                    <a:schemeClr val="bg1"/>
                  </a:solidFill>
                  <a:ln>
                    <a:no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cxnSp>
                <p:nvCxnSpPr>
                  <p:cNvPr id="24" name="直線接點 36"/>
                  <p:cNvCxnSpPr/>
                  <p:nvPr/>
                </p:nvCxnSpPr>
                <p:spPr>
                  <a:xfrm>
                    <a:off x="594719" y="1278386"/>
                    <a:ext cx="247633"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sp>
                <p:nvSpPr>
                  <p:cNvPr id="25" name="橢圓 37"/>
                  <p:cNvSpPr/>
                  <p:nvPr/>
                </p:nvSpPr>
                <p:spPr>
                  <a:xfrm>
                    <a:off x="549713" y="1354684"/>
                    <a:ext cx="75061" cy="94899"/>
                  </a:xfrm>
                  <a:prstGeom prst="ellipse">
                    <a:avLst/>
                  </a:prstGeom>
                  <a:solidFill>
                    <a:schemeClr val="bg1"/>
                  </a:solidFill>
                  <a:ln>
                    <a:no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cxnSp>
                <p:nvCxnSpPr>
                  <p:cNvPr id="26" name="直線接點 38"/>
                  <p:cNvCxnSpPr/>
                  <p:nvPr/>
                </p:nvCxnSpPr>
                <p:spPr>
                  <a:xfrm>
                    <a:off x="595336" y="1403291"/>
                    <a:ext cx="247633"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sp>
                <p:nvSpPr>
                  <p:cNvPr id="27" name="橢圓 39"/>
                  <p:cNvSpPr/>
                  <p:nvPr/>
                </p:nvSpPr>
                <p:spPr>
                  <a:xfrm>
                    <a:off x="546571" y="1478491"/>
                    <a:ext cx="75061" cy="94899"/>
                  </a:xfrm>
                  <a:prstGeom prst="ellipse">
                    <a:avLst/>
                  </a:prstGeom>
                  <a:solidFill>
                    <a:schemeClr val="bg1"/>
                  </a:solidFill>
                  <a:ln>
                    <a:no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cxnSp>
                <p:nvCxnSpPr>
                  <p:cNvPr id="28" name="直線接點 40"/>
                  <p:cNvCxnSpPr/>
                  <p:nvPr/>
                </p:nvCxnSpPr>
                <p:spPr>
                  <a:xfrm>
                    <a:off x="592194" y="1524195"/>
                    <a:ext cx="247633"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29" name="直線接點 41"/>
                  <p:cNvCxnSpPr/>
                  <p:nvPr/>
                </p:nvCxnSpPr>
                <p:spPr>
                  <a:xfrm flipV="1">
                    <a:off x="849215" y="1100565"/>
                    <a:ext cx="0" cy="545776"/>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30" name="直線接點 42"/>
                  <p:cNvCxnSpPr/>
                  <p:nvPr/>
                </p:nvCxnSpPr>
                <p:spPr>
                  <a:xfrm flipV="1">
                    <a:off x="1007550" y="1100565"/>
                    <a:ext cx="0" cy="456336"/>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31" name="直線接點 43"/>
                  <p:cNvCxnSpPr/>
                  <p:nvPr/>
                </p:nvCxnSpPr>
                <p:spPr>
                  <a:xfrm flipV="1">
                    <a:off x="1079992" y="1100565"/>
                    <a:ext cx="0" cy="456336"/>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32" name="直線接點 44"/>
                  <p:cNvCxnSpPr/>
                  <p:nvPr/>
                </p:nvCxnSpPr>
                <p:spPr>
                  <a:xfrm>
                    <a:off x="1000408" y="1529362"/>
                    <a:ext cx="163320"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33" name="直線接點 45"/>
                  <p:cNvCxnSpPr/>
                  <p:nvPr/>
                </p:nvCxnSpPr>
                <p:spPr>
                  <a:xfrm>
                    <a:off x="1007550" y="1397325"/>
                    <a:ext cx="163320"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34" name="直線接點 46"/>
                  <p:cNvCxnSpPr/>
                  <p:nvPr/>
                </p:nvCxnSpPr>
                <p:spPr>
                  <a:xfrm>
                    <a:off x="1007550" y="1272420"/>
                    <a:ext cx="169947"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cxnSp>
                <p:nvCxnSpPr>
                  <p:cNvPr id="35" name="直線接點 47"/>
                  <p:cNvCxnSpPr/>
                  <p:nvPr/>
                </p:nvCxnSpPr>
                <p:spPr>
                  <a:xfrm>
                    <a:off x="411795" y="1169590"/>
                    <a:ext cx="874839" cy="0"/>
                  </a:xfrm>
                  <a:prstGeom prst="line">
                    <a:avLst/>
                  </a:prstGeom>
                  <a:ln w="19050">
                    <a:solidFill>
                      <a:schemeClr val="bg1"/>
                    </a:solidFill>
                  </a:ln>
                  <a:effectLst/>
                  <a:sp3d extrusionH="114300"/>
                </p:spPr>
                <p:style>
                  <a:lnRef idx="2">
                    <a:schemeClr val="accent1"/>
                  </a:lnRef>
                  <a:fillRef idx="0">
                    <a:schemeClr val="accent1"/>
                  </a:fillRef>
                  <a:effectRef idx="1">
                    <a:schemeClr val="accent1"/>
                  </a:effectRef>
                  <a:fontRef idx="minor">
                    <a:schemeClr val="tx1"/>
                  </a:fontRef>
                </p:style>
              </p:cxnSp>
              <p:sp>
                <p:nvSpPr>
                  <p:cNvPr id="36" name="橢圓 48"/>
                  <p:cNvSpPr/>
                  <p:nvPr/>
                </p:nvSpPr>
                <p:spPr>
                  <a:xfrm>
                    <a:off x="1139965" y="1485716"/>
                    <a:ext cx="75060" cy="94898"/>
                  </a:xfrm>
                  <a:prstGeom prst="ellipse">
                    <a:avLst/>
                  </a:prstGeom>
                  <a:solidFill>
                    <a:schemeClr val="bg1"/>
                  </a:solidFill>
                  <a:ln>
                    <a:no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sp>
                <p:nvSpPr>
                  <p:cNvPr id="37" name="橢圓 49"/>
                  <p:cNvSpPr/>
                  <p:nvPr/>
                </p:nvSpPr>
                <p:spPr>
                  <a:xfrm>
                    <a:off x="1133339" y="1343228"/>
                    <a:ext cx="75061" cy="94899"/>
                  </a:xfrm>
                  <a:prstGeom prst="ellipse">
                    <a:avLst/>
                  </a:prstGeom>
                  <a:solidFill>
                    <a:schemeClr val="bg1"/>
                  </a:solidFill>
                  <a:ln>
                    <a:no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sp>
                <p:nvSpPr>
                  <p:cNvPr id="38" name="橢圓 50"/>
                  <p:cNvSpPr/>
                  <p:nvPr/>
                </p:nvSpPr>
                <p:spPr>
                  <a:xfrm>
                    <a:off x="1135417" y="1216871"/>
                    <a:ext cx="75061" cy="94899"/>
                  </a:xfrm>
                  <a:prstGeom prst="ellipse">
                    <a:avLst/>
                  </a:prstGeom>
                  <a:solidFill>
                    <a:schemeClr val="bg1"/>
                  </a:solidFill>
                  <a:ln>
                    <a:noFill/>
                  </a:ln>
                  <a:effectLst/>
                  <a:sp3d extrusionH="114300"/>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dirty="0">
                      <a:solidFill>
                        <a:srgbClr val="FFFFFF"/>
                      </a:solidFill>
                    </a:endParaRPr>
                  </a:p>
                </p:txBody>
              </p:sp>
            </p:grpSp>
          </p:grpSp>
          <p:grpSp>
            <p:nvGrpSpPr>
              <p:cNvPr id="66" name="Group 65"/>
              <p:cNvGrpSpPr/>
              <p:nvPr/>
            </p:nvGrpSpPr>
            <p:grpSpPr>
              <a:xfrm>
                <a:off x="4015710" y="746827"/>
                <a:ext cx="3848832" cy="4163278"/>
                <a:chOff x="4426274" y="746827"/>
                <a:chExt cx="3848832" cy="4163278"/>
              </a:xfrm>
              <a:effectLst>
                <a:outerShdw blurRad="50800" dist="38100" dir="2700000" algn="tl" rotWithShape="0">
                  <a:prstClr val="black">
                    <a:alpha val="40000"/>
                  </a:prstClr>
                </a:outerShdw>
              </a:effectLst>
            </p:grpSpPr>
            <p:sp>
              <p:nvSpPr>
                <p:cNvPr id="45" name="Block Arc 44"/>
                <p:cNvSpPr/>
                <p:nvPr/>
              </p:nvSpPr>
              <p:spPr>
                <a:xfrm rot="5400000">
                  <a:off x="4411696" y="1035658"/>
                  <a:ext cx="3622631" cy="3593476"/>
                </a:xfrm>
                <a:prstGeom prst="blockArc">
                  <a:avLst>
                    <a:gd name="adj1" fmla="val 10654363"/>
                    <a:gd name="adj2" fmla="val 214733"/>
                    <a:gd name="adj3" fmla="val 3262"/>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endParaRPr lang="en-US" sz="1350">
                    <a:solidFill>
                      <a:srgbClr val="636466"/>
                    </a:solidFill>
                  </a:endParaRPr>
                </a:p>
              </p:txBody>
            </p:sp>
            <p:sp>
              <p:nvSpPr>
                <p:cNvPr id="58" name="橢圓 6"/>
                <p:cNvSpPr/>
                <p:nvPr/>
              </p:nvSpPr>
              <p:spPr bwMode="auto">
                <a:xfrm>
                  <a:off x="6387527" y="4010105"/>
                  <a:ext cx="900000" cy="900000"/>
                </a:xfrm>
                <a:prstGeom prst="ellipse">
                  <a:avLst/>
                </a:prstGeom>
                <a:solidFill>
                  <a:srgbClr val="54B151"/>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59" name="橢圓 6"/>
                <p:cNvSpPr/>
                <p:nvPr/>
              </p:nvSpPr>
              <p:spPr bwMode="auto">
                <a:xfrm>
                  <a:off x="7340044" y="3111260"/>
                  <a:ext cx="900000" cy="900000"/>
                </a:xfrm>
                <a:prstGeom prst="ellipse">
                  <a:avLst/>
                </a:prstGeom>
                <a:solidFill>
                  <a:srgbClr val="54B151"/>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60" name="橢圓 6"/>
                <p:cNvSpPr/>
                <p:nvPr/>
              </p:nvSpPr>
              <p:spPr bwMode="auto">
                <a:xfrm>
                  <a:off x="7375106" y="1896250"/>
                  <a:ext cx="900000" cy="900000"/>
                </a:xfrm>
                <a:prstGeom prst="ellipse">
                  <a:avLst/>
                </a:prstGeom>
                <a:solidFill>
                  <a:srgbClr val="54B151"/>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sp>
              <p:nvSpPr>
                <p:cNvPr id="61" name="橢圓 6"/>
                <p:cNvSpPr/>
                <p:nvPr/>
              </p:nvSpPr>
              <p:spPr bwMode="auto">
                <a:xfrm>
                  <a:off x="6475106" y="746827"/>
                  <a:ext cx="900000" cy="900000"/>
                </a:xfrm>
                <a:prstGeom prst="ellipse">
                  <a:avLst/>
                </a:prstGeom>
                <a:solidFill>
                  <a:srgbClr val="54B151"/>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fontAlgn="auto">
                    <a:spcBef>
                      <a:spcPts val="0"/>
                    </a:spcBef>
                    <a:spcAft>
                      <a:spcPts val="0"/>
                    </a:spcAft>
                  </a:pPr>
                  <a:endParaRPr lang="en-US" sz="900" b="1">
                    <a:solidFill>
                      <a:srgbClr val="636466"/>
                    </a:solidFill>
                    <a:ea typeface=""/>
                    <a:cs typeface="Arial" charset="0"/>
                  </a:endParaRPr>
                </a:p>
              </p:txBody>
            </p:sp>
          </p:grpSp>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3048" flipV="1">
                <a:off x="6123821" y="4187683"/>
                <a:ext cx="757345" cy="587089"/>
              </a:xfrm>
              <a:prstGeom prst="rect">
                <a:avLst/>
              </a:prstGeom>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4386" y="1986844"/>
                <a:ext cx="1061332" cy="706268"/>
              </a:xfrm>
              <a:prstGeom prst="rect">
                <a:avLst/>
              </a:prstGeom>
              <a:effectLst>
                <a:glow rad="101600">
                  <a:schemeClr val="accent1">
                    <a:satMod val="175000"/>
                    <a:alpha val="40000"/>
                  </a:schemeClr>
                </a:glow>
                <a:softEdge rad="0"/>
              </a:effec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6898" y="822553"/>
                <a:ext cx="1049174" cy="782435"/>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02301" y="3139664"/>
                <a:ext cx="827179" cy="827179"/>
              </a:xfrm>
              <a:prstGeom prst="rect">
                <a:avLst/>
              </a:prstGeom>
              <a:effectLst>
                <a:outerShdw blurRad="50800" dist="38100" dir="2700000" algn="tl" rotWithShape="0">
                  <a:prstClr val="black">
                    <a:alpha val="40000"/>
                  </a:prstClr>
                </a:outerShdw>
              </a:effectLst>
            </p:spPr>
          </p:pic>
          <p:sp>
            <p:nvSpPr>
              <p:cNvPr id="73" name="Rectangle 72"/>
              <p:cNvSpPr/>
              <p:nvPr/>
            </p:nvSpPr>
            <p:spPr>
              <a:xfrm>
                <a:off x="7014350" y="1187040"/>
                <a:ext cx="1057982" cy="369332"/>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Constrain</a:t>
                </a:r>
                <a:endParaRPr lang="en-US" sz="1200" dirty="0">
                  <a:solidFill>
                    <a:srgbClr val="636466"/>
                  </a:solidFill>
                  <a:latin typeface="Calibri"/>
                  <a:ea typeface=""/>
                  <a:cs typeface=""/>
                </a:endParaRPr>
              </a:p>
            </p:txBody>
          </p:sp>
          <p:sp>
            <p:nvSpPr>
              <p:cNvPr id="74" name="Rectangle 73"/>
              <p:cNvSpPr/>
              <p:nvPr/>
            </p:nvSpPr>
            <p:spPr>
              <a:xfrm>
                <a:off x="7795096" y="3305123"/>
                <a:ext cx="1163140" cy="861775"/>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Cloud</a:t>
                </a:r>
              </a:p>
              <a:p>
                <a:pPr defTabSz="685800" fontAlgn="auto">
                  <a:spcBef>
                    <a:spcPts val="0"/>
                  </a:spcBef>
                  <a:spcAft>
                    <a:spcPts val="0"/>
                  </a:spcAft>
                </a:pPr>
                <a:r>
                  <a:rPr lang="en-US" sz="1200" b="1" dirty="0">
                    <a:solidFill>
                      <a:srgbClr val="636466"/>
                    </a:solidFill>
                    <a:latin typeface="Calibri"/>
                    <a:ea typeface=""/>
                    <a:cs typeface=""/>
                  </a:rPr>
                  <a:t>Gateway</a:t>
                </a:r>
              </a:p>
              <a:p>
                <a:pPr defTabSz="685800" fontAlgn="auto">
                  <a:spcBef>
                    <a:spcPts val="0"/>
                  </a:spcBef>
                  <a:spcAft>
                    <a:spcPts val="0"/>
                  </a:spcAft>
                </a:pPr>
                <a:r>
                  <a:rPr lang="en-US" sz="1200" b="1" dirty="0">
                    <a:solidFill>
                      <a:srgbClr val="636466"/>
                    </a:solidFill>
                    <a:latin typeface="Calibri"/>
                    <a:ea typeface=""/>
                    <a:cs typeface=""/>
                  </a:rPr>
                  <a:t>Embedded</a:t>
                </a:r>
              </a:p>
            </p:txBody>
          </p:sp>
          <p:sp>
            <p:nvSpPr>
              <p:cNvPr id="75" name="Rectangle 74"/>
              <p:cNvSpPr/>
              <p:nvPr/>
            </p:nvSpPr>
            <p:spPr>
              <a:xfrm>
                <a:off x="6853022" y="4614769"/>
                <a:ext cx="1571200" cy="369332"/>
              </a:xfrm>
              <a:prstGeom prst="rect">
                <a:avLst/>
              </a:prstGeom>
            </p:spPr>
            <p:txBody>
              <a:bodyPr wrap="none">
                <a:spAutoFit/>
              </a:bodyPr>
              <a:lstStyle/>
              <a:p>
                <a:pPr defTabSz="685800" fontAlgn="auto">
                  <a:spcBef>
                    <a:spcPts val="0"/>
                  </a:spcBef>
                  <a:spcAft>
                    <a:spcPts val="0"/>
                  </a:spcAft>
                </a:pPr>
                <a:r>
                  <a:rPr lang="en-US" sz="1200" b="1" dirty="0">
                    <a:solidFill>
                      <a:srgbClr val="636466"/>
                    </a:solidFill>
                    <a:latin typeface="Calibri"/>
                    <a:ea typeface=""/>
                    <a:cs typeface=""/>
                  </a:rPr>
                  <a:t>Growth 40-50%</a:t>
                </a:r>
              </a:p>
            </p:txBody>
          </p:sp>
          <p:cxnSp>
            <p:nvCxnSpPr>
              <p:cNvPr id="86" name="Straight Connector 85"/>
              <p:cNvCxnSpPr/>
              <p:nvPr/>
            </p:nvCxnSpPr>
            <p:spPr>
              <a:xfrm flipV="1">
                <a:off x="6039295" y="1630423"/>
                <a:ext cx="267871" cy="476539"/>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425443" y="2359531"/>
                <a:ext cx="521152" cy="121998"/>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353506" y="3118135"/>
                <a:ext cx="637918" cy="216424"/>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905488" y="3440955"/>
                <a:ext cx="458514" cy="564589"/>
              </a:xfrm>
              <a:prstGeom prst="line">
                <a:avLst/>
              </a:prstGeom>
              <a:ln w="0">
                <a:prstDash val="sysDot"/>
              </a:ln>
              <a:effectLst/>
            </p:spPr>
            <p:style>
              <a:lnRef idx="2">
                <a:schemeClr val="accent1"/>
              </a:lnRef>
              <a:fillRef idx="0">
                <a:schemeClr val="accent1"/>
              </a:fillRef>
              <a:effectRef idx="1">
                <a:schemeClr val="accent1"/>
              </a:effectRef>
              <a:fontRef idx="minor">
                <a:schemeClr val="tx1"/>
              </a:fontRef>
            </p:style>
          </p:cxnSp>
        </p:grpSp>
      </p:grpSp>
      <p:sp>
        <p:nvSpPr>
          <p:cNvPr id="3" name="文字方塊 2"/>
          <p:cNvSpPr txBox="1"/>
          <p:nvPr/>
        </p:nvSpPr>
        <p:spPr>
          <a:xfrm>
            <a:off x="2312055" y="5592041"/>
            <a:ext cx="4644515" cy="300082"/>
          </a:xfrm>
          <a:prstGeom prst="rect">
            <a:avLst/>
          </a:prstGeom>
          <a:noFill/>
        </p:spPr>
        <p:txBody>
          <a:bodyPr wrap="square" rtlCol="0">
            <a:spAutoFit/>
          </a:bodyPr>
          <a:lstStyle/>
          <a:p>
            <a:pPr defTabSz="685800" fontAlgn="auto">
              <a:spcBef>
                <a:spcPts val="0"/>
              </a:spcBef>
              <a:spcAft>
                <a:spcPts val="0"/>
              </a:spcAft>
            </a:pPr>
            <a:r>
              <a:rPr lang="en-US" altLang="zh-TW" sz="1350" dirty="0">
                <a:solidFill>
                  <a:srgbClr val="000000"/>
                </a:solidFill>
                <a:latin typeface="Arial"/>
                <a:ea typeface="微軟正黑體" panose="020B0604030504040204" pitchFamily="34" charset="-120"/>
              </a:rPr>
              <a:t>Security Standard will be needed for the industry</a:t>
            </a:r>
            <a:endParaRPr lang="zh-TW" altLang="en-US" sz="1350" dirty="0">
              <a:solidFill>
                <a:srgbClr val="000000"/>
              </a:solidFill>
              <a:latin typeface="Arial"/>
              <a:ea typeface="微軟正黑體" panose="020B0604030504040204" pitchFamily="34" charset="-120"/>
            </a:endParaRPr>
          </a:p>
        </p:txBody>
      </p:sp>
    </p:spTree>
    <p:extLst>
      <p:ext uri="{BB962C8B-B14F-4D97-AF65-F5344CB8AC3E}">
        <p14:creationId xmlns:p14="http://schemas.microsoft.com/office/powerpoint/2010/main" val="231486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dissolv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dissolve">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IoT</a:t>
            </a:r>
            <a:r>
              <a:rPr lang="en-US" altLang="zh-TW" dirty="0"/>
              <a:t> World – More attack surfaces for hackers</a:t>
            </a:r>
            <a:endParaRPr lang="zh-TW" altLang="en-US" dirty="0"/>
          </a:p>
        </p:txBody>
      </p:sp>
      <p:sp>
        <p:nvSpPr>
          <p:cNvPr id="5" name="投影片編號版面配置區 4"/>
          <p:cNvSpPr>
            <a:spLocks noGrp="1"/>
          </p:cNvSpPr>
          <p:nvPr>
            <p:ph type="sldNum" sz="quarter" idx="12"/>
          </p:nvPr>
        </p:nvSpPr>
        <p:spPr/>
        <p:txBody>
          <a:bodyPr/>
          <a:lstStyle/>
          <a:p>
            <a:fld id="{1E6B01BB-509F-ED41-827A-0A250126612E}" type="slidenum">
              <a:rPr lang="en-US" smtClean="0">
                <a:solidFill>
                  <a:srgbClr val="000000">
                    <a:tint val="75000"/>
                  </a:srgbClr>
                </a:solidFill>
              </a:rPr>
              <a:pPr/>
              <a:t>43</a:t>
            </a:fld>
            <a:endParaRPr lang="en-US">
              <a:solidFill>
                <a:srgbClr val="000000">
                  <a:tint val="75000"/>
                </a:srgbClr>
              </a:solidFill>
            </a:endParaRPr>
          </a:p>
        </p:txBody>
      </p:sp>
      <p:sp>
        <p:nvSpPr>
          <p:cNvPr id="6" name="Rounded Rectangle 9"/>
          <p:cNvSpPr/>
          <p:nvPr/>
        </p:nvSpPr>
        <p:spPr>
          <a:xfrm>
            <a:off x="1356716" y="3795150"/>
            <a:ext cx="6494513" cy="276999"/>
          </a:xfrm>
          <a:prstGeom prst="round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grpSp>
        <p:nvGrpSpPr>
          <p:cNvPr id="7" name="Group 53"/>
          <p:cNvGrpSpPr/>
          <p:nvPr/>
        </p:nvGrpSpPr>
        <p:grpSpPr>
          <a:xfrm>
            <a:off x="1591748" y="2445435"/>
            <a:ext cx="1080000" cy="1080000"/>
            <a:chOff x="598331" y="1260330"/>
            <a:chExt cx="1440000" cy="1440000"/>
          </a:xfrm>
        </p:grpSpPr>
        <p:sp>
          <p:nvSpPr>
            <p:cNvPr id="8" name="橢圓 6"/>
            <p:cNvSpPr/>
            <p:nvPr/>
          </p:nvSpPr>
          <p:spPr bwMode="auto">
            <a:xfrm>
              <a:off x="598331" y="1260330"/>
              <a:ext cx="1440000" cy="1440000"/>
            </a:xfrm>
            <a:prstGeom prst="ellipse">
              <a:avLst/>
            </a:prstGeom>
            <a:solidFill>
              <a:srgbClr val="4F91CD"/>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9" name="Rectangle 191"/>
            <p:cNvSpPr/>
            <p:nvPr/>
          </p:nvSpPr>
          <p:spPr>
            <a:xfrm>
              <a:off x="600888" y="1972129"/>
              <a:ext cx="1381148" cy="369332"/>
            </a:xfrm>
            <a:prstGeom prst="rect">
              <a:avLst/>
            </a:prstGeom>
          </p:spPr>
          <p:txBody>
            <a:bodyPr wrap="none">
              <a:spAutoFit/>
            </a:bodyPr>
            <a:lstStyle/>
            <a:p>
              <a:pPr defTabSz="685800"/>
              <a:r>
                <a:rPr lang="en-US" sz="1200" dirty="0">
                  <a:solidFill>
                    <a:srgbClr val="FFFFFF"/>
                  </a:solidFill>
                  <a:ea typeface="+mn-ea"/>
                  <a:cs typeface="Arial" charset="0"/>
                </a:rPr>
                <a:t>Disablement</a:t>
              </a:r>
            </a:p>
          </p:txBody>
        </p:sp>
        <p:pic>
          <p:nvPicPr>
            <p:cNvPr id="10" name="Picture 9" descr="D:\Reference_Docs\Trend\Icon\virus-icon_whit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89217" y="1622998"/>
              <a:ext cx="403658" cy="369010"/>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1" name="Group 6"/>
          <p:cNvGrpSpPr/>
          <p:nvPr/>
        </p:nvGrpSpPr>
        <p:grpSpPr>
          <a:xfrm>
            <a:off x="1200356" y="1805860"/>
            <a:ext cx="6848415" cy="475609"/>
            <a:chOff x="-28625" y="4221998"/>
            <a:chExt cx="9131221" cy="634144"/>
          </a:xfrm>
        </p:grpSpPr>
        <p:sp>
          <p:nvSpPr>
            <p:cNvPr id="12" name="文字方塊 234"/>
            <p:cNvSpPr txBox="1"/>
            <p:nvPr/>
          </p:nvSpPr>
          <p:spPr>
            <a:xfrm>
              <a:off x="-28625" y="4517588"/>
              <a:ext cx="613843" cy="338554"/>
            </a:xfrm>
            <a:prstGeom prst="rect">
              <a:avLst/>
            </a:prstGeom>
            <a:noFill/>
          </p:spPr>
          <p:txBody>
            <a:bodyPr wrap="none" rtlCol="0">
              <a:spAutoFit/>
            </a:bodyPr>
            <a:lstStyle/>
            <a:p>
              <a:pPr fontAlgn="auto">
                <a:spcBef>
                  <a:spcPts val="0"/>
                </a:spcBef>
                <a:spcAft>
                  <a:spcPts val="0"/>
                </a:spcAft>
              </a:pPr>
              <a:r>
                <a:rPr lang="en-US" sz="1050" dirty="0">
                  <a:solidFill>
                    <a:srgbClr val="636466"/>
                  </a:solidFill>
                  <a:latin typeface="Calibri"/>
                  <a:ea typeface="+mn-ea"/>
                </a:rPr>
                <a:t>1982</a:t>
              </a:r>
            </a:p>
          </p:txBody>
        </p:sp>
        <p:sp>
          <p:nvSpPr>
            <p:cNvPr id="13" name="文字方塊 239"/>
            <p:cNvSpPr txBox="1"/>
            <p:nvPr/>
          </p:nvSpPr>
          <p:spPr>
            <a:xfrm>
              <a:off x="2051551" y="4517588"/>
              <a:ext cx="613843" cy="338554"/>
            </a:xfrm>
            <a:prstGeom prst="rect">
              <a:avLst/>
            </a:prstGeom>
            <a:noFill/>
          </p:spPr>
          <p:txBody>
            <a:bodyPr wrap="none" rtlCol="0">
              <a:spAutoFit/>
            </a:bodyPr>
            <a:lstStyle/>
            <a:p>
              <a:pPr fontAlgn="auto">
                <a:spcBef>
                  <a:spcPts val="0"/>
                </a:spcBef>
                <a:spcAft>
                  <a:spcPts val="0"/>
                </a:spcAft>
              </a:pPr>
              <a:r>
                <a:rPr lang="en-US" sz="1050" dirty="0">
                  <a:solidFill>
                    <a:srgbClr val="636466"/>
                  </a:solidFill>
                  <a:latin typeface="Calibri"/>
                  <a:ea typeface="+mn-ea"/>
                </a:rPr>
                <a:t>2000</a:t>
              </a:r>
            </a:p>
          </p:txBody>
        </p:sp>
        <p:sp>
          <p:nvSpPr>
            <p:cNvPr id="14" name="文字方塊 245"/>
            <p:cNvSpPr txBox="1"/>
            <p:nvPr/>
          </p:nvSpPr>
          <p:spPr>
            <a:xfrm>
              <a:off x="4207259" y="4509327"/>
              <a:ext cx="613843" cy="338554"/>
            </a:xfrm>
            <a:prstGeom prst="rect">
              <a:avLst/>
            </a:prstGeom>
            <a:noFill/>
          </p:spPr>
          <p:txBody>
            <a:bodyPr wrap="none" rtlCol="0">
              <a:spAutoFit/>
            </a:bodyPr>
            <a:lstStyle/>
            <a:p>
              <a:pPr fontAlgn="auto">
                <a:spcBef>
                  <a:spcPts val="0"/>
                </a:spcBef>
                <a:spcAft>
                  <a:spcPts val="0"/>
                </a:spcAft>
              </a:pPr>
              <a:r>
                <a:rPr lang="en-US" sz="1050" dirty="0">
                  <a:solidFill>
                    <a:srgbClr val="636466"/>
                  </a:solidFill>
                  <a:latin typeface="Calibri"/>
                  <a:ea typeface="+mn-ea"/>
                </a:rPr>
                <a:t>2005</a:t>
              </a:r>
            </a:p>
          </p:txBody>
        </p:sp>
        <p:sp>
          <p:nvSpPr>
            <p:cNvPr id="15" name="文字方塊 251"/>
            <p:cNvSpPr txBox="1"/>
            <p:nvPr/>
          </p:nvSpPr>
          <p:spPr>
            <a:xfrm>
              <a:off x="6360293" y="4477427"/>
              <a:ext cx="613843" cy="338554"/>
            </a:xfrm>
            <a:prstGeom prst="rect">
              <a:avLst/>
            </a:prstGeom>
            <a:noFill/>
          </p:spPr>
          <p:txBody>
            <a:bodyPr wrap="none" rtlCol="0">
              <a:spAutoFit/>
            </a:bodyPr>
            <a:lstStyle/>
            <a:p>
              <a:pPr fontAlgn="auto">
                <a:spcBef>
                  <a:spcPts val="0"/>
                </a:spcBef>
                <a:spcAft>
                  <a:spcPts val="0"/>
                </a:spcAft>
              </a:pPr>
              <a:r>
                <a:rPr lang="en-US" sz="1050" dirty="0">
                  <a:solidFill>
                    <a:srgbClr val="636466"/>
                  </a:solidFill>
                  <a:latin typeface="Calibri"/>
                  <a:ea typeface="+mn-ea"/>
                </a:rPr>
                <a:t>2010</a:t>
              </a:r>
            </a:p>
          </p:txBody>
        </p:sp>
        <p:grpSp>
          <p:nvGrpSpPr>
            <p:cNvPr id="16" name="Group 2"/>
            <p:cNvGrpSpPr/>
            <p:nvPr/>
          </p:nvGrpSpPr>
          <p:grpSpPr>
            <a:xfrm>
              <a:off x="179856" y="4221998"/>
              <a:ext cx="8922740" cy="571618"/>
              <a:chOff x="179856" y="4221998"/>
              <a:chExt cx="8922740" cy="571618"/>
            </a:xfrm>
          </p:grpSpPr>
          <p:grpSp>
            <p:nvGrpSpPr>
              <p:cNvPr id="17" name="群組 226"/>
              <p:cNvGrpSpPr/>
              <p:nvPr/>
            </p:nvGrpSpPr>
            <p:grpSpPr>
              <a:xfrm>
                <a:off x="200845" y="4285563"/>
                <a:ext cx="1783955" cy="256029"/>
                <a:chOff x="179512" y="1916832"/>
                <a:chExt cx="1440160" cy="216024"/>
              </a:xfrm>
            </p:grpSpPr>
            <p:grpSp>
              <p:nvGrpSpPr>
                <p:cNvPr id="139" name="群組 363"/>
                <p:cNvGrpSpPr/>
                <p:nvPr/>
              </p:nvGrpSpPr>
              <p:grpSpPr>
                <a:xfrm>
                  <a:off x="179512" y="1916832"/>
                  <a:ext cx="288032" cy="216024"/>
                  <a:chOff x="179512" y="1916832"/>
                  <a:chExt cx="288032" cy="216024"/>
                </a:xfrm>
              </p:grpSpPr>
              <p:cxnSp>
                <p:nvCxnSpPr>
                  <p:cNvPr id="164" name="直線接點 38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5" name="直線接點 38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6" name="直線接點 39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7" name="直線接點 39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8" name="直線接點 39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0" name="群組 364"/>
                <p:cNvGrpSpPr/>
                <p:nvPr/>
              </p:nvGrpSpPr>
              <p:grpSpPr>
                <a:xfrm>
                  <a:off x="467544" y="1916832"/>
                  <a:ext cx="288032" cy="216024"/>
                  <a:chOff x="179512" y="1916832"/>
                  <a:chExt cx="288032" cy="216024"/>
                </a:xfrm>
              </p:grpSpPr>
              <p:cxnSp>
                <p:nvCxnSpPr>
                  <p:cNvPr id="159" name="直線接點 38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0" name="直線接點 38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1" name="直線接點 38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2" name="直線接點 38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3" name="直線接點 38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1" name="群組 365"/>
                <p:cNvGrpSpPr/>
                <p:nvPr/>
              </p:nvGrpSpPr>
              <p:grpSpPr>
                <a:xfrm>
                  <a:off x="755576" y="1916832"/>
                  <a:ext cx="288032" cy="216024"/>
                  <a:chOff x="179512" y="1916832"/>
                  <a:chExt cx="288032" cy="216024"/>
                </a:xfrm>
              </p:grpSpPr>
              <p:cxnSp>
                <p:nvCxnSpPr>
                  <p:cNvPr id="154" name="直線接點 37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5" name="直線接點 37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6" name="直線接點 38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7" name="直線接點 38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8" name="直線接點 38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2" name="群組 366"/>
                <p:cNvGrpSpPr/>
                <p:nvPr/>
              </p:nvGrpSpPr>
              <p:grpSpPr>
                <a:xfrm>
                  <a:off x="1043608" y="1916832"/>
                  <a:ext cx="288032" cy="216024"/>
                  <a:chOff x="179512" y="1916832"/>
                  <a:chExt cx="288032" cy="216024"/>
                </a:xfrm>
              </p:grpSpPr>
              <p:cxnSp>
                <p:nvCxnSpPr>
                  <p:cNvPr id="149" name="直線接點 37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0" name="直線接點 37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1" name="直線接點 37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2" name="直線接點 37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3" name="直線接點 37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3" name="群組 367"/>
                <p:cNvGrpSpPr/>
                <p:nvPr/>
              </p:nvGrpSpPr>
              <p:grpSpPr>
                <a:xfrm>
                  <a:off x="1331640" y="1916832"/>
                  <a:ext cx="288032" cy="216024"/>
                  <a:chOff x="179512" y="1916832"/>
                  <a:chExt cx="288032" cy="216024"/>
                </a:xfrm>
              </p:grpSpPr>
              <p:cxnSp>
                <p:nvCxnSpPr>
                  <p:cNvPr id="144" name="直線接點 36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5" name="直線接點 36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6" name="直線接點 37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7" name="直線接點 37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8" name="直線接點 37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8" name="群組 227"/>
              <p:cNvGrpSpPr/>
              <p:nvPr/>
            </p:nvGrpSpPr>
            <p:grpSpPr>
              <a:xfrm>
                <a:off x="1984800" y="4285563"/>
                <a:ext cx="1783955" cy="256029"/>
                <a:chOff x="179512" y="1916832"/>
                <a:chExt cx="1440160" cy="216024"/>
              </a:xfrm>
            </p:grpSpPr>
            <p:grpSp>
              <p:nvGrpSpPr>
                <p:cNvPr id="109" name="群組 333"/>
                <p:cNvGrpSpPr/>
                <p:nvPr/>
              </p:nvGrpSpPr>
              <p:grpSpPr>
                <a:xfrm>
                  <a:off x="179512" y="1916832"/>
                  <a:ext cx="288032" cy="216024"/>
                  <a:chOff x="179512" y="1916832"/>
                  <a:chExt cx="288032" cy="216024"/>
                </a:xfrm>
              </p:grpSpPr>
              <p:cxnSp>
                <p:nvCxnSpPr>
                  <p:cNvPr id="134" name="直線接點 35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35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6" name="直線接點 36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7" name="直線接點 36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36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0" name="群組 334"/>
                <p:cNvGrpSpPr/>
                <p:nvPr/>
              </p:nvGrpSpPr>
              <p:grpSpPr>
                <a:xfrm>
                  <a:off x="467544" y="1916832"/>
                  <a:ext cx="288032" cy="216024"/>
                  <a:chOff x="179512" y="1916832"/>
                  <a:chExt cx="288032" cy="216024"/>
                </a:xfrm>
              </p:grpSpPr>
              <p:cxnSp>
                <p:nvCxnSpPr>
                  <p:cNvPr id="129" name="直線接點 35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35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35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35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35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群組 335"/>
                <p:cNvGrpSpPr/>
                <p:nvPr/>
              </p:nvGrpSpPr>
              <p:grpSpPr>
                <a:xfrm>
                  <a:off x="755576" y="1916832"/>
                  <a:ext cx="288032" cy="216024"/>
                  <a:chOff x="179512" y="1916832"/>
                  <a:chExt cx="288032" cy="216024"/>
                </a:xfrm>
              </p:grpSpPr>
              <p:cxnSp>
                <p:nvCxnSpPr>
                  <p:cNvPr id="124" name="直線接點 34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34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6" name="直線接點 35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35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8" name="直線接點 35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群組 336"/>
                <p:cNvGrpSpPr/>
                <p:nvPr/>
              </p:nvGrpSpPr>
              <p:grpSpPr>
                <a:xfrm>
                  <a:off x="1043608" y="1916832"/>
                  <a:ext cx="288032" cy="216024"/>
                  <a:chOff x="179512" y="1916832"/>
                  <a:chExt cx="288032" cy="216024"/>
                </a:xfrm>
              </p:grpSpPr>
              <p:cxnSp>
                <p:nvCxnSpPr>
                  <p:cNvPr id="119" name="直線接點 34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0" name="直線接點 34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1" name="直線接點 34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34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34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3" name="群組 337"/>
                <p:cNvGrpSpPr/>
                <p:nvPr/>
              </p:nvGrpSpPr>
              <p:grpSpPr>
                <a:xfrm>
                  <a:off x="1331640" y="1916832"/>
                  <a:ext cx="288032" cy="216024"/>
                  <a:chOff x="179512" y="1916832"/>
                  <a:chExt cx="288032" cy="216024"/>
                </a:xfrm>
              </p:grpSpPr>
              <p:cxnSp>
                <p:nvCxnSpPr>
                  <p:cNvPr id="114" name="直線接點 33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5" name="直線接點 33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34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34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34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9" name="群組 228"/>
              <p:cNvGrpSpPr/>
              <p:nvPr/>
            </p:nvGrpSpPr>
            <p:grpSpPr>
              <a:xfrm>
                <a:off x="3768754" y="4285563"/>
                <a:ext cx="1783955" cy="256029"/>
                <a:chOff x="179512" y="1916832"/>
                <a:chExt cx="1440160" cy="216024"/>
              </a:xfrm>
            </p:grpSpPr>
            <p:grpSp>
              <p:nvGrpSpPr>
                <p:cNvPr id="79" name="群組 303"/>
                <p:cNvGrpSpPr/>
                <p:nvPr/>
              </p:nvGrpSpPr>
              <p:grpSpPr>
                <a:xfrm>
                  <a:off x="179512" y="1916832"/>
                  <a:ext cx="288032" cy="216024"/>
                  <a:chOff x="179512" y="1916832"/>
                  <a:chExt cx="288032" cy="216024"/>
                </a:xfrm>
              </p:grpSpPr>
              <p:cxnSp>
                <p:nvCxnSpPr>
                  <p:cNvPr id="104" name="直線接點 32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5" name="直線接點 32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33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33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33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0" name="群組 304"/>
                <p:cNvGrpSpPr/>
                <p:nvPr/>
              </p:nvGrpSpPr>
              <p:grpSpPr>
                <a:xfrm>
                  <a:off x="467544" y="1916832"/>
                  <a:ext cx="288032" cy="216024"/>
                  <a:chOff x="179512" y="1916832"/>
                  <a:chExt cx="288032" cy="216024"/>
                </a:xfrm>
              </p:grpSpPr>
              <p:cxnSp>
                <p:nvCxnSpPr>
                  <p:cNvPr id="99" name="直線接點 32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0" name="直線接點 32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1" name="直線接點 32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2" name="直線接點 32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3" name="直線接點 32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1" name="群組 305"/>
                <p:cNvGrpSpPr/>
                <p:nvPr/>
              </p:nvGrpSpPr>
              <p:grpSpPr>
                <a:xfrm>
                  <a:off x="755576" y="1916832"/>
                  <a:ext cx="288032" cy="216024"/>
                  <a:chOff x="179512" y="1916832"/>
                  <a:chExt cx="288032" cy="216024"/>
                </a:xfrm>
              </p:grpSpPr>
              <p:cxnSp>
                <p:nvCxnSpPr>
                  <p:cNvPr id="94" name="直線接點 31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5" name="直線接點 31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6" name="直線接點 32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7" name="直線接點 32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8" name="直線接點 32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2" name="群組 306"/>
                <p:cNvGrpSpPr/>
                <p:nvPr/>
              </p:nvGrpSpPr>
              <p:grpSpPr>
                <a:xfrm>
                  <a:off x="1043608" y="1916832"/>
                  <a:ext cx="288032" cy="216024"/>
                  <a:chOff x="179512" y="1916832"/>
                  <a:chExt cx="288032" cy="216024"/>
                </a:xfrm>
              </p:grpSpPr>
              <p:cxnSp>
                <p:nvCxnSpPr>
                  <p:cNvPr id="89" name="直線接點 31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0" name="直線接點 31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1" name="直線接點 31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接點 31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3" name="直線接點 31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3" name="群組 307"/>
                <p:cNvGrpSpPr/>
                <p:nvPr/>
              </p:nvGrpSpPr>
              <p:grpSpPr>
                <a:xfrm>
                  <a:off x="1331640" y="1916832"/>
                  <a:ext cx="288032" cy="216024"/>
                  <a:chOff x="179512" y="1916832"/>
                  <a:chExt cx="288032" cy="216024"/>
                </a:xfrm>
              </p:grpSpPr>
              <p:cxnSp>
                <p:nvCxnSpPr>
                  <p:cNvPr id="84" name="直線接點 30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5" name="直線接點 30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6" name="直線接點 31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7" name="直線接點 31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31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 name="群組 229"/>
              <p:cNvGrpSpPr/>
              <p:nvPr/>
            </p:nvGrpSpPr>
            <p:grpSpPr>
              <a:xfrm>
                <a:off x="5552708" y="4285563"/>
                <a:ext cx="1783955" cy="256029"/>
                <a:chOff x="179512" y="1916832"/>
                <a:chExt cx="1440160" cy="216024"/>
              </a:xfrm>
            </p:grpSpPr>
            <p:grpSp>
              <p:nvGrpSpPr>
                <p:cNvPr id="49" name="群組 273"/>
                <p:cNvGrpSpPr/>
                <p:nvPr/>
              </p:nvGrpSpPr>
              <p:grpSpPr>
                <a:xfrm>
                  <a:off x="179512" y="1916832"/>
                  <a:ext cx="288032" cy="216024"/>
                  <a:chOff x="179512" y="1916832"/>
                  <a:chExt cx="288032" cy="216024"/>
                </a:xfrm>
              </p:grpSpPr>
              <p:cxnSp>
                <p:nvCxnSpPr>
                  <p:cNvPr id="74" name="直線接點 29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5" name="直線接點 29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6" name="直線接點 30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7" name="直線接點 30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30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0" name="群組 274"/>
                <p:cNvGrpSpPr/>
                <p:nvPr/>
              </p:nvGrpSpPr>
              <p:grpSpPr>
                <a:xfrm>
                  <a:off x="467544" y="1916832"/>
                  <a:ext cx="288032" cy="216024"/>
                  <a:chOff x="179512" y="1916832"/>
                  <a:chExt cx="288032" cy="216024"/>
                </a:xfrm>
              </p:grpSpPr>
              <p:cxnSp>
                <p:nvCxnSpPr>
                  <p:cNvPr id="69" name="直線接點 29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直線接點 29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29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 name="直線接點 29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3" name="直線接點 29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1" name="群組 275"/>
                <p:cNvGrpSpPr/>
                <p:nvPr/>
              </p:nvGrpSpPr>
              <p:grpSpPr>
                <a:xfrm>
                  <a:off x="755576" y="1916832"/>
                  <a:ext cx="288032" cy="216024"/>
                  <a:chOff x="179512" y="1916832"/>
                  <a:chExt cx="288032" cy="216024"/>
                </a:xfrm>
              </p:grpSpPr>
              <p:cxnSp>
                <p:nvCxnSpPr>
                  <p:cNvPr id="64" name="直線接點 28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5" name="直線接點 28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直線接點 29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7" name="直線接點 29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接點 29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2" name="群組 276"/>
                <p:cNvGrpSpPr/>
                <p:nvPr/>
              </p:nvGrpSpPr>
              <p:grpSpPr>
                <a:xfrm>
                  <a:off x="1043608" y="1916832"/>
                  <a:ext cx="288032" cy="216024"/>
                  <a:chOff x="179512" y="1916832"/>
                  <a:chExt cx="288032" cy="216024"/>
                </a:xfrm>
              </p:grpSpPr>
              <p:cxnSp>
                <p:nvCxnSpPr>
                  <p:cNvPr id="59" name="直線接點 28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28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接點 28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接點 28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28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3" name="群組 277"/>
                <p:cNvGrpSpPr/>
                <p:nvPr/>
              </p:nvGrpSpPr>
              <p:grpSpPr>
                <a:xfrm>
                  <a:off x="1331640" y="1916832"/>
                  <a:ext cx="288032" cy="216024"/>
                  <a:chOff x="179512" y="1916832"/>
                  <a:chExt cx="288032" cy="216024"/>
                </a:xfrm>
              </p:grpSpPr>
              <p:cxnSp>
                <p:nvCxnSpPr>
                  <p:cNvPr id="54" name="直線接點 27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27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28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28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28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 name="群組 230"/>
              <p:cNvGrpSpPr/>
              <p:nvPr/>
            </p:nvGrpSpPr>
            <p:grpSpPr>
              <a:xfrm>
                <a:off x="7336663" y="4285563"/>
                <a:ext cx="356791" cy="256029"/>
                <a:chOff x="179512" y="1916832"/>
                <a:chExt cx="288032" cy="216024"/>
              </a:xfrm>
            </p:grpSpPr>
            <p:cxnSp>
              <p:nvCxnSpPr>
                <p:cNvPr id="44" name="直線接點 26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26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27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27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27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群組 231"/>
              <p:cNvGrpSpPr/>
              <p:nvPr/>
            </p:nvGrpSpPr>
            <p:grpSpPr>
              <a:xfrm>
                <a:off x="7693455" y="4285563"/>
                <a:ext cx="356791" cy="256029"/>
                <a:chOff x="179512" y="1916832"/>
                <a:chExt cx="288032" cy="216024"/>
              </a:xfrm>
            </p:grpSpPr>
            <p:cxnSp>
              <p:nvCxnSpPr>
                <p:cNvPr id="39" name="直線接點 263"/>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264"/>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265"/>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266"/>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267"/>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 name="群組 232"/>
              <p:cNvGrpSpPr/>
              <p:nvPr/>
            </p:nvGrpSpPr>
            <p:grpSpPr>
              <a:xfrm>
                <a:off x="8050246" y="4285563"/>
                <a:ext cx="356791" cy="256029"/>
                <a:chOff x="179512" y="1916832"/>
                <a:chExt cx="288032" cy="216024"/>
              </a:xfrm>
            </p:grpSpPr>
            <p:cxnSp>
              <p:nvCxnSpPr>
                <p:cNvPr id="34" name="直線接點 258"/>
                <p:cNvCxnSpPr/>
                <p:nvPr/>
              </p:nvCxnSpPr>
              <p:spPr>
                <a:xfrm>
                  <a:off x="179512"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259"/>
                <p:cNvCxnSpPr/>
                <p:nvPr/>
              </p:nvCxnSpPr>
              <p:spPr>
                <a:xfrm>
                  <a:off x="251520"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260"/>
                <p:cNvCxnSpPr/>
                <p:nvPr/>
              </p:nvCxnSpPr>
              <p:spPr>
                <a:xfrm>
                  <a:off x="323528"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261"/>
                <p:cNvCxnSpPr/>
                <p:nvPr/>
              </p:nvCxnSpPr>
              <p:spPr>
                <a:xfrm>
                  <a:off x="395536" y="1916832"/>
                  <a:ext cx="0" cy="14401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262"/>
                <p:cNvCxnSpPr/>
                <p:nvPr/>
              </p:nvCxnSpPr>
              <p:spPr>
                <a:xfrm>
                  <a:off x="467544" y="1916832"/>
                  <a:ext cx="0" cy="216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24" name="直線接點 233"/>
              <p:cNvCxnSpPr/>
              <p:nvPr/>
            </p:nvCxnSpPr>
            <p:spPr>
              <a:xfrm flipV="1">
                <a:off x="179856" y="4221998"/>
                <a:ext cx="8584765" cy="7559"/>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矩形 1033"/>
              <p:cNvSpPr/>
              <p:nvPr/>
            </p:nvSpPr>
            <p:spPr>
              <a:xfrm>
                <a:off x="209093" y="4283436"/>
                <a:ext cx="2124000" cy="144457"/>
              </a:xfrm>
              <a:prstGeom prst="rect">
                <a:avLst/>
              </a:prstGeom>
              <a:solidFill>
                <a:srgbClr val="00B0F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en-US" sz="1350" dirty="0">
                  <a:solidFill>
                    <a:srgbClr val="FFFFFF"/>
                  </a:solidFill>
                </a:endParaRPr>
              </a:p>
            </p:txBody>
          </p:sp>
          <p:sp>
            <p:nvSpPr>
              <p:cNvPr id="26" name="矩形 1033"/>
              <p:cNvSpPr/>
              <p:nvPr/>
            </p:nvSpPr>
            <p:spPr>
              <a:xfrm>
                <a:off x="2349437" y="4283436"/>
                <a:ext cx="2124771" cy="144000"/>
              </a:xfrm>
              <a:prstGeom prst="rect">
                <a:avLst/>
              </a:prstGeom>
              <a:solidFill>
                <a:srgbClr val="92D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en-US" sz="1350" dirty="0">
                  <a:solidFill>
                    <a:srgbClr val="FFFFFF"/>
                  </a:solidFill>
                </a:endParaRPr>
              </a:p>
            </p:txBody>
          </p:sp>
          <p:sp>
            <p:nvSpPr>
              <p:cNvPr id="27" name="矩形 1033"/>
              <p:cNvSpPr/>
              <p:nvPr/>
            </p:nvSpPr>
            <p:spPr>
              <a:xfrm>
                <a:off x="4482336" y="4283436"/>
                <a:ext cx="2144686" cy="137986"/>
              </a:xfrm>
              <a:prstGeom prst="rect">
                <a:avLst/>
              </a:prstGeom>
              <a:solidFill>
                <a:srgbClr val="FFD81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en-US" sz="1350" dirty="0">
                  <a:solidFill>
                    <a:srgbClr val="FFFFFF"/>
                  </a:solidFill>
                </a:endParaRPr>
              </a:p>
            </p:txBody>
          </p:sp>
          <p:cxnSp>
            <p:nvCxnSpPr>
              <p:cNvPr id="28" name="直線接點 264"/>
              <p:cNvCxnSpPr/>
              <p:nvPr/>
            </p:nvCxnSpPr>
            <p:spPr>
              <a:xfrm>
                <a:off x="8497028" y="4287402"/>
                <a:ext cx="0" cy="17068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65"/>
              <p:cNvCxnSpPr/>
              <p:nvPr/>
            </p:nvCxnSpPr>
            <p:spPr>
              <a:xfrm>
                <a:off x="8586226" y="4287402"/>
                <a:ext cx="0" cy="17068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66"/>
              <p:cNvCxnSpPr/>
              <p:nvPr/>
            </p:nvCxnSpPr>
            <p:spPr>
              <a:xfrm>
                <a:off x="8675423" y="4287402"/>
                <a:ext cx="0" cy="17068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258"/>
              <p:cNvCxnSpPr/>
              <p:nvPr/>
            </p:nvCxnSpPr>
            <p:spPr>
              <a:xfrm>
                <a:off x="8764621" y="4287402"/>
                <a:ext cx="0" cy="256029"/>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2" name="矩形 1033"/>
              <p:cNvSpPr/>
              <p:nvPr/>
            </p:nvSpPr>
            <p:spPr>
              <a:xfrm>
                <a:off x="6631068" y="4283436"/>
                <a:ext cx="2133553" cy="145310"/>
              </a:xfrm>
              <a:prstGeom prst="rect">
                <a:avLst/>
              </a:prstGeom>
              <a:solidFill>
                <a:srgbClr val="FF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en-US" sz="1350" dirty="0">
                  <a:solidFill>
                    <a:srgbClr val="FFFFFF"/>
                  </a:solidFill>
                </a:endParaRPr>
              </a:p>
            </p:txBody>
          </p:sp>
          <p:sp>
            <p:nvSpPr>
              <p:cNvPr id="33" name="文字方塊 251"/>
              <p:cNvSpPr txBox="1"/>
              <p:nvPr/>
            </p:nvSpPr>
            <p:spPr>
              <a:xfrm>
                <a:off x="8488753" y="4455062"/>
                <a:ext cx="613843" cy="338554"/>
              </a:xfrm>
              <a:prstGeom prst="rect">
                <a:avLst/>
              </a:prstGeom>
              <a:noFill/>
            </p:spPr>
            <p:txBody>
              <a:bodyPr wrap="none" rtlCol="0">
                <a:spAutoFit/>
              </a:bodyPr>
              <a:lstStyle/>
              <a:p>
                <a:pPr fontAlgn="auto">
                  <a:spcBef>
                    <a:spcPts val="0"/>
                  </a:spcBef>
                  <a:spcAft>
                    <a:spcPts val="0"/>
                  </a:spcAft>
                </a:pPr>
                <a:r>
                  <a:rPr lang="en-US" sz="1050" dirty="0">
                    <a:solidFill>
                      <a:srgbClr val="636466"/>
                    </a:solidFill>
                    <a:latin typeface="Calibri"/>
                    <a:ea typeface="+mn-ea"/>
                  </a:rPr>
                  <a:t>2015</a:t>
                </a:r>
              </a:p>
            </p:txBody>
          </p:sp>
        </p:grpSp>
      </p:grpSp>
      <p:grpSp>
        <p:nvGrpSpPr>
          <p:cNvPr id="169" name="Group 401"/>
          <p:cNvGrpSpPr/>
          <p:nvPr/>
        </p:nvGrpSpPr>
        <p:grpSpPr>
          <a:xfrm>
            <a:off x="6393558" y="2445435"/>
            <a:ext cx="1080000" cy="1080000"/>
            <a:chOff x="7000744" y="1260330"/>
            <a:chExt cx="1440000" cy="1440000"/>
          </a:xfrm>
        </p:grpSpPr>
        <p:sp>
          <p:nvSpPr>
            <p:cNvPr id="170" name="橢圓 6"/>
            <p:cNvSpPr/>
            <p:nvPr/>
          </p:nvSpPr>
          <p:spPr bwMode="auto">
            <a:xfrm>
              <a:off x="7000744" y="1260330"/>
              <a:ext cx="1440000" cy="1440000"/>
            </a:xfrm>
            <a:prstGeom prst="ellipse">
              <a:avLst/>
            </a:prstGeom>
            <a:solidFill>
              <a:srgbClr val="C00000"/>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171" name="Rectangle 196"/>
            <p:cNvSpPr/>
            <p:nvPr/>
          </p:nvSpPr>
          <p:spPr>
            <a:xfrm>
              <a:off x="7040731" y="1972129"/>
              <a:ext cx="1383287" cy="369332"/>
            </a:xfrm>
            <a:prstGeom prst="rect">
              <a:avLst/>
            </a:prstGeom>
          </p:spPr>
          <p:txBody>
            <a:bodyPr wrap="none">
              <a:spAutoFit/>
            </a:bodyPr>
            <a:lstStyle/>
            <a:p>
              <a:pPr defTabSz="685800"/>
              <a:r>
                <a:rPr lang="en-US" sz="1200" dirty="0">
                  <a:solidFill>
                    <a:srgbClr val="FFFFFF"/>
                  </a:solidFill>
                  <a:ea typeface="+mn-ea"/>
                  <a:cs typeface="Arial" charset="0"/>
                </a:rPr>
                <a:t>Data Breach</a:t>
              </a:r>
            </a:p>
          </p:txBody>
        </p:sp>
        <p:pic>
          <p:nvPicPr>
            <p:cNvPr id="172" name="Picture 9" descr="D:\Reference_Docs\Trend\Icon\virus-icon_whit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09111" y="1591468"/>
              <a:ext cx="403658" cy="369010"/>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73" name="Group 55"/>
          <p:cNvGrpSpPr/>
          <p:nvPr/>
        </p:nvGrpSpPr>
        <p:grpSpPr>
          <a:xfrm>
            <a:off x="4751680" y="2445435"/>
            <a:ext cx="1080000" cy="1080000"/>
            <a:chOff x="4811573" y="1260330"/>
            <a:chExt cx="1440000" cy="1440000"/>
          </a:xfrm>
        </p:grpSpPr>
        <p:sp>
          <p:nvSpPr>
            <p:cNvPr id="174" name="橢圓 6"/>
            <p:cNvSpPr/>
            <p:nvPr/>
          </p:nvSpPr>
          <p:spPr bwMode="auto">
            <a:xfrm>
              <a:off x="4811573" y="1260330"/>
              <a:ext cx="1440000" cy="1440000"/>
            </a:xfrm>
            <a:prstGeom prst="ellipse">
              <a:avLst/>
            </a:prstGeom>
            <a:solidFill>
              <a:srgbClr val="FF9300"/>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175" name="Rectangle 199"/>
            <p:cNvSpPr/>
            <p:nvPr/>
          </p:nvSpPr>
          <p:spPr>
            <a:xfrm>
              <a:off x="5040480" y="1972129"/>
              <a:ext cx="1030625" cy="369332"/>
            </a:xfrm>
            <a:prstGeom prst="rect">
              <a:avLst/>
            </a:prstGeom>
          </p:spPr>
          <p:txBody>
            <a:bodyPr wrap="none">
              <a:spAutoFit/>
            </a:bodyPr>
            <a:lstStyle/>
            <a:p>
              <a:pPr defTabSz="685800"/>
              <a:r>
                <a:rPr lang="en-US" sz="1200" dirty="0">
                  <a:solidFill>
                    <a:srgbClr val="FFFFFF"/>
                  </a:solidFill>
                  <a:ea typeface="+mn-ea"/>
                  <a:cs typeface="Arial" charset="0"/>
                </a:rPr>
                <a:t>Intrusion</a:t>
              </a:r>
            </a:p>
          </p:txBody>
        </p:sp>
        <p:pic>
          <p:nvPicPr>
            <p:cNvPr id="176" name="Picture 9" descr="D:\Reference_Docs\Trend\Icon\virus-icon_whit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53552" y="1585549"/>
              <a:ext cx="403658" cy="369010"/>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77" name="Group 54"/>
          <p:cNvGrpSpPr/>
          <p:nvPr/>
        </p:nvGrpSpPr>
        <p:grpSpPr>
          <a:xfrm>
            <a:off x="3214577" y="2445435"/>
            <a:ext cx="1080000" cy="1080000"/>
            <a:chOff x="2762102" y="1260330"/>
            <a:chExt cx="1440000" cy="1440000"/>
          </a:xfrm>
        </p:grpSpPr>
        <p:sp>
          <p:nvSpPr>
            <p:cNvPr id="178" name="橢圓 6"/>
            <p:cNvSpPr/>
            <p:nvPr/>
          </p:nvSpPr>
          <p:spPr bwMode="auto">
            <a:xfrm>
              <a:off x="2762102" y="1260330"/>
              <a:ext cx="1440000" cy="1440000"/>
            </a:xfrm>
            <a:prstGeom prst="ellipse">
              <a:avLst/>
            </a:prstGeom>
            <a:solidFill>
              <a:srgbClr val="00B050"/>
            </a:solidFill>
            <a:ln w="6350"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179" name="Rectangle 201"/>
            <p:cNvSpPr/>
            <p:nvPr/>
          </p:nvSpPr>
          <p:spPr>
            <a:xfrm>
              <a:off x="2910157" y="1972129"/>
              <a:ext cx="1165276" cy="369332"/>
            </a:xfrm>
            <a:prstGeom prst="rect">
              <a:avLst/>
            </a:prstGeom>
          </p:spPr>
          <p:txBody>
            <a:bodyPr wrap="none">
              <a:spAutoFit/>
            </a:bodyPr>
            <a:lstStyle/>
            <a:p>
              <a:pPr defTabSz="685800"/>
              <a:r>
                <a:rPr lang="en-US" sz="1200" dirty="0">
                  <a:solidFill>
                    <a:srgbClr val="FFFFFF"/>
                  </a:solidFill>
                  <a:ea typeface="+mn-ea"/>
                  <a:cs typeface="Arial" charset="0"/>
                </a:rPr>
                <a:t>Disruption</a:t>
              </a:r>
            </a:p>
          </p:txBody>
        </p:sp>
        <p:pic>
          <p:nvPicPr>
            <p:cNvPr id="180" name="Picture 9" descr="D:\Reference_Docs\Trend\Icon\virus-icon_whit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90551" y="1586745"/>
              <a:ext cx="403658" cy="369010"/>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81" name="Group 290"/>
          <p:cNvGrpSpPr/>
          <p:nvPr/>
        </p:nvGrpSpPr>
        <p:grpSpPr>
          <a:xfrm>
            <a:off x="6862669" y="4522225"/>
            <a:ext cx="540000" cy="540575"/>
            <a:chOff x="2808187" y="963487"/>
            <a:chExt cx="720000" cy="720766"/>
          </a:xfrm>
        </p:grpSpPr>
        <p:grpSp>
          <p:nvGrpSpPr>
            <p:cNvPr id="182" name="Group 291"/>
            <p:cNvGrpSpPr/>
            <p:nvPr/>
          </p:nvGrpSpPr>
          <p:grpSpPr>
            <a:xfrm>
              <a:off x="2808187" y="963487"/>
              <a:ext cx="720000" cy="720000"/>
              <a:chOff x="2681187" y="1084498"/>
              <a:chExt cx="720000" cy="720000"/>
            </a:xfrm>
          </p:grpSpPr>
          <p:sp>
            <p:nvSpPr>
              <p:cNvPr id="184" name="橢圓 6"/>
              <p:cNvSpPr/>
              <p:nvPr/>
            </p:nvSpPr>
            <p:spPr bwMode="auto">
              <a:xfrm>
                <a:off x="2681187" y="1084498"/>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pic>
            <p:nvPicPr>
              <p:cNvPr id="185" name="Picture 9" descr="D:\TrendMicro_Documents\OEM\Asus\Eva_20140626\iCons\Photo-Video-webcam-icon拷貝.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4051" y="1261600"/>
                <a:ext cx="334271" cy="33427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83" name="TextBox 292"/>
            <p:cNvSpPr txBox="1"/>
            <p:nvPr/>
          </p:nvSpPr>
          <p:spPr>
            <a:xfrm>
              <a:off x="2898220" y="1407254"/>
              <a:ext cx="246308" cy="276999"/>
            </a:xfrm>
            <a:prstGeom prst="rect">
              <a:avLst/>
            </a:prstGeom>
            <a:noFill/>
          </p:spPr>
          <p:txBody>
            <a:bodyPr wrap="none" rtlCol="0">
              <a:spAutoFit/>
            </a:bodyPr>
            <a:lstStyle/>
            <a:p>
              <a:pPr fontAlgn="auto">
                <a:spcBef>
                  <a:spcPts val="0"/>
                </a:spcBef>
                <a:spcAft>
                  <a:spcPts val="0"/>
                </a:spcAft>
              </a:pPr>
              <a:endParaRPr lang="en-US" sz="750" dirty="0">
                <a:solidFill>
                  <a:srgbClr val="FFFFFF"/>
                </a:solidFill>
                <a:latin typeface="Calibri"/>
                <a:ea typeface="+mn-ea"/>
                <a:cs typeface="Calibri"/>
              </a:endParaRPr>
            </a:p>
          </p:txBody>
        </p:sp>
      </p:grpSp>
      <p:grpSp>
        <p:nvGrpSpPr>
          <p:cNvPr id="186" name="Group 298"/>
          <p:cNvGrpSpPr/>
          <p:nvPr/>
        </p:nvGrpSpPr>
        <p:grpSpPr>
          <a:xfrm>
            <a:off x="6108960" y="4522224"/>
            <a:ext cx="541500" cy="559934"/>
            <a:chOff x="4674036" y="933670"/>
            <a:chExt cx="722000" cy="746578"/>
          </a:xfrm>
        </p:grpSpPr>
        <p:grpSp>
          <p:nvGrpSpPr>
            <p:cNvPr id="187" name="Group 299"/>
            <p:cNvGrpSpPr/>
            <p:nvPr/>
          </p:nvGrpSpPr>
          <p:grpSpPr>
            <a:xfrm>
              <a:off x="4676036" y="933670"/>
              <a:ext cx="720000" cy="720000"/>
              <a:chOff x="5506013" y="1052387"/>
              <a:chExt cx="720000" cy="720000"/>
            </a:xfrm>
          </p:grpSpPr>
          <p:sp>
            <p:nvSpPr>
              <p:cNvPr id="189" name="橢圓 6"/>
              <p:cNvSpPr/>
              <p:nvPr/>
            </p:nvSpPr>
            <p:spPr bwMode="auto">
              <a:xfrm>
                <a:off x="5506013" y="1052387"/>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grpSp>
            <p:nvGrpSpPr>
              <p:cNvPr id="190" name="群組 145"/>
              <p:cNvGrpSpPr/>
              <p:nvPr/>
            </p:nvGrpSpPr>
            <p:grpSpPr>
              <a:xfrm>
                <a:off x="5760960" y="1248241"/>
                <a:ext cx="216265" cy="304314"/>
                <a:chOff x="411795" y="1507842"/>
                <a:chExt cx="127705" cy="219689"/>
              </a:xfrm>
              <a:scene3d>
                <a:camera prst="orthographicFront"/>
                <a:lightRig rig="threePt" dir="t"/>
              </a:scene3d>
            </p:grpSpPr>
            <p:sp>
              <p:nvSpPr>
                <p:cNvPr id="191" name="圓角矩形 146"/>
                <p:cNvSpPr/>
                <p:nvPr/>
              </p:nvSpPr>
              <p:spPr>
                <a:xfrm>
                  <a:off x="411795" y="1507842"/>
                  <a:ext cx="127705" cy="219689"/>
                </a:xfrm>
                <a:prstGeom prst="roundRect">
                  <a:avLst/>
                </a:prstGeom>
                <a:noFill/>
                <a:ln w="19050">
                  <a:solidFill>
                    <a:schemeClr val="bg1"/>
                  </a:solidFill>
                </a:ln>
                <a:effectLst/>
                <a:sp3d extrusionH="50800">
                  <a:extrusionClr>
                    <a:schemeClr val="bg1"/>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baseline="-25000" dirty="0">
                    <a:solidFill>
                      <a:srgbClr val="FFFFFF"/>
                    </a:solidFill>
                  </a:endParaRPr>
                </a:p>
              </p:txBody>
            </p:sp>
            <p:sp>
              <p:nvSpPr>
                <p:cNvPr id="192" name="橢圓 147"/>
                <p:cNvSpPr>
                  <a:spLocks/>
                </p:cNvSpPr>
                <p:nvPr/>
              </p:nvSpPr>
              <p:spPr>
                <a:xfrm>
                  <a:off x="465916" y="1690186"/>
                  <a:ext cx="21258" cy="25989"/>
                </a:xfrm>
                <a:prstGeom prst="ellipse">
                  <a:avLst/>
                </a:prstGeom>
                <a:noFill/>
                <a:ln w="19050">
                  <a:solidFill>
                    <a:schemeClr val="bg1"/>
                  </a:solidFill>
                </a:ln>
                <a:effectLst/>
                <a:sp3d extrusionH="50800">
                  <a:extrusionClr>
                    <a:schemeClr val="bg1"/>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cxnSp>
              <p:nvCxnSpPr>
                <p:cNvPr id="193" name="直線接點 149"/>
                <p:cNvCxnSpPr/>
                <p:nvPr/>
              </p:nvCxnSpPr>
              <p:spPr>
                <a:xfrm>
                  <a:off x="411795" y="1682943"/>
                  <a:ext cx="127705" cy="0"/>
                </a:xfrm>
                <a:prstGeom prst="line">
                  <a:avLst/>
                </a:prstGeom>
                <a:ln w="19050">
                  <a:solidFill>
                    <a:schemeClr val="bg1"/>
                  </a:solidFill>
                </a:ln>
                <a:effectLst/>
                <a:sp3d extrusionH="50800">
                  <a:extrusionClr>
                    <a:schemeClr val="bg1"/>
                  </a:extrusionClr>
                </a:sp3d>
              </p:spPr>
              <p:style>
                <a:lnRef idx="2">
                  <a:schemeClr val="accent1"/>
                </a:lnRef>
                <a:fillRef idx="0">
                  <a:schemeClr val="accent1"/>
                </a:fillRef>
                <a:effectRef idx="1">
                  <a:schemeClr val="accent1"/>
                </a:effectRef>
                <a:fontRef idx="minor">
                  <a:schemeClr val="tx1"/>
                </a:fontRef>
              </p:style>
            </p:cxnSp>
          </p:grpSp>
        </p:grpSp>
        <p:sp>
          <p:nvSpPr>
            <p:cNvPr id="188" name="TextBox 300"/>
            <p:cNvSpPr txBox="1"/>
            <p:nvPr/>
          </p:nvSpPr>
          <p:spPr>
            <a:xfrm>
              <a:off x="4674036" y="1403249"/>
              <a:ext cx="246308" cy="276999"/>
            </a:xfrm>
            <a:prstGeom prst="rect">
              <a:avLst/>
            </a:prstGeom>
            <a:noFill/>
          </p:spPr>
          <p:txBody>
            <a:bodyPr wrap="none" rtlCol="0">
              <a:spAutoFit/>
            </a:bodyPr>
            <a:lstStyle/>
            <a:p>
              <a:pPr fontAlgn="auto">
                <a:spcBef>
                  <a:spcPts val="0"/>
                </a:spcBef>
                <a:spcAft>
                  <a:spcPts val="0"/>
                </a:spcAft>
              </a:pPr>
              <a:endParaRPr lang="en-US" sz="750" dirty="0">
                <a:solidFill>
                  <a:srgbClr val="FFFFFF"/>
                </a:solidFill>
                <a:latin typeface="Calibri"/>
                <a:ea typeface="+mn-ea"/>
                <a:cs typeface="Calibri"/>
              </a:endParaRPr>
            </a:p>
          </p:txBody>
        </p:sp>
      </p:grpSp>
      <p:grpSp>
        <p:nvGrpSpPr>
          <p:cNvPr id="194" name="Group 10"/>
          <p:cNvGrpSpPr/>
          <p:nvPr/>
        </p:nvGrpSpPr>
        <p:grpSpPr>
          <a:xfrm>
            <a:off x="3852329" y="4522226"/>
            <a:ext cx="540000" cy="572876"/>
            <a:chOff x="2626630" y="3823341"/>
            <a:chExt cx="720000" cy="763834"/>
          </a:xfrm>
        </p:grpSpPr>
        <p:grpSp>
          <p:nvGrpSpPr>
            <p:cNvPr id="195" name="Group 295"/>
            <p:cNvGrpSpPr/>
            <p:nvPr/>
          </p:nvGrpSpPr>
          <p:grpSpPr>
            <a:xfrm>
              <a:off x="2626630" y="3823341"/>
              <a:ext cx="720000" cy="763834"/>
              <a:chOff x="3741329" y="923731"/>
              <a:chExt cx="720000" cy="763834"/>
            </a:xfrm>
          </p:grpSpPr>
          <p:sp>
            <p:nvSpPr>
              <p:cNvPr id="202" name="橢圓 6"/>
              <p:cNvSpPr/>
              <p:nvPr/>
            </p:nvSpPr>
            <p:spPr bwMode="auto">
              <a:xfrm>
                <a:off x="3741329" y="923731"/>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203" name="TextBox 297"/>
              <p:cNvSpPr txBox="1"/>
              <p:nvPr/>
            </p:nvSpPr>
            <p:spPr>
              <a:xfrm>
                <a:off x="3777962" y="1410566"/>
                <a:ext cx="246308" cy="276999"/>
              </a:xfrm>
              <a:prstGeom prst="rect">
                <a:avLst/>
              </a:prstGeom>
              <a:noFill/>
            </p:spPr>
            <p:txBody>
              <a:bodyPr wrap="none" rtlCol="0">
                <a:spAutoFit/>
              </a:bodyPr>
              <a:lstStyle/>
              <a:p>
                <a:pPr fontAlgn="auto">
                  <a:spcBef>
                    <a:spcPts val="0"/>
                  </a:spcBef>
                  <a:spcAft>
                    <a:spcPts val="0"/>
                  </a:spcAft>
                </a:pPr>
                <a:endParaRPr lang="en-US" sz="750" dirty="0">
                  <a:solidFill>
                    <a:srgbClr val="FFFFFF"/>
                  </a:solidFill>
                  <a:latin typeface="Calibri"/>
                  <a:ea typeface="+mn-ea"/>
                  <a:cs typeface="Calibri"/>
                </a:endParaRPr>
              </a:p>
            </p:txBody>
          </p:sp>
        </p:grpSp>
        <p:grpSp>
          <p:nvGrpSpPr>
            <p:cNvPr id="196" name="Group 311"/>
            <p:cNvGrpSpPr/>
            <p:nvPr/>
          </p:nvGrpSpPr>
          <p:grpSpPr>
            <a:xfrm>
              <a:off x="2789732" y="4029134"/>
              <a:ext cx="368821" cy="304314"/>
              <a:chOff x="3904431" y="1129524"/>
              <a:chExt cx="368821" cy="304314"/>
            </a:xfrm>
          </p:grpSpPr>
          <p:sp>
            <p:nvSpPr>
              <p:cNvPr id="197" name="Rounded Rectangle 312"/>
              <p:cNvSpPr/>
              <p:nvPr/>
            </p:nvSpPr>
            <p:spPr>
              <a:xfrm>
                <a:off x="3904431" y="1129524"/>
                <a:ext cx="368821" cy="304314"/>
              </a:xfrm>
              <a:prstGeom prst="roundRect">
                <a:avLst>
                  <a:gd name="adj" fmla="val 9248"/>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198" name="Round Same Side Corner Rectangle 313"/>
              <p:cNvSpPr/>
              <p:nvPr/>
            </p:nvSpPr>
            <p:spPr>
              <a:xfrm>
                <a:off x="3904431" y="1132315"/>
                <a:ext cx="368821" cy="72921"/>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199" name="Oval 314"/>
              <p:cNvSpPr/>
              <p:nvPr/>
            </p:nvSpPr>
            <p:spPr>
              <a:xfrm>
                <a:off x="3932295" y="1148114"/>
                <a:ext cx="36000" cy="36000"/>
              </a:xfrm>
              <a:prstGeom prst="ellipse">
                <a:avLst/>
              </a:prstGeom>
              <a:noFill/>
              <a:ln w="317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00" name="Oval 315"/>
              <p:cNvSpPr/>
              <p:nvPr/>
            </p:nvSpPr>
            <p:spPr>
              <a:xfrm>
                <a:off x="3976744" y="1148114"/>
                <a:ext cx="36000" cy="36000"/>
              </a:xfrm>
              <a:prstGeom prst="ellipse">
                <a:avLst/>
              </a:prstGeom>
              <a:noFill/>
              <a:ln w="317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01" name="Oval 316"/>
              <p:cNvSpPr/>
              <p:nvPr/>
            </p:nvSpPr>
            <p:spPr>
              <a:xfrm>
                <a:off x="4018020" y="1148114"/>
                <a:ext cx="36000" cy="36000"/>
              </a:xfrm>
              <a:prstGeom prst="ellipse">
                <a:avLst/>
              </a:prstGeom>
              <a:noFill/>
              <a:ln w="317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grpSp>
      </p:grpSp>
      <p:sp>
        <p:nvSpPr>
          <p:cNvPr id="204" name="TextBox 8"/>
          <p:cNvSpPr txBox="1"/>
          <p:nvPr/>
        </p:nvSpPr>
        <p:spPr>
          <a:xfrm>
            <a:off x="1579138" y="3796399"/>
            <a:ext cx="431528"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File</a:t>
            </a:r>
          </a:p>
        </p:txBody>
      </p:sp>
      <p:sp>
        <p:nvSpPr>
          <p:cNvPr id="205" name="TextBox 317"/>
          <p:cNvSpPr txBox="1"/>
          <p:nvPr/>
        </p:nvSpPr>
        <p:spPr>
          <a:xfrm>
            <a:off x="2341888" y="3796399"/>
            <a:ext cx="468398"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LAN</a:t>
            </a:r>
          </a:p>
        </p:txBody>
      </p:sp>
      <p:sp>
        <p:nvSpPr>
          <p:cNvPr id="206" name="TextBox 318"/>
          <p:cNvSpPr txBox="1"/>
          <p:nvPr/>
        </p:nvSpPr>
        <p:spPr>
          <a:xfrm>
            <a:off x="2984290" y="3796399"/>
            <a:ext cx="646331"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WWW</a:t>
            </a:r>
          </a:p>
        </p:txBody>
      </p:sp>
      <p:sp>
        <p:nvSpPr>
          <p:cNvPr id="207" name="TextBox 319"/>
          <p:cNvSpPr txBox="1"/>
          <p:nvPr/>
        </p:nvSpPr>
        <p:spPr>
          <a:xfrm>
            <a:off x="3903126" y="3796399"/>
            <a:ext cx="570990"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Email</a:t>
            </a:r>
          </a:p>
        </p:txBody>
      </p:sp>
      <p:sp>
        <p:nvSpPr>
          <p:cNvPr id="208" name="TextBox 320"/>
          <p:cNvSpPr txBox="1"/>
          <p:nvPr/>
        </p:nvSpPr>
        <p:spPr>
          <a:xfrm>
            <a:off x="4769225" y="3796399"/>
            <a:ext cx="839782"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Database</a:t>
            </a:r>
          </a:p>
        </p:txBody>
      </p:sp>
      <p:sp>
        <p:nvSpPr>
          <p:cNvPr id="209" name="TextBox 321"/>
          <p:cNvSpPr txBox="1"/>
          <p:nvPr/>
        </p:nvSpPr>
        <p:spPr>
          <a:xfrm>
            <a:off x="5768624" y="3796399"/>
            <a:ext cx="681597"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Mobile</a:t>
            </a:r>
          </a:p>
        </p:txBody>
      </p:sp>
      <p:sp>
        <p:nvSpPr>
          <p:cNvPr id="210" name="TextBox 322"/>
          <p:cNvSpPr txBox="1"/>
          <p:nvPr/>
        </p:nvSpPr>
        <p:spPr>
          <a:xfrm>
            <a:off x="6621849" y="3796399"/>
            <a:ext cx="1214179" cy="300082"/>
          </a:xfrm>
          <a:prstGeom prst="rect">
            <a:avLst/>
          </a:prstGeom>
          <a:noFill/>
        </p:spPr>
        <p:txBody>
          <a:bodyPr wrap="none" rtlCol="0">
            <a:spAutoFit/>
          </a:bodyPr>
          <a:lstStyle/>
          <a:p>
            <a:pPr fontAlgn="auto">
              <a:spcBef>
                <a:spcPts val="0"/>
              </a:spcBef>
              <a:spcAft>
                <a:spcPts val="0"/>
              </a:spcAft>
            </a:pPr>
            <a:r>
              <a:rPr lang="en-US" sz="1350" dirty="0">
                <a:solidFill>
                  <a:srgbClr val="FFFFFF"/>
                </a:solidFill>
                <a:latin typeface="Calibri"/>
                <a:ea typeface="+mn-ea"/>
                <a:cs typeface="Calibri"/>
              </a:rPr>
              <a:t>Internet based</a:t>
            </a:r>
          </a:p>
        </p:txBody>
      </p:sp>
      <p:grpSp>
        <p:nvGrpSpPr>
          <p:cNvPr id="211" name="Group 35"/>
          <p:cNvGrpSpPr/>
          <p:nvPr/>
        </p:nvGrpSpPr>
        <p:grpSpPr>
          <a:xfrm>
            <a:off x="4604540" y="4522227"/>
            <a:ext cx="540000" cy="543059"/>
            <a:chOff x="2042102" y="3941397"/>
            <a:chExt cx="720000" cy="724078"/>
          </a:xfrm>
        </p:grpSpPr>
        <p:grpSp>
          <p:nvGrpSpPr>
            <p:cNvPr id="212" name="Group 351"/>
            <p:cNvGrpSpPr/>
            <p:nvPr/>
          </p:nvGrpSpPr>
          <p:grpSpPr>
            <a:xfrm>
              <a:off x="2042102" y="3941397"/>
              <a:ext cx="720000" cy="724078"/>
              <a:chOff x="3741329" y="963487"/>
              <a:chExt cx="720000" cy="724078"/>
            </a:xfrm>
          </p:grpSpPr>
          <p:sp>
            <p:nvSpPr>
              <p:cNvPr id="221" name="橢圓 6"/>
              <p:cNvSpPr/>
              <p:nvPr/>
            </p:nvSpPr>
            <p:spPr bwMode="auto">
              <a:xfrm>
                <a:off x="3741329" y="963487"/>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222" name="TextBox 359"/>
              <p:cNvSpPr txBox="1"/>
              <p:nvPr/>
            </p:nvSpPr>
            <p:spPr>
              <a:xfrm>
                <a:off x="3777962" y="1410566"/>
                <a:ext cx="246308" cy="276999"/>
              </a:xfrm>
              <a:prstGeom prst="rect">
                <a:avLst/>
              </a:prstGeom>
              <a:noFill/>
            </p:spPr>
            <p:txBody>
              <a:bodyPr wrap="none" rtlCol="0">
                <a:spAutoFit/>
              </a:bodyPr>
              <a:lstStyle/>
              <a:p>
                <a:pPr fontAlgn="auto">
                  <a:spcBef>
                    <a:spcPts val="0"/>
                  </a:spcBef>
                  <a:spcAft>
                    <a:spcPts val="0"/>
                  </a:spcAft>
                </a:pPr>
                <a:endParaRPr lang="en-US" sz="750" dirty="0">
                  <a:solidFill>
                    <a:srgbClr val="FFFFFF"/>
                  </a:solidFill>
                  <a:latin typeface="Calibri"/>
                  <a:ea typeface="+mn-ea"/>
                  <a:cs typeface="Calibri"/>
                </a:endParaRPr>
              </a:p>
            </p:txBody>
          </p:sp>
        </p:grpSp>
        <p:grpSp>
          <p:nvGrpSpPr>
            <p:cNvPr id="213" name="Group 21"/>
            <p:cNvGrpSpPr/>
            <p:nvPr/>
          </p:nvGrpSpPr>
          <p:grpSpPr>
            <a:xfrm>
              <a:off x="2163097" y="4090870"/>
              <a:ext cx="461988" cy="349284"/>
              <a:chOff x="2163096" y="3957478"/>
              <a:chExt cx="725127" cy="482676"/>
            </a:xfrm>
          </p:grpSpPr>
          <p:sp>
            <p:nvSpPr>
              <p:cNvPr id="214" name="Rounded Rectangle 362"/>
              <p:cNvSpPr/>
              <p:nvPr/>
            </p:nvSpPr>
            <p:spPr>
              <a:xfrm>
                <a:off x="2163096" y="4146025"/>
                <a:ext cx="725127" cy="294129"/>
              </a:xfrm>
              <a:prstGeom prst="roundRect">
                <a:avLst/>
              </a:prstGeom>
              <a:noFill/>
              <a:ln w="19050">
                <a:solidFill>
                  <a:schemeClr val="bg1"/>
                </a:solidFill>
              </a:ln>
              <a:effectLst/>
              <a:scene3d>
                <a:camera prst="orthographicFront"/>
                <a:lightRig rig="threePt" dir="t"/>
              </a:scene3d>
              <a:sp3d extrusionH="381000">
                <a:extrusionClr>
                  <a:schemeClr val="bg2">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15" name="Rounded Rectangle 363"/>
              <p:cNvSpPr/>
              <p:nvPr/>
            </p:nvSpPr>
            <p:spPr>
              <a:xfrm>
                <a:off x="2260427" y="4335148"/>
                <a:ext cx="73841" cy="64230"/>
              </a:xfrm>
              <a:prstGeom prst="roundRect">
                <a:avLst/>
              </a:prstGeom>
              <a:noFill/>
              <a:ln w="19050">
                <a:solidFill>
                  <a:schemeClr val="bg1"/>
                </a:solidFill>
              </a:ln>
              <a:effectLst/>
              <a:scene3d>
                <a:camera prst="orthographicFront"/>
                <a:lightRig rig="threePt" dir="t"/>
              </a:scene3d>
              <a:sp3d extrusionH="381000">
                <a:extrusionClr>
                  <a:schemeClr val="bg2">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16" name="Rounded Rectangle 364"/>
              <p:cNvSpPr/>
              <p:nvPr/>
            </p:nvSpPr>
            <p:spPr>
              <a:xfrm>
                <a:off x="2378896" y="4335037"/>
                <a:ext cx="73841" cy="64230"/>
              </a:xfrm>
              <a:prstGeom prst="roundRect">
                <a:avLst/>
              </a:prstGeom>
              <a:noFill/>
              <a:ln w="19050">
                <a:solidFill>
                  <a:schemeClr val="bg1"/>
                </a:solidFill>
              </a:ln>
              <a:effectLst/>
              <a:scene3d>
                <a:camera prst="orthographicFront"/>
                <a:lightRig rig="threePt" dir="t"/>
              </a:scene3d>
              <a:sp3d extrusionH="381000">
                <a:extrusionClr>
                  <a:schemeClr val="bg2">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17" name="Rounded Rectangle 365"/>
              <p:cNvSpPr/>
              <p:nvPr/>
            </p:nvSpPr>
            <p:spPr>
              <a:xfrm>
                <a:off x="2488738" y="4335037"/>
                <a:ext cx="73841" cy="64230"/>
              </a:xfrm>
              <a:prstGeom prst="roundRect">
                <a:avLst/>
              </a:prstGeom>
              <a:noFill/>
              <a:ln w="19050">
                <a:solidFill>
                  <a:schemeClr val="bg1"/>
                </a:solidFill>
              </a:ln>
              <a:effectLst/>
              <a:scene3d>
                <a:camera prst="orthographicFront"/>
                <a:lightRig rig="threePt" dir="t"/>
              </a:scene3d>
              <a:sp3d extrusionH="381000">
                <a:extrusionClr>
                  <a:schemeClr val="bg2">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cxnSp>
            <p:nvCxnSpPr>
              <p:cNvPr id="218" name="Straight Connector 366"/>
              <p:cNvCxnSpPr/>
              <p:nvPr/>
            </p:nvCxnSpPr>
            <p:spPr>
              <a:xfrm flipH="1" flipV="1">
                <a:off x="2771997" y="4062281"/>
                <a:ext cx="1" cy="83745"/>
              </a:xfrm>
              <a:prstGeom prst="line">
                <a:avLst/>
              </a:prstGeom>
              <a:solidFill>
                <a:schemeClr val="bg1"/>
              </a:solidFill>
              <a:ln w="19050">
                <a:solidFill>
                  <a:schemeClr val="bg1"/>
                </a:solidFill>
                <a:tailEnd type="none"/>
              </a:ln>
              <a:effectLst/>
              <a:scene3d>
                <a:camera prst="orthographicFront"/>
                <a:lightRig rig="threePt" dir="t"/>
              </a:scene3d>
              <a:sp3d extrusionH="381000">
                <a:extrusionClr>
                  <a:schemeClr val="bg2">
                    <a:lumMod val="20000"/>
                    <a:lumOff val="80000"/>
                  </a:schemeClr>
                </a:extrusionClr>
              </a:sp3d>
            </p:spPr>
            <p:style>
              <a:lnRef idx="2">
                <a:schemeClr val="accent1"/>
              </a:lnRef>
              <a:fillRef idx="0">
                <a:schemeClr val="accent1"/>
              </a:fillRef>
              <a:effectRef idx="1">
                <a:schemeClr val="accent1"/>
              </a:effectRef>
              <a:fontRef idx="minor">
                <a:schemeClr val="tx1"/>
              </a:fontRef>
            </p:style>
          </p:cxnSp>
          <p:sp>
            <p:nvSpPr>
              <p:cNvPr id="219" name="Block Arc 367"/>
              <p:cNvSpPr/>
              <p:nvPr/>
            </p:nvSpPr>
            <p:spPr>
              <a:xfrm>
                <a:off x="2729623" y="4008299"/>
                <a:ext cx="87070" cy="75191"/>
              </a:xfrm>
              <a:prstGeom prst="blockArc">
                <a:avLst>
                  <a:gd name="adj1" fmla="val 10800000"/>
                  <a:gd name="adj2" fmla="val 37"/>
                  <a:gd name="adj3" fmla="val 12463"/>
                </a:avLst>
              </a:prstGeom>
              <a:solidFill>
                <a:schemeClr val="bg1"/>
              </a:solidFill>
              <a:ln w="19050">
                <a:solidFill>
                  <a:schemeClr val="bg1"/>
                </a:solidFill>
              </a:ln>
              <a:effectLst/>
              <a:scene3d>
                <a:camera prst="orthographicFront"/>
                <a:lightRig rig="threePt" dir="t"/>
              </a:scene3d>
              <a:sp3d extrusionH="381000">
                <a:extrusionClr>
                  <a:schemeClr val="bg2">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636466"/>
                  </a:solidFill>
                </a:endParaRPr>
              </a:p>
            </p:txBody>
          </p:sp>
          <p:sp>
            <p:nvSpPr>
              <p:cNvPr id="220" name="Block Arc 368"/>
              <p:cNvSpPr/>
              <p:nvPr/>
            </p:nvSpPr>
            <p:spPr>
              <a:xfrm>
                <a:off x="2692835" y="3957478"/>
                <a:ext cx="163037" cy="140054"/>
              </a:xfrm>
              <a:prstGeom prst="blockArc">
                <a:avLst>
                  <a:gd name="adj1" fmla="val 11627460"/>
                  <a:gd name="adj2" fmla="val 20782907"/>
                  <a:gd name="adj3" fmla="val 8181"/>
                </a:avLst>
              </a:prstGeom>
              <a:solidFill>
                <a:schemeClr val="bg1"/>
              </a:solidFill>
              <a:ln w="19050">
                <a:solidFill>
                  <a:schemeClr val="bg1"/>
                </a:solidFill>
              </a:ln>
              <a:effectLst/>
              <a:scene3d>
                <a:camera prst="orthographicFront"/>
                <a:lightRig rig="threePt" dir="t"/>
              </a:scene3d>
              <a:sp3d extrusionH="381000">
                <a:extrusionClr>
                  <a:schemeClr val="bg2">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636466"/>
                  </a:solidFill>
                </a:endParaRPr>
              </a:p>
            </p:txBody>
          </p:sp>
        </p:grpSp>
      </p:grpSp>
      <p:grpSp>
        <p:nvGrpSpPr>
          <p:cNvPr id="223" name="Group 50"/>
          <p:cNvGrpSpPr/>
          <p:nvPr/>
        </p:nvGrpSpPr>
        <p:grpSpPr>
          <a:xfrm>
            <a:off x="2347909" y="4522223"/>
            <a:ext cx="540000" cy="540000"/>
            <a:chOff x="1516104" y="3913768"/>
            <a:chExt cx="720000" cy="720000"/>
          </a:xfrm>
        </p:grpSpPr>
        <p:sp>
          <p:nvSpPr>
            <p:cNvPr id="224" name="橢圓 6"/>
            <p:cNvSpPr/>
            <p:nvPr/>
          </p:nvSpPr>
          <p:spPr bwMode="auto">
            <a:xfrm>
              <a:off x="1516104" y="3913768"/>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grpSp>
          <p:nvGrpSpPr>
            <p:cNvPr id="225" name="Group 38"/>
            <p:cNvGrpSpPr/>
            <p:nvPr/>
          </p:nvGrpSpPr>
          <p:grpSpPr>
            <a:xfrm>
              <a:off x="1818078" y="4039888"/>
              <a:ext cx="130557" cy="420805"/>
              <a:chOff x="1818078" y="4090870"/>
              <a:chExt cx="130557" cy="420805"/>
            </a:xfrm>
          </p:grpSpPr>
          <p:sp>
            <p:nvSpPr>
              <p:cNvPr id="226" name="Rectangle 36"/>
              <p:cNvSpPr/>
              <p:nvPr/>
            </p:nvSpPr>
            <p:spPr>
              <a:xfrm>
                <a:off x="1818078" y="4180973"/>
                <a:ext cx="130557" cy="330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27" name="Rectangle 375"/>
              <p:cNvSpPr/>
              <p:nvPr/>
            </p:nvSpPr>
            <p:spPr>
              <a:xfrm>
                <a:off x="1839854" y="4090870"/>
                <a:ext cx="89306" cy="9579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28" name="Rectangle 376"/>
              <p:cNvSpPr/>
              <p:nvPr/>
            </p:nvSpPr>
            <p:spPr>
              <a:xfrm>
                <a:off x="1862033" y="4134595"/>
                <a:ext cx="18000" cy="18000"/>
              </a:xfrm>
              <a:prstGeom prst="rect">
                <a:avLst/>
              </a:prstGeom>
              <a:noFill/>
              <a:ln w="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sp>
            <p:nvSpPr>
              <p:cNvPr id="229" name="Rectangle 377"/>
              <p:cNvSpPr/>
              <p:nvPr/>
            </p:nvSpPr>
            <p:spPr>
              <a:xfrm>
                <a:off x="1890653" y="4134595"/>
                <a:ext cx="18000" cy="18000"/>
              </a:xfrm>
              <a:prstGeom prst="rect">
                <a:avLst/>
              </a:prstGeom>
              <a:noFill/>
              <a:ln w="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grpSp>
      </p:grpSp>
      <p:grpSp>
        <p:nvGrpSpPr>
          <p:cNvPr id="230" name="Group 378"/>
          <p:cNvGrpSpPr/>
          <p:nvPr/>
        </p:nvGrpSpPr>
        <p:grpSpPr>
          <a:xfrm>
            <a:off x="5356750" y="4522223"/>
            <a:ext cx="540000" cy="540000"/>
            <a:chOff x="5631719" y="972974"/>
            <a:chExt cx="720000" cy="720000"/>
          </a:xfrm>
        </p:grpSpPr>
        <p:grpSp>
          <p:nvGrpSpPr>
            <p:cNvPr id="231" name="Group 379"/>
            <p:cNvGrpSpPr/>
            <p:nvPr/>
          </p:nvGrpSpPr>
          <p:grpSpPr>
            <a:xfrm>
              <a:off x="5631719" y="972974"/>
              <a:ext cx="720000" cy="720000"/>
              <a:chOff x="4560171" y="1063588"/>
              <a:chExt cx="720000" cy="720000"/>
            </a:xfrm>
          </p:grpSpPr>
          <p:sp>
            <p:nvSpPr>
              <p:cNvPr id="233" name="橢圓 6"/>
              <p:cNvSpPr/>
              <p:nvPr/>
            </p:nvSpPr>
            <p:spPr bwMode="auto">
              <a:xfrm>
                <a:off x="4560171" y="1063588"/>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sp>
            <p:nvSpPr>
              <p:cNvPr id="234" name="Freeform 7"/>
              <p:cNvSpPr>
                <a:spLocks/>
              </p:cNvSpPr>
              <p:nvPr/>
            </p:nvSpPr>
            <p:spPr bwMode="auto">
              <a:xfrm>
                <a:off x="4686286" y="1283882"/>
                <a:ext cx="460046" cy="215138"/>
              </a:xfrm>
              <a:custGeom>
                <a:avLst/>
                <a:gdLst/>
                <a:ahLst/>
                <a:cxnLst>
                  <a:cxn ang="0">
                    <a:pos x="799" y="176"/>
                  </a:cxn>
                  <a:cxn ang="0">
                    <a:pos x="789" y="177"/>
                  </a:cxn>
                  <a:cxn ang="0">
                    <a:pos x="691" y="120"/>
                  </a:cxn>
                  <a:cxn ang="0">
                    <a:pos x="687" y="120"/>
                  </a:cxn>
                  <a:cxn ang="0">
                    <a:pos x="687" y="114"/>
                  </a:cxn>
                  <a:cxn ang="0">
                    <a:pos x="576" y="0"/>
                  </a:cxn>
                  <a:cxn ang="0">
                    <a:pos x="494" y="36"/>
                  </a:cxn>
                  <a:cxn ang="0">
                    <a:pos x="392" y="0"/>
                  </a:cxn>
                  <a:cxn ang="0">
                    <a:pos x="228" y="164"/>
                  </a:cxn>
                  <a:cxn ang="0">
                    <a:pos x="130" y="246"/>
                  </a:cxn>
                  <a:cxn ang="0">
                    <a:pos x="112" y="245"/>
                  </a:cxn>
                  <a:cxn ang="0">
                    <a:pos x="0" y="357"/>
                  </a:cxn>
                  <a:cxn ang="0">
                    <a:pos x="112" y="469"/>
                  </a:cxn>
                  <a:cxn ang="0">
                    <a:pos x="175" y="450"/>
                  </a:cxn>
                  <a:cxn ang="0">
                    <a:pos x="276" y="485"/>
                  </a:cxn>
                  <a:cxn ang="0">
                    <a:pos x="386" y="443"/>
                  </a:cxn>
                  <a:cxn ang="0">
                    <a:pos x="546" y="521"/>
                  </a:cxn>
                  <a:cxn ang="0">
                    <a:pos x="689" y="462"/>
                  </a:cxn>
                  <a:cxn ang="0">
                    <a:pos x="799" y="505"/>
                  </a:cxn>
                  <a:cxn ang="0">
                    <a:pos x="963" y="341"/>
                  </a:cxn>
                  <a:cxn ang="0">
                    <a:pos x="799" y="176"/>
                  </a:cxn>
                </a:cxnLst>
                <a:rect l="0" t="0" r="r" b="b"/>
                <a:pathLst>
                  <a:path w="963" h="521">
                    <a:moveTo>
                      <a:pt x="799" y="176"/>
                    </a:moveTo>
                    <a:cubicBezTo>
                      <a:pt x="796" y="176"/>
                      <a:pt x="792" y="177"/>
                      <a:pt x="789" y="177"/>
                    </a:cubicBezTo>
                    <a:cubicBezTo>
                      <a:pt x="769" y="143"/>
                      <a:pt x="733" y="120"/>
                      <a:pt x="691" y="120"/>
                    </a:cubicBezTo>
                    <a:cubicBezTo>
                      <a:pt x="690" y="120"/>
                      <a:pt x="689" y="120"/>
                      <a:pt x="687" y="120"/>
                    </a:cubicBezTo>
                    <a:cubicBezTo>
                      <a:pt x="687" y="118"/>
                      <a:pt x="687" y="116"/>
                      <a:pt x="687" y="114"/>
                    </a:cubicBezTo>
                    <a:cubicBezTo>
                      <a:pt x="687" y="51"/>
                      <a:pt x="637" y="0"/>
                      <a:pt x="576" y="0"/>
                    </a:cubicBezTo>
                    <a:cubicBezTo>
                      <a:pt x="543" y="0"/>
                      <a:pt x="515" y="14"/>
                      <a:pt x="494" y="36"/>
                    </a:cubicBezTo>
                    <a:cubicBezTo>
                      <a:pt x="466" y="14"/>
                      <a:pt x="430" y="0"/>
                      <a:pt x="392" y="0"/>
                    </a:cubicBezTo>
                    <a:cubicBezTo>
                      <a:pt x="302" y="0"/>
                      <a:pt x="228" y="73"/>
                      <a:pt x="228" y="164"/>
                    </a:cubicBezTo>
                    <a:cubicBezTo>
                      <a:pt x="185" y="177"/>
                      <a:pt x="150" y="207"/>
                      <a:pt x="130" y="246"/>
                    </a:cubicBezTo>
                    <a:cubicBezTo>
                      <a:pt x="124" y="245"/>
                      <a:pt x="118" y="245"/>
                      <a:pt x="112" y="245"/>
                    </a:cubicBezTo>
                    <a:cubicBezTo>
                      <a:pt x="50" y="245"/>
                      <a:pt x="0" y="295"/>
                      <a:pt x="0" y="357"/>
                    </a:cubicBezTo>
                    <a:cubicBezTo>
                      <a:pt x="0" y="419"/>
                      <a:pt x="50" y="469"/>
                      <a:pt x="112" y="469"/>
                    </a:cubicBezTo>
                    <a:cubicBezTo>
                      <a:pt x="135" y="469"/>
                      <a:pt x="157" y="462"/>
                      <a:pt x="175" y="450"/>
                    </a:cubicBezTo>
                    <a:cubicBezTo>
                      <a:pt x="202" y="472"/>
                      <a:pt x="238" y="485"/>
                      <a:pt x="276" y="485"/>
                    </a:cubicBezTo>
                    <a:cubicBezTo>
                      <a:pt x="318" y="485"/>
                      <a:pt x="357" y="469"/>
                      <a:pt x="386" y="443"/>
                    </a:cubicBezTo>
                    <a:cubicBezTo>
                      <a:pt x="422" y="490"/>
                      <a:pt x="480" y="521"/>
                      <a:pt x="546" y="521"/>
                    </a:cubicBezTo>
                    <a:cubicBezTo>
                      <a:pt x="602" y="521"/>
                      <a:pt x="652" y="498"/>
                      <a:pt x="689" y="462"/>
                    </a:cubicBezTo>
                    <a:cubicBezTo>
                      <a:pt x="718" y="489"/>
                      <a:pt x="757" y="505"/>
                      <a:pt x="799" y="505"/>
                    </a:cubicBezTo>
                    <a:cubicBezTo>
                      <a:pt x="890" y="505"/>
                      <a:pt x="963" y="432"/>
                      <a:pt x="963" y="341"/>
                    </a:cubicBezTo>
                    <a:cubicBezTo>
                      <a:pt x="963" y="250"/>
                      <a:pt x="890" y="176"/>
                      <a:pt x="799" y="176"/>
                    </a:cubicBezTo>
                    <a:close/>
                  </a:path>
                </a:pathLst>
              </a:custGeom>
              <a:solidFill>
                <a:schemeClr val="bg1"/>
              </a:solidFill>
              <a:ln w="9525">
                <a:solidFill>
                  <a:schemeClr val="bg1"/>
                </a:solidFill>
                <a:round/>
                <a:headEnd/>
                <a:tailEnd/>
              </a:ln>
              <a:effectLst/>
            </p:spPr>
            <p:txBody>
              <a:bodyPr vert="horz" wrap="square" lIns="68580" tIns="34290" rIns="68580" bIns="34290" numCol="1" anchor="t" anchorCtr="0" compatLnSpc="1">
                <a:prstTxWarp prst="textNoShape">
                  <a:avLst/>
                </a:prstTxWarp>
              </a:bodyPr>
              <a:lstStyle/>
              <a:p>
                <a:pPr fontAlgn="auto">
                  <a:spcBef>
                    <a:spcPts val="0"/>
                  </a:spcBef>
                  <a:spcAft>
                    <a:spcPts val="0"/>
                  </a:spcAft>
                  <a:defRPr/>
                </a:pPr>
                <a:endParaRPr lang="en-GB" sz="1200" b="1" kern="0" dirty="0">
                  <a:solidFill>
                    <a:srgbClr val="636466"/>
                  </a:solidFill>
                  <a:latin typeface="Calibri"/>
                  <a:ea typeface="+mn-ea"/>
                </a:endParaRPr>
              </a:p>
            </p:txBody>
          </p:sp>
        </p:grpSp>
        <p:sp>
          <p:nvSpPr>
            <p:cNvPr id="232" name="TextBox 380"/>
            <p:cNvSpPr txBox="1"/>
            <p:nvPr/>
          </p:nvSpPr>
          <p:spPr>
            <a:xfrm>
              <a:off x="5747895" y="1378091"/>
              <a:ext cx="246308" cy="276999"/>
            </a:xfrm>
            <a:prstGeom prst="rect">
              <a:avLst/>
            </a:prstGeom>
            <a:noFill/>
          </p:spPr>
          <p:txBody>
            <a:bodyPr wrap="none" rtlCol="0">
              <a:spAutoFit/>
            </a:bodyPr>
            <a:lstStyle/>
            <a:p>
              <a:pPr fontAlgn="auto">
                <a:spcBef>
                  <a:spcPts val="0"/>
                </a:spcBef>
                <a:spcAft>
                  <a:spcPts val="0"/>
                </a:spcAft>
              </a:pPr>
              <a:endParaRPr lang="en-US" sz="750" dirty="0">
                <a:solidFill>
                  <a:srgbClr val="FFFFFF"/>
                </a:solidFill>
                <a:latin typeface="Calibri"/>
                <a:ea typeface="+mn-ea"/>
                <a:cs typeface="Calibri"/>
              </a:endParaRPr>
            </a:p>
          </p:txBody>
        </p:sp>
      </p:grpSp>
      <p:sp>
        <p:nvSpPr>
          <p:cNvPr id="235" name="TextBox 51"/>
          <p:cNvSpPr txBox="1"/>
          <p:nvPr/>
        </p:nvSpPr>
        <p:spPr>
          <a:xfrm>
            <a:off x="4161942" y="2337811"/>
            <a:ext cx="712952" cy="300082"/>
          </a:xfrm>
          <a:prstGeom prst="rect">
            <a:avLst/>
          </a:prstGeom>
          <a:noFill/>
        </p:spPr>
        <p:txBody>
          <a:bodyPr wrap="none" rtlCol="0">
            <a:spAutoFit/>
          </a:bodyPr>
          <a:lstStyle/>
          <a:p>
            <a:pPr fontAlgn="auto">
              <a:spcBef>
                <a:spcPts val="0"/>
              </a:spcBef>
              <a:spcAft>
                <a:spcPts val="0"/>
              </a:spcAft>
            </a:pPr>
            <a:r>
              <a:rPr lang="en-US" sz="1350" dirty="0">
                <a:solidFill>
                  <a:srgbClr val="ED1C24"/>
                </a:solidFill>
                <a:latin typeface="Calibri"/>
                <a:ea typeface="+mn-ea"/>
                <a:cs typeface="Calibri"/>
              </a:rPr>
              <a:t>Threats</a:t>
            </a:r>
          </a:p>
        </p:txBody>
      </p:sp>
      <p:sp>
        <p:nvSpPr>
          <p:cNvPr id="236" name="TextBox 388"/>
          <p:cNvSpPr txBox="1"/>
          <p:nvPr/>
        </p:nvSpPr>
        <p:spPr>
          <a:xfrm>
            <a:off x="4125695" y="3533053"/>
            <a:ext cx="761747" cy="300082"/>
          </a:xfrm>
          <a:prstGeom prst="rect">
            <a:avLst/>
          </a:prstGeom>
          <a:noFill/>
        </p:spPr>
        <p:txBody>
          <a:bodyPr wrap="none" rtlCol="0">
            <a:spAutoFit/>
          </a:bodyPr>
          <a:lstStyle/>
          <a:p>
            <a:pPr fontAlgn="auto">
              <a:spcBef>
                <a:spcPts val="0"/>
              </a:spcBef>
              <a:spcAft>
                <a:spcPts val="0"/>
              </a:spcAft>
            </a:pPr>
            <a:r>
              <a:rPr lang="en-US" sz="1350" dirty="0">
                <a:solidFill>
                  <a:srgbClr val="ED1C24"/>
                </a:solidFill>
                <a:latin typeface="Calibri"/>
                <a:ea typeface="+mn-ea"/>
                <a:cs typeface="Calibri"/>
              </a:rPr>
              <a:t>Channel</a:t>
            </a:r>
          </a:p>
        </p:txBody>
      </p:sp>
      <p:sp>
        <p:nvSpPr>
          <p:cNvPr id="237" name="TextBox 389"/>
          <p:cNvSpPr txBox="1"/>
          <p:nvPr/>
        </p:nvSpPr>
        <p:spPr>
          <a:xfrm>
            <a:off x="3934510" y="5063479"/>
            <a:ext cx="1190198" cy="300082"/>
          </a:xfrm>
          <a:prstGeom prst="rect">
            <a:avLst/>
          </a:prstGeom>
          <a:noFill/>
        </p:spPr>
        <p:txBody>
          <a:bodyPr wrap="none" rtlCol="0">
            <a:spAutoFit/>
          </a:bodyPr>
          <a:lstStyle/>
          <a:p>
            <a:pPr fontAlgn="auto">
              <a:spcBef>
                <a:spcPts val="0"/>
              </a:spcBef>
              <a:spcAft>
                <a:spcPts val="0"/>
              </a:spcAft>
            </a:pPr>
            <a:r>
              <a:rPr lang="en-US" sz="1350" dirty="0">
                <a:solidFill>
                  <a:srgbClr val="ED1C24"/>
                </a:solidFill>
                <a:latin typeface="Calibri"/>
                <a:ea typeface="+mn-ea"/>
                <a:cs typeface="Calibri"/>
              </a:rPr>
              <a:t>Attack Surface</a:t>
            </a:r>
          </a:p>
        </p:txBody>
      </p:sp>
      <p:grpSp>
        <p:nvGrpSpPr>
          <p:cNvPr id="238" name="Group 402"/>
          <p:cNvGrpSpPr/>
          <p:nvPr/>
        </p:nvGrpSpPr>
        <p:grpSpPr>
          <a:xfrm>
            <a:off x="3100119" y="4522223"/>
            <a:ext cx="540000" cy="540000"/>
            <a:chOff x="2609492" y="4029380"/>
            <a:chExt cx="720000" cy="720000"/>
          </a:xfrm>
        </p:grpSpPr>
        <p:grpSp>
          <p:nvGrpSpPr>
            <p:cNvPr id="239" name="Group 306"/>
            <p:cNvGrpSpPr/>
            <p:nvPr/>
          </p:nvGrpSpPr>
          <p:grpSpPr>
            <a:xfrm>
              <a:off x="2609492" y="4029380"/>
              <a:ext cx="720000" cy="720000"/>
              <a:chOff x="5631719" y="972974"/>
              <a:chExt cx="720000" cy="720000"/>
            </a:xfrm>
          </p:grpSpPr>
          <p:sp>
            <p:nvSpPr>
              <p:cNvPr id="241" name="橢圓 6"/>
              <p:cNvSpPr/>
              <p:nvPr/>
            </p:nvSpPr>
            <p:spPr bwMode="auto">
              <a:xfrm>
                <a:off x="5631719" y="972974"/>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1500" b="1" dirty="0">
                  <a:solidFill>
                    <a:srgbClr val="FFFFFF"/>
                  </a:solidFill>
                  <a:ea typeface="+mn-ea"/>
                  <a:cs typeface="Arial" charset="0"/>
                </a:endParaRPr>
              </a:p>
            </p:txBody>
          </p:sp>
          <p:sp>
            <p:nvSpPr>
              <p:cNvPr id="242" name="TextBox 308"/>
              <p:cNvSpPr txBox="1"/>
              <p:nvPr/>
            </p:nvSpPr>
            <p:spPr>
              <a:xfrm>
                <a:off x="5747895" y="1378091"/>
                <a:ext cx="246308" cy="276999"/>
              </a:xfrm>
              <a:prstGeom prst="rect">
                <a:avLst/>
              </a:prstGeom>
              <a:noFill/>
            </p:spPr>
            <p:txBody>
              <a:bodyPr wrap="none" rtlCol="0">
                <a:spAutoFit/>
              </a:bodyPr>
              <a:lstStyle/>
              <a:p>
                <a:pPr fontAlgn="auto">
                  <a:spcBef>
                    <a:spcPts val="0"/>
                  </a:spcBef>
                  <a:spcAft>
                    <a:spcPts val="0"/>
                  </a:spcAft>
                </a:pPr>
                <a:endParaRPr lang="en-US" sz="750" dirty="0">
                  <a:solidFill>
                    <a:srgbClr val="FFFFFF"/>
                  </a:solidFill>
                  <a:latin typeface="Calibri"/>
                  <a:ea typeface="+mn-ea"/>
                  <a:cs typeface="Calibri"/>
                </a:endParaRPr>
              </a:p>
            </p:txBody>
          </p:sp>
        </p:grpSp>
        <p:pic>
          <p:nvPicPr>
            <p:cNvPr id="240" name="Picture 39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724622" y="4168724"/>
              <a:ext cx="484398" cy="484398"/>
            </a:xfrm>
            <a:prstGeom prst="rect">
              <a:avLst/>
            </a:prstGeom>
            <a:effectLst/>
          </p:spPr>
        </p:pic>
      </p:grpSp>
      <p:grpSp>
        <p:nvGrpSpPr>
          <p:cNvPr id="243" name="Group 52"/>
          <p:cNvGrpSpPr/>
          <p:nvPr/>
        </p:nvGrpSpPr>
        <p:grpSpPr>
          <a:xfrm>
            <a:off x="1595699" y="4522223"/>
            <a:ext cx="540000" cy="540000"/>
            <a:chOff x="582578" y="3913768"/>
            <a:chExt cx="720000" cy="720000"/>
          </a:xfrm>
        </p:grpSpPr>
        <p:sp>
          <p:nvSpPr>
            <p:cNvPr id="244" name="橢圓 6"/>
            <p:cNvSpPr/>
            <p:nvPr/>
          </p:nvSpPr>
          <p:spPr bwMode="auto">
            <a:xfrm>
              <a:off x="582578" y="3913768"/>
              <a:ext cx="720000" cy="720000"/>
            </a:xfrm>
            <a:prstGeom prst="ellipse">
              <a:avLst/>
            </a:prstGeom>
            <a:solidFill>
              <a:schemeClr val="accent3">
                <a:lumMod val="60000"/>
                <a:lumOff val="40000"/>
              </a:schemeClr>
            </a:solidFill>
            <a:ln w="63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51435" tIns="25718" rIns="51435" bIns="25718" numCol="1" rtlCol="0" anchor="ctr" anchorCtr="0" compatLnSpc="1">
              <a:prstTxWarp prst="textNoShape">
                <a:avLst/>
              </a:prstTxWarp>
            </a:bodyPr>
            <a:lstStyle/>
            <a:p>
              <a:pPr defTabSz="514350"/>
              <a:endParaRPr lang="en-US" sz="900" b="1" dirty="0">
                <a:solidFill>
                  <a:srgbClr val="636466"/>
                </a:solidFill>
                <a:ea typeface="+mn-ea"/>
                <a:cs typeface="Arial" charset="0"/>
              </a:endParaRPr>
            </a:p>
          </p:txBody>
        </p:sp>
        <p:grpSp>
          <p:nvGrpSpPr>
            <p:cNvPr id="245" name="群組 12"/>
            <p:cNvGrpSpPr/>
            <p:nvPr/>
          </p:nvGrpSpPr>
          <p:grpSpPr>
            <a:xfrm>
              <a:off x="734733" y="4133060"/>
              <a:ext cx="392203" cy="319918"/>
              <a:chOff x="411795" y="1344785"/>
              <a:chExt cx="425711" cy="386266"/>
            </a:xfrm>
            <a:scene3d>
              <a:camera prst="orthographicFront"/>
              <a:lightRig rig="threePt" dir="t"/>
            </a:scene3d>
          </p:grpSpPr>
          <p:sp>
            <p:nvSpPr>
              <p:cNvPr id="246" name="圓角矩形 8"/>
              <p:cNvSpPr/>
              <p:nvPr/>
            </p:nvSpPr>
            <p:spPr>
              <a:xfrm>
                <a:off x="411795" y="1344785"/>
                <a:ext cx="425711" cy="330899"/>
              </a:xfrm>
              <a:prstGeom prst="roundRect">
                <a:avLst/>
              </a:prstGeom>
              <a:noFill/>
              <a:ln w="19050">
                <a:solidFill>
                  <a:schemeClr val="bg1"/>
                </a:solidFill>
              </a:ln>
              <a:effectLst/>
              <a:sp3d extrusionH="114300">
                <a:extrusionClr>
                  <a:schemeClr val="bg1"/>
                </a:extrusionClr>
              </a:sp3d>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350" dirty="0">
                  <a:solidFill>
                    <a:srgbClr val="FFFFFF"/>
                  </a:solidFill>
                </a:endParaRPr>
              </a:p>
            </p:txBody>
          </p:sp>
          <p:cxnSp>
            <p:nvCxnSpPr>
              <p:cNvPr id="247" name="直線接點 11"/>
              <p:cNvCxnSpPr/>
              <p:nvPr/>
            </p:nvCxnSpPr>
            <p:spPr>
              <a:xfrm>
                <a:off x="411795" y="1731051"/>
                <a:ext cx="425711" cy="0"/>
              </a:xfrm>
              <a:prstGeom prst="line">
                <a:avLst/>
              </a:prstGeom>
              <a:ln w="19050">
                <a:solidFill>
                  <a:schemeClr val="bg1"/>
                </a:solidFill>
              </a:ln>
              <a:effectLst/>
              <a:sp3d extrusionH="114300">
                <a:extrusionClr>
                  <a:schemeClr val="bg1"/>
                </a:extrusionClr>
              </a:sp3d>
            </p:spPr>
            <p:style>
              <a:lnRef idx="2">
                <a:schemeClr val="accent1"/>
              </a:lnRef>
              <a:fillRef idx="0">
                <a:schemeClr val="accent1"/>
              </a:fillRef>
              <a:effectRef idx="1">
                <a:schemeClr val="accent1"/>
              </a:effectRef>
              <a:fontRef idx="minor">
                <a:schemeClr val="tx1"/>
              </a:fontRef>
            </p:style>
          </p:cxnSp>
        </p:grpSp>
      </p:grpSp>
      <p:pic>
        <p:nvPicPr>
          <p:cNvPr id="248" name="図 4" descr="07.png"/>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16200000">
            <a:off x="4341265" y="3328259"/>
            <a:ext cx="350480" cy="1873494"/>
          </a:xfrm>
          <a:prstGeom prst="rect">
            <a:avLst/>
          </a:prstGeom>
          <a:effectLst>
            <a:outerShdw blurRad="50800" dist="38100" dir="2700000" algn="tl" rotWithShape="0">
              <a:prstClr val="black">
                <a:alpha val="40000"/>
              </a:prstClr>
            </a:outerShdw>
          </a:effectLst>
        </p:spPr>
      </p:pic>
      <p:cxnSp>
        <p:nvCxnSpPr>
          <p:cNvPr id="249" name="Straight Arrow Connector 398"/>
          <p:cNvCxnSpPr/>
          <p:nvPr/>
        </p:nvCxnSpPr>
        <p:spPr>
          <a:xfrm>
            <a:off x="2706693" y="2994194"/>
            <a:ext cx="466408" cy="0"/>
          </a:xfrm>
          <a:prstGeom prst="straightConnector1">
            <a:avLst/>
          </a:prstGeom>
          <a:ln>
            <a:solidFill>
              <a:schemeClr val="tx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399"/>
          <p:cNvCxnSpPr/>
          <p:nvPr/>
        </p:nvCxnSpPr>
        <p:spPr>
          <a:xfrm>
            <a:off x="4275387" y="2979284"/>
            <a:ext cx="466408" cy="0"/>
          </a:xfrm>
          <a:prstGeom prst="straightConnector1">
            <a:avLst/>
          </a:prstGeom>
          <a:ln>
            <a:solidFill>
              <a:schemeClr val="tx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1" name="Straight Arrow Connector 400"/>
          <p:cNvCxnSpPr/>
          <p:nvPr/>
        </p:nvCxnSpPr>
        <p:spPr>
          <a:xfrm>
            <a:off x="5875757" y="2978651"/>
            <a:ext cx="466408" cy="0"/>
          </a:xfrm>
          <a:prstGeom prst="straightConnector1">
            <a:avLst/>
          </a:prstGeom>
          <a:ln>
            <a:solidFill>
              <a:schemeClr val="tx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5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dissolve">
                                      <p:cBhvr>
                                        <p:cTn id="13" dur="500"/>
                                        <p:tgtEl>
                                          <p:spTgt spid="169"/>
                                        </p:tgtEl>
                                      </p:cBhvr>
                                    </p:animEffect>
                                  </p:childTnLst>
                                </p:cTn>
                              </p:par>
                              <p:par>
                                <p:cTn id="14" presetID="9" presetClass="entr" presetSubtype="0" fill="hold" nodeType="withEffect">
                                  <p:stCondLst>
                                    <p:cond delay="0"/>
                                  </p:stCondLst>
                                  <p:childTnLst>
                                    <p:set>
                                      <p:cBhvr>
                                        <p:cTn id="15" dur="1" fill="hold">
                                          <p:stCondLst>
                                            <p:cond delay="0"/>
                                          </p:stCondLst>
                                        </p:cTn>
                                        <p:tgtEl>
                                          <p:spTgt spid="173"/>
                                        </p:tgtEl>
                                        <p:attrNameLst>
                                          <p:attrName>style.visibility</p:attrName>
                                        </p:attrNameLst>
                                      </p:cBhvr>
                                      <p:to>
                                        <p:strVal val="visible"/>
                                      </p:to>
                                    </p:set>
                                    <p:animEffect transition="in" filter="dissolve">
                                      <p:cBhvr>
                                        <p:cTn id="16" dur="500"/>
                                        <p:tgtEl>
                                          <p:spTgt spid="173"/>
                                        </p:tgtEl>
                                      </p:cBhvr>
                                    </p:animEffect>
                                  </p:childTnLst>
                                </p:cTn>
                              </p:par>
                              <p:par>
                                <p:cTn id="17" presetID="9" presetClass="entr" presetSubtype="0" fill="hold" nodeType="with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dissolve">
                                      <p:cBhvr>
                                        <p:cTn id="19" dur="500"/>
                                        <p:tgtEl>
                                          <p:spTgt spid="17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dissolve">
                                      <p:cBhvr>
                                        <p:cTn id="22" dur="500"/>
                                        <p:tgtEl>
                                          <p:spTgt spid="235"/>
                                        </p:tgtEl>
                                      </p:cBhvr>
                                    </p:animEffect>
                                  </p:childTnLst>
                                </p:cTn>
                              </p:par>
                              <p:par>
                                <p:cTn id="23" presetID="9" presetClass="entr" presetSubtype="0" fill="hold" nodeType="withEffect">
                                  <p:stCondLst>
                                    <p:cond delay="0"/>
                                  </p:stCondLst>
                                  <p:childTnLst>
                                    <p:set>
                                      <p:cBhvr>
                                        <p:cTn id="24" dur="1" fill="hold">
                                          <p:stCondLst>
                                            <p:cond delay="0"/>
                                          </p:stCondLst>
                                        </p:cTn>
                                        <p:tgtEl>
                                          <p:spTgt spid="249"/>
                                        </p:tgtEl>
                                        <p:attrNameLst>
                                          <p:attrName>style.visibility</p:attrName>
                                        </p:attrNameLst>
                                      </p:cBhvr>
                                      <p:to>
                                        <p:strVal val="visible"/>
                                      </p:to>
                                    </p:set>
                                    <p:animEffect transition="in" filter="dissolve">
                                      <p:cBhvr>
                                        <p:cTn id="25" dur="500"/>
                                        <p:tgtEl>
                                          <p:spTgt spid="249"/>
                                        </p:tgtEl>
                                      </p:cBhvr>
                                    </p:animEffect>
                                  </p:childTnLst>
                                </p:cTn>
                              </p:par>
                              <p:par>
                                <p:cTn id="26" presetID="9" presetClass="entr" presetSubtype="0" fill="hold" nodeType="with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dissolve">
                                      <p:cBhvr>
                                        <p:cTn id="28" dur="500"/>
                                        <p:tgtEl>
                                          <p:spTgt spid="250"/>
                                        </p:tgtEl>
                                      </p:cBhvr>
                                    </p:animEffect>
                                  </p:childTnLst>
                                </p:cTn>
                              </p:par>
                              <p:par>
                                <p:cTn id="29" presetID="9" presetClass="entr" presetSubtype="0" fill="hold" nodeType="withEffect">
                                  <p:stCondLst>
                                    <p:cond delay="0"/>
                                  </p:stCondLst>
                                  <p:childTnLst>
                                    <p:set>
                                      <p:cBhvr>
                                        <p:cTn id="30" dur="1" fill="hold">
                                          <p:stCondLst>
                                            <p:cond delay="0"/>
                                          </p:stCondLst>
                                        </p:cTn>
                                        <p:tgtEl>
                                          <p:spTgt spid="251"/>
                                        </p:tgtEl>
                                        <p:attrNameLst>
                                          <p:attrName>style.visibility</p:attrName>
                                        </p:attrNameLst>
                                      </p:cBhvr>
                                      <p:to>
                                        <p:strVal val="visible"/>
                                      </p:to>
                                    </p:set>
                                    <p:animEffect transition="in" filter="dissolve">
                                      <p:cBhvr>
                                        <p:cTn id="31" dur="500"/>
                                        <p:tgtEl>
                                          <p:spTgt spid="25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1"/>
                                        </p:tgtEl>
                                        <p:attrNameLst>
                                          <p:attrName>style.visibility</p:attrName>
                                        </p:attrNameLst>
                                      </p:cBhvr>
                                      <p:to>
                                        <p:strVal val="visible"/>
                                      </p:to>
                                    </p:set>
                                    <p:animEffect transition="in" filter="dissolve">
                                      <p:cBhvr>
                                        <p:cTn id="36" dur="500"/>
                                        <p:tgtEl>
                                          <p:spTgt spid="181"/>
                                        </p:tgtEl>
                                      </p:cBhvr>
                                    </p:animEffect>
                                  </p:childTnLst>
                                </p:cTn>
                              </p:par>
                              <p:par>
                                <p:cTn id="37" presetID="9" presetClass="entr" presetSubtype="0" fill="hold" nodeType="withEffect">
                                  <p:stCondLst>
                                    <p:cond delay="0"/>
                                  </p:stCondLst>
                                  <p:childTnLst>
                                    <p:set>
                                      <p:cBhvr>
                                        <p:cTn id="38" dur="1" fill="hold">
                                          <p:stCondLst>
                                            <p:cond delay="0"/>
                                          </p:stCondLst>
                                        </p:cTn>
                                        <p:tgtEl>
                                          <p:spTgt spid="186"/>
                                        </p:tgtEl>
                                        <p:attrNameLst>
                                          <p:attrName>style.visibility</p:attrName>
                                        </p:attrNameLst>
                                      </p:cBhvr>
                                      <p:to>
                                        <p:strVal val="visible"/>
                                      </p:to>
                                    </p:set>
                                    <p:animEffect transition="in" filter="dissolve">
                                      <p:cBhvr>
                                        <p:cTn id="39" dur="500"/>
                                        <p:tgtEl>
                                          <p:spTgt spid="186"/>
                                        </p:tgtEl>
                                      </p:cBhvr>
                                    </p:animEffect>
                                  </p:childTnLst>
                                </p:cTn>
                              </p:par>
                              <p:par>
                                <p:cTn id="40" presetID="9" presetClass="entr" presetSubtype="0" fill="hold" nodeType="withEffect">
                                  <p:stCondLst>
                                    <p:cond delay="0"/>
                                  </p:stCondLst>
                                  <p:childTnLst>
                                    <p:set>
                                      <p:cBhvr>
                                        <p:cTn id="41" dur="1" fill="hold">
                                          <p:stCondLst>
                                            <p:cond delay="0"/>
                                          </p:stCondLst>
                                        </p:cTn>
                                        <p:tgtEl>
                                          <p:spTgt spid="194"/>
                                        </p:tgtEl>
                                        <p:attrNameLst>
                                          <p:attrName>style.visibility</p:attrName>
                                        </p:attrNameLst>
                                      </p:cBhvr>
                                      <p:to>
                                        <p:strVal val="visible"/>
                                      </p:to>
                                    </p:set>
                                    <p:animEffect transition="in" filter="dissolve">
                                      <p:cBhvr>
                                        <p:cTn id="42" dur="500"/>
                                        <p:tgtEl>
                                          <p:spTgt spid="194"/>
                                        </p:tgtEl>
                                      </p:cBhvr>
                                    </p:animEffect>
                                  </p:childTnLst>
                                </p:cTn>
                              </p:par>
                              <p:par>
                                <p:cTn id="43" presetID="9" presetClass="entr" presetSubtype="0" fill="hold" nodeType="withEffect">
                                  <p:stCondLst>
                                    <p:cond delay="0"/>
                                  </p:stCondLst>
                                  <p:childTnLst>
                                    <p:set>
                                      <p:cBhvr>
                                        <p:cTn id="44" dur="1" fill="hold">
                                          <p:stCondLst>
                                            <p:cond delay="0"/>
                                          </p:stCondLst>
                                        </p:cTn>
                                        <p:tgtEl>
                                          <p:spTgt spid="211"/>
                                        </p:tgtEl>
                                        <p:attrNameLst>
                                          <p:attrName>style.visibility</p:attrName>
                                        </p:attrNameLst>
                                      </p:cBhvr>
                                      <p:to>
                                        <p:strVal val="visible"/>
                                      </p:to>
                                    </p:set>
                                    <p:animEffect transition="in" filter="dissolve">
                                      <p:cBhvr>
                                        <p:cTn id="45" dur="500"/>
                                        <p:tgtEl>
                                          <p:spTgt spid="211"/>
                                        </p:tgtEl>
                                      </p:cBhvr>
                                    </p:animEffect>
                                  </p:childTnLst>
                                </p:cTn>
                              </p:par>
                              <p:par>
                                <p:cTn id="46" presetID="9" presetClass="entr" presetSubtype="0" fill="hold" nodeType="withEffect">
                                  <p:stCondLst>
                                    <p:cond delay="0"/>
                                  </p:stCondLst>
                                  <p:childTnLst>
                                    <p:set>
                                      <p:cBhvr>
                                        <p:cTn id="47" dur="1" fill="hold">
                                          <p:stCondLst>
                                            <p:cond delay="0"/>
                                          </p:stCondLst>
                                        </p:cTn>
                                        <p:tgtEl>
                                          <p:spTgt spid="223"/>
                                        </p:tgtEl>
                                        <p:attrNameLst>
                                          <p:attrName>style.visibility</p:attrName>
                                        </p:attrNameLst>
                                      </p:cBhvr>
                                      <p:to>
                                        <p:strVal val="visible"/>
                                      </p:to>
                                    </p:set>
                                    <p:animEffect transition="in" filter="dissolve">
                                      <p:cBhvr>
                                        <p:cTn id="48" dur="500"/>
                                        <p:tgtEl>
                                          <p:spTgt spid="223"/>
                                        </p:tgtEl>
                                      </p:cBhvr>
                                    </p:animEffect>
                                  </p:childTnLst>
                                </p:cTn>
                              </p:par>
                              <p:par>
                                <p:cTn id="49" presetID="9" presetClass="entr" presetSubtype="0" fill="hold" nodeType="withEffect">
                                  <p:stCondLst>
                                    <p:cond delay="0"/>
                                  </p:stCondLst>
                                  <p:childTnLst>
                                    <p:set>
                                      <p:cBhvr>
                                        <p:cTn id="50" dur="1" fill="hold">
                                          <p:stCondLst>
                                            <p:cond delay="0"/>
                                          </p:stCondLst>
                                        </p:cTn>
                                        <p:tgtEl>
                                          <p:spTgt spid="230"/>
                                        </p:tgtEl>
                                        <p:attrNameLst>
                                          <p:attrName>style.visibility</p:attrName>
                                        </p:attrNameLst>
                                      </p:cBhvr>
                                      <p:to>
                                        <p:strVal val="visible"/>
                                      </p:to>
                                    </p:set>
                                    <p:animEffect transition="in" filter="dissolve">
                                      <p:cBhvr>
                                        <p:cTn id="51" dur="500"/>
                                        <p:tgtEl>
                                          <p:spTgt spid="230"/>
                                        </p:tgtEl>
                                      </p:cBhvr>
                                    </p:animEffect>
                                  </p:childTnLst>
                                </p:cTn>
                              </p:par>
                              <p:par>
                                <p:cTn id="52" presetID="9" presetClass="entr" presetSubtype="0" fill="hold" nodeType="withEffect">
                                  <p:stCondLst>
                                    <p:cond delay="0"/>
                                  </p:stCondLst>
                                  <p:childTnLst>
                                    <p:set>
                                      <p:cBhvr>
                                        <p:cTn id="53" dur="1" fill="hold">
                                          <p:stCondLst>
                                            <p:cond delay="0"/>
                                          </p:stCondLst>
                                        </p:cTn>
                                        <p:tgtEl>
                                          <p:spTgt spid="238"/>
                                        </p:tgtEl>
                                        <p:attrNameLst>
                                          <p:attrName>style.visibility</p:attrName>
                                        </p:attrNameLst>
                                      </p:cBhvr>
                                      <p:to>
                                        <p:strVal val="visible"/>
                                      </p:to>
                                    </p:set>
                                    <p:animEffect transition="in" filter="dissolve">
                                      <p:cBhvr>
                                        <p:cTn id="54" dur="500"/>
                                        <p:tgtEl>
                                          <p:spTgt spid="238"/>
                                        </p:tgtEl>
                                      </p:cBhvr>
                                    </p:animEffect>
                                  </p:childTnLst>
                                </p:cTn>
                              </p:par>
                              <p:par>
                                <p:cTn id="55" presetID="9" presetClass="entr" presetSubtype="0" fill="hold" nodeType="withEffect">
                                  <p:stCondLst>
                                    <p:cond delay="0"/>
                                  </p:stCondLst>
                                  <p:childTnLst>
                                    <p:set>
                                      <p:cBhvr>
                                        <p:cTn id="56" dur="1" fill="hold">
                                          <p:stCondLst>
                                            <p:cond delay="0"/>
                                          </p:stCondLst>
                                        </p:cTn>
                                        <p:tgtEl>
                                          <p:spTgt spid="243"/>
                                        </p:tgtEl>
                                        <p:attrNameLst>
                                          <p:attrName>style.visibility</p:attrName>
                                        </p:attrNameLst>
                                      </p:cBhvr>
                                      <p:to>
                                        <p:strVal val="visible"/>
                                      </p:to>
                                    </p:set>
                                    <p:animEffect transition="in" filter="dissolve">
                                      <p:cBhvr>
                                        <p:cTn id="57" dur="500"/>
                                        <p:tgtEl>
                                          <p:spTgt spid="24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37"/>
                                        </p:tgtEl>
                                        <p:attrNameLst>
                                          <p:attrName>style.visibility</p:attrName>
                                        </p:attrNameLst>
                                      </p:cBhvr>
                                      <p:to>
                                        <p:strVal val="visible"/>
                                      </p:to>
                                    </p:set>
                                    <p:animEffect transition="in" filter="dissolve">
                                      <p:cBhvr>
                                        <p:cTn id="60" dur="500"/>
                                        <p:tgtEl>
                                          <p:spTgt spid="23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48"/>
                                        </p:tgtEl>
                                        <p:attrNameLst>
                                          <p:attrName>style.visibility</p:attrName>
                                        </p:attrNameLst>
                                      </p:cBhvr>
                                      <p:to>
                                        <p:strVal val="visible"/>
                                      </p:to>
                                    </p:set>
                                    <p:animEffect transition="in" filter="dissolve">
                                      <p:cBhvr>
                                        <p:cTn id="65" dur="500"/>
                                        <p:tgtEl>
                                          <p:spTgt spid="24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dissolve">
                                      <p:cBhvr>
                                        <p:cTn id="68" dur="500"/>
                                        <p:tgtEl>
                                          <p:spTgt spid="6"/>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04"/>
                                        </p:tgtEl>
                                        <p:attrNameLst>
                                          <p:attrName>style.visibility</p:attrName>
                                        </p:attrNameLst>
                                      </p:cBhvr>
                                      <p:to>
                                        <p:strVal val="visible"/>
                                      </p:to>
                                    </p:set>
                                    <p:animEffect transition="in" filter="dissolve">
                                      <p:cBhvr>
                                        <p:cTn id="71" dur="500"/>
                                        <p:tgtEl>
                                          <p:spTgt spid="204"/>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05"/>
                                        </p:tgtEl>
                                        <p:attrNameLst>
                                          <p:attrName>style.visibility</p:attrName>
                                        </p:attrNameLst>
                                      </p:cBhvr>
                                      <p:to>
                                        <p:strVal val="visible"/>
                                      </p:to>
                                    </p:set>
                                    <p:animEffect transition="in" filter="dissolve">
                                      <p:cBhvr>
                                        <p:cTn id="74" dur="500"/>
                                        <p:tgtEl>
                                          <p:spTgt spid="20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06"/>
                                        </p:tgtEl>
                                        <p:attrNameLst>
                                          <p:attrName>style.visibility</p:attrName>
                                        </p:attrNameLst>
                                      </p:cBhvr>
                                      <p:to>
                                        <p:strVal val="visible"/>
                                      </p:to>
                                    </p:set>
                                    <p:animEffect transition="in" filter="dissolve">
                                      <p:cBhvr>
                                        <p:cTn id="77" dur="500"/>
                                        <p:tgtEl>
                                          <p:spTgt spid="206"/>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207"/>
                                        </p:tgtEl>
                                        <p:attrNameLst>
                                          <p:attrName>style.visibility</p:attrName>
                                        </p:attrNameLst>
                                      </p:cBhvr>
                                      <p:to>
                                        <p:strVal val="visible"/>
                                      </p:to>
                                    </p:set>
                                    <p:animEffect transition="in" filter="dissolve">
                                      <p:cBhvr>
                                        <p:cTn id="80" dur="500"/>
                                        <p:tgtEl>
                                          <p:spTgt spid="207"/>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8"/>
                                        </p:tgtEl>
                                        <p:attrNameLst>
                                          <p:attrName>style.visibility</p:attrName>
                                        </p:attrNameLst>
                                      </p:cBhvr>
                                      <p:to>
                                        <p:strVal val="visible"/>
                                      </p:to>
                                    </p:set>
                                    <p:animEffect transition="in" filter="dissolve">
                                      <p:cBhvr>
                                        <p:cTn id="83" dur="500"/>
                                        <p:tgtEl>
                                          <p:spTgt spid="208"/>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209"/>
                                        </p:tgtEl>
                                        <p:attrNameLst>
                                          <p:attrName>style.visibility</p:attrName>
                                        </p:attrNameLst>
                                      </p:cBhvr>
                                      <p:to>
                                        <p:strVal val="visible"/>
                                      </p:to>
                                    </p:set>
                                    <p:animEffect transition="in" filter="dissolve">
                                      <p:cBhvr>
                                        <p:cTn id="86" dur="500"/>
                                        <p:tgtEl>
                                          <p:spTgt spid="209"/>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210"/>
                                        </p:tgtEl>
                                        <p:attrNameLst>
                                          <p:attrName>style.visibility</p:attrName>
                                        </p:attrNameLst>
                                      </p:cBhvr>
                                      <p:to>
                                        <p:strVal val="visible"/>
                                      </p:to>
                                    </p:set>
                                    <p:animEffect transition="in" filter="dissolve">
                                      <p:cBhvr>
                                        <p:cTn id="89" dur="500"/>
                                        <p:tgtEl>
                                          <p:spTgt spid="210"/>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236"/>
                                        </p:tgtEl>
                                        <p:attrNameLst>
                                          <p:attrName>style.visibility</p:attrName>
                                        </p:attrNameLst>
                                      </p:cBhvr>
                                      <p:to>
                                        <p:strVal val="visible"/>
                                      </p:to>
                                    </p:set>
                                    <p:animEffect transition="in" filter="dissolve">
                                      <p:cBhvr>
                                        <p:cTn id="92" dur="500"/>
                                        <p:tgtEl>
                                          <p:spTgt spid="236"/>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mph" presetSubtype="0" fill="hold" nodeType="clickEffect">
                                  <p:stCondLst>
                                    <p:cond delay="0"/>
                                  </p:stCondLst>
                                  <p:childTnLst>
                                    <p:animScale>
                                      <p:cBhvr>
                                        <p:cTn id="96" dur="2000" fill="hold"/>
                                        <p:tgtEl>
                                          <p:spTgt spid="16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4" grpId="0"/>
      <p:bldP spid="205" grpId="0"/>
      <p:bldP spid="206" grpId="0"/>
      <p:bldP spid="207" grpId="0"/>
      <p:bldP spid="208" grpId="0"/>
      <p:bldP spid="209" grpId="0"/>
      <p:bldP spid="210" grpId="0"/>
      <p:bldP spid="235" grpId="0"/>
      <p:bldP spid="236" grpId="0"/>
      <p:bldP spid="23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Full Range </a:t>
            </a:r>
            <a:r>
              <a:rPr lang="en-US" altLang="zh-TW" dirty="0" err="1"/>
              <a:t>IoT</a:t>
            </a:r>
            <a:r>
              <a:rPr lang="en-US" altLang="zh-TW" dirty="0"/>
              <a:t> Security Solution Overview</a:t>
            </a:r>
            <a:endParaRPr lang="zh-TW" altLang="en-US" dirty="0"/>
          </a:p>
        </p:txBody>
      </p:sp>
      <p:sp>
        <p:nvSpPr>
          <p:cNvPr id="5" name="投影片編號版面配置區 4"/>
          <p:cNvSpPr>
            <a:spLocks noGrp="1"/>
          </p:cNvSpPr>
          <p:nvPr>
            <p:ph type="sldNum" sz="quarter" idx="12"/>
          </p:nvPr>
        </p:nvSpPr>
        <p:spPr/>
        <p:txBody>
          <a:bodyPr/>
          <a:lstStyle/>
          <a:p>
            <a:fld id="{1E6B01BB-509F-ED41-827A-0A250126612E}" type="slidenum">
              <a:rPr lang="en-US" smtClean="0">
                <a:solidFill>
                  <a:srgbClr val="000000">
                    <a:tint val="75000"/>
                  </a:srgbClr>
                </a:solidFill>
              </a:rPr>
              <a:pPr/>
              <a:t>44</a:t>
            </a:fld>
            <a:endParaRPr lang="en-US">
              <a:solidFill>
                <a:srgbClr val="000000">
                  <a:tint val="75000"/>
                </a:srgbClr>
              </a:solidFill>
            </a:endParaRPr>
          </a:p>
        </p:txBody>
      </p:sp>
      <p:pic>
        <p:nvPicPr>
          <p:cNvPr id="6"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103" y="857250"/>
            <a:ext cx="7715250" cy="5143500"/>
          </a:xfrm>
          <a:prstGeom prst="rect">
            <a:avLst/>
          </a:prstGeom>
        </p:spPr>
      </p:pic>
      <p:pic>
        <p:nvPicPr>
          <p:cNvPr id="7"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103" y="857251"/>
            <a:ext cx="7715250" cy="1613603"/>
          </a:xfrm>
          <a:prstGeom prst="rect">
            <a:avLst/>
          </a:prstGeom>
        </p:spPr>
      </p:pic>
      <p:pic>
        <p:nvPicPr>
          <p:cNvPr id="8" name="Picture 3"/>
          <p:cNvPicPr>
            <a:picLocks noChangeAspect="1"/>
          </p:cNvPicPr>
          <p:nvPr/>
        </p:nvPicPr>
        <p:blipFill rotWithShape="1">
          <a:blip r:embed="rId4" cstate="screen">
            <a:extLst>
              <a:ext uri="{28A0092B-C50C-407E-A947-70E740481C1C}">
                <a14:useLocalDpi xmlns:a14="http://schemas.microsoft.com/office/drawing/2010/main"/>
              </a:ext>
            </a:extLst>
          </a:blip>
          <a:srcRect t="34063" b="43628"/>
          <a:stretch/>
        </p:blipFill>
        <p:spPr>
          <a:xfrm>
            <a:off x="791103" y="2609268"/>
            <a:ext cx="7715250" cy="1147460"/>
          </a:xfrm>
          <a:prstGeom prst="rect">
            <a:avLst/>
          </a:prstGeom>
        </p:spPr>
      </p:pic>
      <p:pic>
        <p:nvPicPr>
          <p:cNvPr id="9"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1103" y="4228664"/>
            <a:ext cx="7715250" cy="1772086"/>
          </a:xfrm>
          <a:prstGeom prst="rect">
            <a:avLst/>
          </a:prstGeom>
        </p:spPr>
      </p:pic>
      <p:sp>
        <p:nvSpPr>
          <p:cNvPr id="10" name="TextBox 5"/>
          <p:cNvSpPr txBox="1"/>
          <p:nvPr/>
        </p:nvSpPr>
        <p:spPr>
          <a:xfrm>
            <a:off x="3841795" y="2040263"/>
            <a:ext cx="1613869"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fontAlgn="auto">
              <a:spcBef>
                <a:spcPts val="0"/>
              </a:spcBef>
              <a:spcAft>
                <a:spcPts val="0"/>
              </a:spcAft>
            </a:pPr>
            <a:r>
              <a:rPr lang="en-US" altLang="zh-TW" sz="2000" dirty="0">
                <a:solidFill>
                  <a:srgbClr val="636466"/>
                </a:solidFill>
                <a:latin typeface="Calibri"/>
                <a:ea typeface="Calibri" charset="0"/>
                <a:cs typeface="Calibri" charset="0"/>
              </a:rPr>
              <a:t>Cloud</a:t>
            </a:r>
            <a:endParaRPr lang="en-US" sz="2000" dirty="0">
              <a:solidFill>
                <a:srgbClr val="636466"/>
              </a:solidFill>
              <a:latin typeface="Calibri"/>
              <a:ea typeface="Calibri" charset="0"/>
              <a:cs typeface="Calibri" charset="0"/>
            </a:endParaRPr>
          </a:p>
        </p:txBody>
      </p:sp>
      <p:sp>
        <p:nvSpPr>
          <p:cNvPr id="11" name="TextBox 6"/>
          <p:cNvSpPr txBox="1"/>
          <p:nvPr/>
        </p:nvSpPr>
        <p:spPr>
          <a:xfrm>
            <a:off x="3453709" y="3356618"/>
            <a:ext cx="239004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auto">
              <a:spcBef>
                <a:spcPts val="0"/>
              </a:spcBef>
              <a:spcAft>
                <a:spcPts val="0"/>
              </a:spcAft>
            </a:pPr>
            <a:r>
              <a:rPr lang="en-US" altLang="zh-TW" sz="2000" dirty="0">
                <a:solidFill>
                  <a:srgbClr val="636466"/>
                </a:solidFill>
                <a:latin typeface="Calibri"/>
                <a:ea typeface="Calibri" charset="0"/>
                <a:cs typeface="Calibri" charset="0"/>
              </a:rPr>
              <a:t>Home/Enterprise Gateway Protection</a:t>
            </a:r>
            <a:endParaRPr lang="en-US" sz="2000" dirty="0">
              <a:solidFill>
                <a:srgbClr val="636466"/>
              </a:solidFill>
              <a:latin typeface="Calibri"/>
              <a:ea typeface="Calibri" charset="0"/>
              <a:cs typeface="Calibri" charset="0"/>
            </a:endParaRPr>
          </a:p>
        </p:txBody>
      </p:sp>
      <p:sp>
        <p:nvSpPr>
          <p:cNvPr id="12" name="TextBox 7"/>
          <p:cNvSpPr txBox="1"/>
          <p:nvPr/>
        </p:nvSpPr>
        <p:spPr>
          <a:xfrm>
            <a:off x="2700903" y="5116176"/>
            <a:ext cx="3895653"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fontAlgn="auto">
              <a:spcBef>
                <a:spcPts val="0"/>
              </a:spcBef>
              <a:spcAft>
                <a:spcPts val="0"/>
              </a:spcAft>
            </a:pPr>
            <a:r>
              <a:rPr lang="en-US" altLang="zh-TW" sz="2000" dirty="0" err="1">
                <a:solidFill>
                  <a:srgbClr val="636466"/>
                </a:solidFill>
                <a:latin typeface="Calibri"/>
                <a:ea typeface="Calibri" charset="0"/>
                <a:cs typeface="Calibri" charset="0"/>
              </a:rPr>
              <a:t>IoT</a:t>
            </a:r>
            <a:r>
              <a:rPr lang="zh-TW" altLang="en-US" sz="2000" dirty="0">
                <a:solidFill>
                  <a:srgbClr val="636466"/>
                </a:solidFill>
                <a:latin typeface="Calibri"/>
                <a:ea typeface="Calibri" charset="0"/>
                <a:cs typeface="Calibri" charset="0"/>
              </a:rPr>
              <a:t> </a:t>
            </a:r>
            <a:r>
              <a:rPr lang="en-US" altLang="zh-TW" sz="2000" dirty="0">
                <a:solidFill>
                  <a:srgbClr val="636466"/>
                </a:solidFill>
                <a:latin typeface="Calibri"/>
                <a:ea typeface="Calibri" charset="0"/>
                <a:cs typeface="Calibri" charset="0"/>
              </a:rPr>
              <a:t>Device/</a:t>
            </a:r>
            <a:r>
              <a:rPr lang="zh-TW" altLang="en-US" sz="2000" dirty="0">
                <a:solidFill>
                  <a:srgbClr val="636466"/>
                </a:solidFill>
                <a:latin typeface="Calibri"/>
                <a:ea typeface="Calibri" charset="0"/>
                <a:cs typeface="Calibri" charset="0"/>
              </a:rPr>
              <a:t> </a:t>
            </a:r>
            <a:r>
              <a:rPr lang="en-US" altLang="zh-TW" sz="2000" dirty="0">
                <a:solidFill>
                  <a:srgbClr val="636466"/>
                </a:solidFill>
                <a:latin typeface="Calibri"/>
                <a:ea typeface="Calibri" charset="0"/>
                <a:cs typeface="Calibri" charset="0"/>
              </a:rPr>
              <a:t>App/</a:t>
            </a:r>
            <a:r>
              <a:rPr lang="zh-TW" altLang="en-US" sz="2000" dirty="0">
                <a:solidFill>
                  <a:srgbClr val="636466"/>
                </a:solidFill>
                <a:latin typeface="Calibri"/>
                <a:ea typeface="Calibri" charset="0"/>
                <a:cs typeface="Calibri" charset="0"/>
              </a:rPr>
              <a:t> </a:t>
            </a:r>
            <a:r>
              <a:rPr lang="en-US" altLang="zh-TW" sz="2000" dirty="0">
                <a:solidFill>
                  <a:srgbClr val="636466"/>
                </a:solidFill>
                <a:latin typeface="Calibri"/>
                <a:ea typeface="Calibri" charset="0"/>
                <a:cs typeface="Calibri" charset="0"/>
              </a:rPr>
              <a:t>Web</a:t>
            </a:r>
            <a:endParaRPr lang="en-US" sz="2000" dirty="0">
              <a:solidFill>
                <a:srgbClr val="636466"/>
              </a:solidFill>
              <a:latin typeface="Calibri"/>
              <a:ea typeface="Calibri" charset="0"/>
              <a:cs typeface="Calibri" charset="0"/>
            </a:endParaRPr>
          </a:p>
        </p:txBody>
      </p:sp>
    </p:spTree>
    <p:extLst>
      <p:ext uri="{BB962C8B-B14F-4D97-AF65-F5344CB8AC3E}">
        <p14:creationId xmlns:p14="http://schemas.microsoft.com/office/powerpoint/2010/main" val="3776836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fld id="{5582F0CE-4C96-47B4-91D6-E804FFAE65A5}" type="datetime1">
              <a:rPr lang="zh-TW" altLang="en-US" smtClean="0"/>
              <a:pPr>
                <a:defRPr/>
              </a:pPr>
              <a:t>2017/6/26</a:t>
            </a:fld>
            <a:endParaRPr lang="en-US" altLang="zh-TW"/>
          </a:p>
        </p:txBody>
      </p:sp>
      <p:sp>
        <p:nvSpPr>
          <p:cNvPr id="3" name="投影片編號版面配置區 2"/>
          <p:cNvSpPr>
            <a:spLocks noGrp="1"/>
          </p:cNvSpPr>
          <p:nvPr>
            <p:ph type="sldNum" sz="quarter" idx="11"/>
          </p:nvPr>
        </p:nvSpPr>
        <p:spPr/>
        <p:txBody>
          <a:bodyPr/>
          <a:lstStyle/>
          <a:p>
            <a:pPr>
              <a:defRPr/>
            </a:pPr>
            <a:fld id="{431C802C-833D-4C77-A637-809001E3000C}" type="slidenum">
              <a:rPr lang="zh-TW" altLang="en-US" smtClean="0"/>
              <a:pPr>
                <a:defRPr/>
              </a:pPr>
              <a:t>45</a:t>
            </a:fld>
            <a:endParaRPr lang="en-US" altLang="zh-TW"/>
          </a:p>
        </p:txBody>
      </p:sp>
      <p:pic>
        <p:nvPicPr>
          <p:cNvPr id="4" name="圖片 3"/>
          <p:cNvPicPr>
            <a:picLocks noChangeAspect="1"/>
          </p:cNvPicPr>
          <p:nvPr/>
        </p:nvPicPr>
        <p:blipFill>
          <a:blip r:embed="rId2"/>
          <a:stretch>
            <a:fillRect/>
          </a:stretch>
        </p:blipFill>
        <p:spPr>
          <a:xfrm>
            <a:off x="786419" y="559696"/>
            <a:ext cx="6952029" cy="5988742"/>
          </a:xfrm>
          <a:prstGeom prst="rect">
            <a:avLst/>
          </a:prstGeom>
        </p:spPr>
      </p:pic>
    </p:spTree>
    <p:extLst>
      <p:ext uri="{BB962C8B-B14F-4D97-AF65-F5344CB8AC3E}">
        <p14:creationId xmlns:p14="http://schemas.microsoft.com/office/powerpoint/2010/main" val="2321872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63"/>
          <p:cNvGrpSpPr>
            <a:grpSpLocks/>
          </p:cNvGrpSpPr>
          <p:nvPr/>
        </p:nvGrpSpPr>
        <p:grpSpPr bwMode="auto">
          <a:xfrm>
            <a:off x="2571750" y="4500563"/>
            <a:ext cx="3405188" cy="2214562"/>
            <a:chOff x="2571736" y="4500570"/>
            <a:chExt cx="3404647" cy="2214335"/>
          </a:xfrm>
        </p:grpSpPr>
        <p:graphicFrame>
          <p:nvGraphicFramePr>
            <p:cNvPr id="52" name="Diagram 9"/>
            <p:cNvGraphicFramePr/>
            <p:nvPr/>
          </p:nvGraphicFramePr>
          <p:xfrm>
            <a:off x="2571736" y="4500570"/>
            <a:ext cx="3404647" cy="2214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3" name="TextBox 10"/>
            <p:cNvSpPr txBox="1">
              <a:spLocks noChangeArrowheads="1"/>
            </p:cNvSpPr>
            <p:nvPr/>
          </p:nvSpPr>
          <p:spPr bwMode="auto">
            <a:xfrm>
              <a:off x="3895501" y="6091082"/>
              <a:ext cx="723785" cy="307943"/>
            </a:xfrm>
            <a:prstGeom prst="rect">
              <a:avLst/>
            </a:prstGeom>
            <a:noFill/>
            <a:ln w="9525">
              <a:noFill/>
              <a:miter lim="800000"/>
              <a:headEnd/>
              <a:tailEnd/>
            </a:ln>
          </p:spPr>
          <p:txBody>
            <a:bodyPr wrap="none">
              <a:spAutoFit/>
            </a:bodyPr>
            <a:lstStyle/>
            <a:p>
              <a:pPr algn="ctr">
                <a:spcBef>
                  <a:spcPct val="50000"/>
                </a:spcBef>
                <a:defRPr/>
              </a:pPr>
              <a:r>
                <a:rPr lang="zh-TW" altLang="en-US" sz="1400" dirty="0">
                  <a:latin typeface="+mn-ea"/>
                  <a:ea typeface="+mn-ea"/>
                </a:rPr>
                <a:t>受害者</a:t>
              </a:r>
              <a:endParaRPr lang="zh-CN" altLang="en-US" sz="1400" dirty="0">
                <a:latin typeface="+mn-ea"/>
                <a:ea typeface="+mn-ea"/>
              </a:endParaRPr>
            </a:p>
          </p:txBody>
        </p:sp>
      </p:grpSp>
      <p:sp>
        <p:nvSpPr>
          <p:cNvPr id="2" name="標題 1"/>
          <p:cNvSpPr>
            <a:spLocks noGrp="1"/>
          </p:cNvSpPr>
          <p:nvPr>
            <p:ph type="title"/>
          </p:nvPr>
        </p:nvSpPr>
        <p:spPr>
          <a:xfrm>
            <a:off x="457200" y="52567"/>
            <a:ext cx="8229600" cy="633412"/>
          </a:xfrm>
        </p:spPr>
        <p:txBody>
          <a:bodyPr>
            <a:noAutofit/>
          </a:bodyPr>
          <a:lstStyle/>
          <a:p>
            <a:pPr eaLnBrk="1" hangingPunct="1">
              <a:defRPr/>
            </a:pPr>
            <a:r>
              <a:rPr lang="zh-TW" altLang="en-US" dirty="0">
                <a:solidFill>
                  <a:schemeClr val="tx1"/>
                </a:solidFill>
                <a:latin typeface="微軟正黑體" pitchFamily="34" charset="-120"/>
                <a:ea typeface="微軟正黑體" pitchFamily="34" charset="-120"/>
              </a:rPr>
              <a:t>黑色產業鏈</a:t>
            </a:r>
          </a:p>
        </p:txBody>
      </p:sp>
      <p:sp>
        <p:nvSpPr>
          <p:cNvPr id="156" name="手繪多邊形 155"/>
          <p:cNvSpPr/>
          <p:nvPr/>
        </p:nvSpPr>
        <p:spPr>
          <a:xfrm>
            <a:off x="951188" y="1337454"/>
            <a:ext cx="2437487" cy="2437487"/>
          </a:xfrm>
          <a:custGeom>
            <a:avLst/>
            <a:gdLst/>
            <a:ahLst/>
            <a:cxnLst/>
            <a:rect l="0" t="0" r="0" b="0"/>
            <a:pathLst>
              <a:path>
                <a:moveTo>
                  <a:pt x="1931110" y="229870"/>
                </a:moveTo>
                <a:arcTo wR="1218743" hR="1218743" stAng="18346099" swAng="2176298"/>
              </a:path>
            </a:pathLst>
          </a:custGeom>
          <a:noFill/>
          <a:ln w="38100"/>
          <a:scene3d>
            <a:camera prst="orthographicFront"/>
            <a:lightRig rig="flat" dir="t"/>
          </a:scene3d>
          <a:sp3d z="-40000" prstMaterial="matte"/>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8" name="手繪多邊形 157"/>
          <p:cNvSpPr/>
          <p:nvPr/>
        </p:nvSpPr>
        <p:spPr>
          <a:xfrm>
            <a:off x="951188" y="1337454"/>
            <a:ext cx="2437487" cy="2437487"/>
          </a:xfrm>
          <a:custGeom>
            <a:avLst/>
            <a:gdLst/>
            <a:ahLst/>
            <a:cxnLst/>
            <a:rect l="0" t="0" r="0" b="0"/>
            <a:pathLst>
              <a:path>
                <a:moveTo>
                  <a:pt x="2378100" y="1594547"/>
                </a:moveTo>
                <a:arcTo wR="1218743" hR="1218743" stAng="1077603" swAng="2176298"/>
              </a:path>
            </a:pathLst>
          </a:custGeom>
          <a:noFill/>
          <a:ln w="38100"/>
          <a:scene3d>
            <a:camera prst="orthographicFront"/>
            <a:lightRig rig="flat" dir="t"/>
          </a:scene3d>
          <a:sp3d z="-40000" prstMaterial="matte"/>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0" name="手繪多邊形 159"/>
          <p:cNvSpPr/>
          <p:nvPr/>
        </p:nvSpPr>
        <p:spPr>
          <a:xfrm>
            <a:off x="951188" y="1337454"/>
            <a:ext cx="2437487" cy="2437487"/>
          </a:xfrm>
          <a:custGeom>
            <a:avLst/>
            <a:gdLst/>
            <a:ahLst/>
            <a:cxnLst/>
            <a:rect l="0" t="0" r="0" b="0"/>
            <a:pathLst>
              <a:path>
                <a:moveTo>
                  <a:pt x="506376" y="2207616"/>
                </a:moveTo>
                <a:arcTo wR="1218743" hR="1218743" stAng="7546099" swAng="2176298"/>
              </a:path>
            </a:pathLst>
          </a:custGeom>
          <a:noFill/>
          <a:ln w="38100"/>
          <a:scene3d>
            <a:camera prst="orthographicFront"/>
            <a:lightRig rig="flat" dir="t"/>
          </a:scene3d>
          <a:sp3d z="-40000" prstMaterial="matte"/>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2" name="手繪多邊形 161"/>
          <p:cNvSpPr/>
          <p:nvPr/>
        </p:nvSpPr>
        <p:spPr>
          <a:xfrm>
            <a:off x="951188" y="1337454"/>
            <a:ext cx="2437487" cy="2437487"/>
          </a:xfrm>
          <a:custGeom>
            <a:avLst/>
            <a:gdLst/>
            <a:ahLst/>
            <a:cxnLst/>
            <a:rect l="0" t="0" r="0" b="0"/>
            <a:pathLst>
              <a:path>
                <a:moveTo>
                  <a:pt x="59387" y="842939"/>
                </a:moveTo>
                <a:arcTo wR="1218743" hR="1218743" stAng="11877603" swAng="2176298"/>
              </a:path>
            </a:pathLst>
          </a:custGeom>
          <a:noFill/>
          <a:ln w="38100"/>
          <a:scene3d>
            <a:camera prst="orthographicFront"/>
            <a:lightRig rig="flat" dir="t"/>
          </a:scene3d>
          <a:sp3d z="-40000" prstMaterial="matte"/>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pic>
        <p:nvPicPr>
          <p:cNvPr id="76" name="Picture 2"/>
          <p:cNvPicPr>
            <a:picLocks noChangeAspect="1" noChangeArrowheads="1"/>
          </p:cNvPicPr>
          <p:nvPr/>
        </p:nvPicPr>
        <p:blipFill>
          <a:blip r:embed="rId8" cstate="print"/>
          <a:srcRect/>
          <a:stretch>
            <a:fillRect/>
          </a:stretch>
        </p:blipFill>
        <p:spPr bwMode="auto">
          <a:xfrm>
            <a:off x="1855788" y="1984375"/>
            <a:ext cx="642937" cy="1071563"/>
          </a:xfrm>
          <a:prstGeom prst="rect">
            <a:avLst/>
          </a:prstGeom>
          <a:noFill/>
          <a:ln w="9525">
            <a:noFill/>
            <a:miter lim="800000"/>
            <a:headEnd/>
            <a:tailEnd/>
          </a:ln>
        </p:spPr>
      </p:pic>
      <p:grpSp>
        <p:nvGrpSpPr>
          <p:cNvPr id="4" name="群組 164"/>
          <p:cNvGrpSpPr>
            <a:grpSpLocks/>
          </p:cNvGrpSpPr>
          <p:nvPr/>
        </p:nvGrpSpPr>
        <p:grpSpPr bwMode="auto">
          <a:xfrm>
            <a:off x="1141413" y="2984500"/>
            <a:ext cx="1735137" cy="1016000"/>
            <a:chOff x="1285852" y="3214686"/>
            <a:chExt cx="1734762" cy="1015678"/>
          </a:xfrm>
        </p:grpSpPr>
        <p:sp>
          <p:nvSpPr>
            <p:cNvPr id="159" name="手繪多邊形 158"/>
            <p:cNvSpPr/>
            <p:nvPr/>
          </p:nvSpPr>
          <p:spPr>
            <a:xfrm>
              <a:off x="1608460" y="3493486"/>
              <a:ext cx="1412154" cy="736878"/>
            </a:xfrm>
            <a:custGeom>
              <a:avLst/>
              <a:gdLst>
                <a:gd name="connsiteX0" fmla="*/ 0 w 1412154"/>
                <a:gd name="connsiteY0" fmla="*/ 122815 h 736878"/>
                <a:gd name="connsiteX1" fmla="*/ 35972 w 1412154"/>
                <a:gd name="connsiteY1" fmla="*/ 35972 h 736878"/>
                <a:gd name="connsiteX2" fmla="*/ 122815 w 1412154"/>
                <a:gd name="connsiteY2" fmla="*/ 0 h 736878"/>
                <a:gd name="connsiteX3" fmla="*/ 1289339 w 1412154"/>
                <a:gd name="connsiteY3" fmla="*/ 0 h 736878"/>
                <a:gd name="connsiteX4" fmla="*/ 1376182 w 1412154"/>
                <a:gd name="connsiteY4" fmla="*/ 35972 h 736878"/>
                <a:gd name="connsiteX5" fmla="*/ 1412154 w 1412154"/>
                <a:gd name="connsiteY5" fmla="*/ 122815 h 736878"/>
                <a:gd name="connsiteX6" fmla="*/ 1412154 w 1412154"/>
                <a:gd name="connsiteY6" fmla="*/ 614063 h 736878"/>
                <a:gd name="connsiteX7" fmla="*/ 1376182 w 1412154"/>
                <a:gd name="connsiteY7" fmla="*/ 700906 h 736878"/>
                <a:gd name="connsiteX8" fmla="*/ 1289339 w 1412154"/>
                <a:gd name="connsiteY8" fmla="*/ 736878 h 736878"/>
                <a:gd name="connsiteX9" fmla="*/ 122815 w 1412154"/>
                <a:gd name="connsiteY9" fmla="*/ 736878 h 736878"/>
                <a:gd name="connsiteX10" fmla="*/ 35972 w 1412154"/>
                <a:gd name="connsiteY10" fmla="*/ 700906 h 736878"/>
                <a:gd name="connsiteX11" fmla="*/ 0 w 1412154"/>
                <a:gd name="connsiteY11" fmla="*/ 614063 h 736878"/>
                <a:gd name="connsiteX12" fmla="*/ 0 w 1412154"/>
                <a:gd name="connsiteY12" fmla="*/ 122815 h 7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154" h="736878">
                  <a:moveTo>
                    <a:pt x="0" y="122815"/>
                  </a:moveTo>
                  <a:cubicBezTo>
                    <a:pt x="0" y="90242"/>
                    <a:pt x="12939" y="59004"/>
                    <a:pt x="35972" y="35972"/>
                  </a:cubicBezTo>
                  <a:cubicBezTo>
                    <a:pt x="59004" y="12940"/>
                    <a:pt x="90243" y="0"/>
                    <a:pt x="122815" y="0"/>
                  </a:cubicBezTo>
                  <a:lnTo>
                    <a:pt x="1289339" y="0"/>
                  </a:lnTo>
                  <a:cubicBezTo>
                    <a:pt x="1321912" y="0"/>
                    <a:pt x="1353150" y="12939"/>
                    <a:pt x="1376182" y="35972"/>
                  </a:cubicBezTo>
                  <a:cubicBezTo>
                    <a:pt x="1399214" y="59004"/>
                    <a:pt x="1412154" y="90243"/>
                    <a:pt x="1412154" y="122815"/>
                  </a:cubicBezTo>
                  <a:lnTo>
                    <a:pt x="1412154" y="614063"/>
                  </a:lnTo>
                  <a:cubicBezTo>
                    <a:pt x="1412154" y="646636"/>
                    <a:pt x="1399215" y="677874"/>
                    <a:pt x="1376182" y="700906"/>
                  </a:cubicBezTo>
                  <a:cubicBezTo>
                    <a:pt x="1353150" y="723938"/>
                    <a:pt x="1321911" y="736878"/>
                    <a:pt x="1289339" y="736878"/>
                  </a:cubicBezTo>
                  <a:lnTo>
                    <a:pt x="122815" y="736878"/>
                  </a:lnTo>
                  <a:cubicBezTo>
                    <a:pt x="90242" y="736878"/>
                    <a:pt x="59004" y="723939"/>
                    <a:pt x="35972" y="700906"/>
                  </a:cubicBezTo>
                  <a:cubicBezTo>
                    <a:pt x="12940" y="677874"/>
                    <a:pt x="0" y="646635"/>
                    <a:pt x="0" y="614063"/>
                  </a:cubicBezTo>
                  <a:lnTo>
                    <a:pt x="0" y="122815"/>
                  </a:lnTo>
                  <a:close/>
                </a:path>
              </a:pathLst>
            </a:custGeom>
            <a:solidFill>
              <a:schemeClr val="accent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4551" tIns="104551" rIns="104551" bIns="104551" spcCol="1270" anchor="ctr"/>
            <a:lstStyle/>
            <a:p>
              <a:pPr algn="ctr" defTabSz="800100">
                <a:lnSpc>
                  <a:spcPct val="90000"/>
                </a:lnSpc>
                <a:spcAft>
                  <a:spcPct val="35000"/>
                </a:spcAft>
                <a:defRPr/>
              </a:pPr>
              <a:r>
                <a:rPr lang="zh-TW" altLang="en-US" sz="1400" dirty="0"/>
                <a:t>駭客</a:t>
              </a:r>
              <a:endParaRPr lang="zh-CN" altLang="en-US" sz="1400" dirty="0"/>
            </a:p>
          </p:txBody>
        </p:sp>
        <p:pic>
          <p:nvPicPr>
            <p:cNvPr id="11354"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285852" y="3214686"/>
              <a:ext cx="596637" cy="600366"/>
            </a:xfrm>
            <a:prstGeom prst="rect">
              <a:avLst/>
            </a:prstGeom>
            <a:noFill/>
            <a:ln w="9525">
              <a:noFill/>
              <a:miter lim="800000"/>
              <a:headEnd/>
              <a:tailEnd/>
            </a:ln>
          </p:spPr>
        </p:pic>
      </p:grpSp>
      <p:grpSp>
        <p:nvGrpSpPr>
          <p:cNvPr id="5" name="群組 163"/>
          <p:cNvGrpSpPr>
            <a:grpSpLocks/>
          </p:cNvGrpSpPr>
          <p:nvPr/>
        </p:nvGrpSpPr>
        <p:grpSpPr bwMode="auto">
          <a:xfrm>
            <a:off x="53975" y="1892300"/>
            <a:ext cx="1730375" cy="1031875"/>
            <a:chOff x="71406" y="1980000"/>
            <a:chExt cx="1730466" cy="1031620"/>
          </a:xfrm>
        </p:grpSpPr>
        <p:sp>
          <p:nvSpPr>
            <p:cNvPr id="161" name="手繪多邊形 160"/>
            <p:cNvSpPr/>
            <p:nvPr/>
          </p:nvSpPr>
          <p:spPr>
            <a:xfrm>
              <a:off x="389718" y="2274742"/>
              <a:ext cx="1412154" cy="736878"/>
            </a:xfrm>
            <a:custGeom>
              <a:avLst/>
              <a:gdLst>
                <a:gd name="connsiteX0" fmla="*/ 0 w 1412154"/>
                <a:gd name="connsiteY0" fmla="*/ 122815 h 736878"/>
                <a:gd name="connsiteX1" fmla="*/ 35972 w 1412154"/>
                <a:gd name="connsiteY1" fmla="*/ 35972 h 736878"/>
                <a:gd name="connsiteX2" fmla="*/ 122815 w 1412154"/>
                <a:gd name="connsiteY2" fmla="*/ 0 h 736878"/>
                <a:gd name="connsiteX3" fmla="*/ 1289339 w 1412154"/>
                <a:gd name="connsiteY3" fmla="*/ 0 h 736878"/>
                <a:gd name="connsiteX4" fmla="*/ 1376182 w 1412154"/>
                <a:gd name="connsiteY4" fmla="*/ 35972 h 736878"/>
                <a:gd name="connsiteX5" fmla="*/ 1412154 w 1412154"/>
                <a:gd name="connsiteY5" fmla="*/ 122815 h 736878"/>
                <a:gd name="connsiteX6" fmla="*/ 1412154 w 1412154"/>
                <a:gd name="connsiteY6" fmla="*/ 614063 h 736878"/>
                <a:gd name="connsiteX7" fmla="*/ 1376182 w 1412154"/>
                <a:gd name="connsiteY7" fmla="*/ 700906 h 736878"/>
                <a:gd name="connsiteX8" fmla="*/ 1289339 w 1412154"/>
                <a:gd name="connsiteY8" fmla="*/ 736878 h 736878"/>
                <a:gd name="connsiteX9" fmla="*/ 122815 w 1412154"/>
                <a:gd name="connsiteY9" fmla="*/ 736878 h 736878"/>
                <a:gd name="connsiteX10" fmla="*/ 35972 w 1412154"/>
                <a:gd name="connsiteY10" fmla="*/ 700906 h 736878"/>
                <a:gd name="connsiteX11" fmla="*/ 0 w 1412154"/>
                <a:gd name="connsiteY11" fmla="*/ 614063 h 736878"/>
                <a:gd name="connsiteX12" fmla="*/ 0 w 1412154"/>
                <a:gd name="connsiteY12" fmla="*/ 122815 h 7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154" h="736878">
                  <a:moveTo>
                    <a:pt x="0" y="122815"/>
                  </a:moveTo>
                  <a:cubicBezTo>
                    <a:pt x="0" y="90242"/>
                    <a:pt x="12939" y="59004"/>
                    <a:pt x="35972" y="35972"/>
                  </a:cubicBezTo>
                  <a:cubicBezTo>
                    <a:pt x="59004" y="12940"/>
                    <a:pt x="90243" y="0"/>
                    <a:pt x="122815" y="0"/>
                  </a:cubicBezTo>
                  <a:lnTo>
                    <a:pt x="1289339" y="0"/>
                  </a:lnTo>
                  <a:cubicBezTo>
                    <a:pt x="1321912" y="0"/>
                    <a:pt x="1353150" y="12939"/>
                    <a:pt x="1376182" y="35972"/>
                  </a:cubicBezTo>
                  <a:cubicBezTo>
                    <a:pt x="1399214" y="59004"/>
                    <a:pt x="1412154" y="90243"/>
                    <a:pt x="1412154" y="122815"/>
                  </a:cubicBezTo>
                  <a:lnTo>
                    <a:pt x="1412154" y="614063"/>
                  </a:lnTo>
                  <a:cubicBezTo>
                    <a:pt x="1412154" y="646636"/>
                    <a:pt x="1399215" y="677874"/>
                    <a:pt x="1376182" y="700906"/>
                  </a:cubicBezTo>
                  <a:cubicBezTo>
                    <a:pt x="1353150" y="723938"/>
                    <a:pt x="1321911" y="736878"/>
                    <a:pt x="1289339" y="736878"/>
                  </a:cubicBezTo>
                  <a:lnTo>
                    <a:pt x="122815" y="736878"/>
                  </a:lnTo>
                  <a:cubicBezTo>
                    <a:pt x="90242" y="736878"/>
                    <a:pt x="59004" y="723939"/>
                    <a:pt x="35972" y="700906"/>
                  </a:cubicBezTo>
                  <a:cubicBezTo>
                    <a:pt x="12940" y="677874"/>
                    <a:pt x="0" y="646635"/>
                    <a:pt x="0" y="614063"/>
                  </a:cubicBezTo>
                  <a:lnTo>
                    <a:pt x="0" y="122815"/>
                  </a:lnTo>
                  <a:close/>
                </a:path>
              </a:pathLst>
            </a:custGeom>
            <a:solidFill>
              <a:schemeClr val="accent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4551" tIns="104551" rIns="104551" bIns="104551" spcCol="1270" anchor="ctr"/>
            <a:lstStyle/>
            <a:p>
              <a:pPr algn="ctr" defTabSz="800100">
                <a:lnSpc>
                  <a:spcPct val="90000"/>
                </a:lnSpc>
                <a:spcAft>
                  <a:spcPct val="35000"/>
                </a:spcAft>
                <a:defRPr/>
              </a:pPr>
              <a:r>
                <a:rPr lang="zh-TW" altLang="en-US" sz="1400" dirty="0">
                  <a:latin typeface="+mn-ea"/>
                </a:rPr>
                <a:t>惡意程式</a:t>
              </a:r>
              <a:br>
                <a:rPr lang="en-US" altLang="zh-TW" sz="1400" dirty="0">
                  <a:latin typeface="+mn-ea"/>
                </a:rPr>
              </a:br>
              <a:r>
                <a:rPr lang="zh-TW" altLang="en-US" sz="1400" dirty="0">
                  <a:latin typeface="+mn-ea"/>
                </a:rPr>
                <a:t>撰寫者</a:t>
              </a:r>
              <a:endParaRPr lang="zh-CN" altLang="en-US" sz="1400" dirty="0">
                <a:latin typeface="+mn-ea"/>
              </a:endParaRPr>
            </a:p>
          </p:txBody>
        </p:sp>
        <p:pic>
          <p:nvPicPr>
            <p:cNvPr id="11350" name="Picture 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1406" y="1980000"/>
              <a:ext cx="642942" cy="642942"/>
            </a:xfrm>
            <a:prstGeom prst="rect">
              <a:avLst/>
            </a:prstGeom>
            <a:noFill/>
            <a:ln w="9525">
              <a:noFill/>
              <a:miter lim="800000"/>
              <a:headEnd/>
              <a:tailEnd/>
            </a:ln>
          </p:spPr>
        </p:pic>
      </p:grpSp>
      <p:grpSp>
        <p:nvGrpSpPr>
          <p:cNvPr id="6" name="群組 165"/>
          <p:cNvGrpSpPr>
            <a:grpSpLocks/>
          </p:cNvGrpSpPr>
          <p:nvPr/>
        </p:nvGrpSpPr>
        <p:grpSpPr bwMode="auto">
          <a:xfrm>
            <a:off x="2570163" y="2187575"/>
            <a:ext cx="1644650" cy="1022350"/>
            <a:chOff x="2827204" y="2274742"/>
            <a:chExt cx="1644804" cy="1022897"/>
          </a:xfrm>
        </p:grpSpPr>
        <p:sp>
          <p:nvSpPr>
            <p:cNvPr id="157" name="手繪多邊形 156"/>
            <p:cNvSpPr/>
            <p:nvPr/>
          </p:nvSpPr>
          <p:spPr>
            <a:xfrm>
              <a:off x="2827204" y="2274742"/>
              <a:ext cx="1412154" cy="736878"/>
            </a:xfrm>
            <a:custGeom>
              <a:avLst/>
              <a:gdLst>
                <a:gd name="connsiteX0" fmla="*/ 0 w 1412154"/>
                <a:gd name="connsiteY0" fmla="*/ 122815 h 736878"/>
                <a:gd name="connsiteX1" fmla="*/ 35972 w 1412154"/>
                <a:gd name="connsiteY1" fmla="*/ 35972 h 736878"/>
                <a:gd name="connsiteX2" fmla="*/ 122815 w 1412154"/>
                <a:gd name="connsiteY2" fmla="*/ 0 h 736878"/>
                <a:gd name="connsiteX3" fmla="*/ 1289339 w 1412154"/>
                <a:gd name="connsiteY3" fmla="*/ 0 h 736878"/>
                <a:gd name="connsiteX4" fmla="*/ 1376182 w 1412154"/>
                <a:gd name="connsiteY4" fmla="*/ 35972 h 736878"/>
                <a:gd name="connsiteX5" fmla="*/ 1412154 w 1412154"/>
                <a:gd name="connsiteY5" fmla="*/ 122815 h 736878"/>
                <a:gd name="connsiteX6" fmla="*/ 1412154 w 1412154"/>
                <a:gd name="connsiteY6" fmla="*/ 614063 h 736878"/>
                <a:gd name="connsiteX7" fmla="*/ 1376182 w 1412154"/>
                <a:gd name="connsiteY7" fmla="*/ 700906 h 736878"/>
                <a:gd name="connsiteX8" fmla="*/ 1289339 w 1412154"/>
                <a:gd name="connsiteY8" fmla="*/ 736878 h 736878"/>
                <a:gd name="connsiteX9" fmla="*/ 122815 w 1412154"/>
                <a:gd name="connsiteY9" fmla="*/ 736878 h 736878"/>
                <a:gd name="connsiteX10" fmla="*/ 35972 w 1412154"/>
                <a:gd name="connsiteY10" fmla="*/ 700906 h 736878"/>
                <a:gd name="connsiteX11" fmla="*/ 0 w 1412154"/>
                <a:gd name="connsiteY11" fmla="*/ 614063 h 736878"/>
                <a:gd name="connsiteX12" fmla="*/ 0 w 1412154"/>
                <a:gd name="connsiteY12" fmla="*/ 122815 h 7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154" h="736878">
                  <a:moveTo>
                    <a:pt x="0" y="122815"/>
                  </a:moveTo>
                  <a:cubicBezTo>
                    <a:pt x="0" y="90242"/>
                    <a:pt x="12939" y="59004"/>
                    <a:pt x="35972" y="35972"/>
                  </a:cubicBezTo>
                  <a:cubicBezTo>
                    <a:pt x="59004" y="12940"/>
                    <a:pt x="90243" y="0"/>
                    <a:pt x="122815" y="0"/>
                  </a:cubicBezTo>
                  <a:lnTo>
                    <a:pt x="1289339" y="0"/>
                  </a:lnTo>
                  <a:cubicBezTo>
                    <a:pt x="1321912" y="0"/>
                    <a:pt x="1353150" y="12939"/>
                    <a:pt x="1376182" y="35972"/>
                  </a:cubicBezTo>
                  <a:cubicBezTo>
                    <a:pt x="1399214" y="59004"/>
                    <a:pt x="1412154" y="90243"/>
                    <a:pt x="1412154" y="122815"/>
                  </a:cubicBezTo>
                  <a:lnTo>
                    <a:pt x="1412154" y="614063"/>
                  </a:lnTo>
                  <a:cubicBezTo>
                    <a:pt x="1412154" y="646636"/>
                    <a:pt x="1399215" y="677874"/>
                    <a:pt x="1376182" y="700906"/>
                  </a:cubicBezTo>
                  <a:cubicBezTo>
                    <a:pt x="1353150" y="723938"/>
                    <a:pt x="1321911" y="736878"/>
                    <a:pt x="1289339" y="736878"/>
                  </a:cubicBezTo>
                  <a:lnTo>
                    <a:pt x="122815" y="736878"/>
                  </a:lnTo>
                  <a:cubicBezTo>
                    <a:pt x="90242" y="736878"/>
                    <a:pt x="59004" y="723939"/>
                    <a:pt x="35972" y="700906"/>
                  </a:cubicBezTo>
                  <a:cubicBezTo>
                    <a:pt x="12940" y="677874"/>
                    <a:pt x="0" y="646635"/>
                    <a:pt x="0" y="614063"/>
                  </a:cubicBezTo>
                  <a:lnTo>
                    <a:pt x="0" y="122815"/>
                  </a:lnTo>
                  <a:close/>
                </a:path>
              </a:pathLst>
            </a:custGeom>
            <a:solidFill>
              <a:schemeClr val="accent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4551" tIns="104551" rIns="104551" bIns="104551" spcCol="1270" anchor="ctr"/>
            <a:lstStyle/>
            <a:p>
              <a:pPr algn="ctr" defTabSz="800100">
                <a:lnSpc>
                  <a:spcPct val="90000"/>
                </a:lnSpc>
                <a:spcAft>
                  <a:spcPct val="35000"/>
                </a:spcAft>
                <a:defRPr/>
              </a:pPr>
              <a:r>
                <a:rPr lang="zh-TW" altLang="en-US" sz="1400" dirty="0">
                  <a:latin typeface="+mn-ea"/>
                </a:rPr>
                <a:t>殭屍網路</a:t>
              </a:r>
              <a:br>
                <a:rPr lang="en-US" altLang="zh-TW" sz="1400" dirty="0">
                  <a:latin typeface="+mn-ea"/>
                </a:rPr>
              </a:br>
              <a:r>
                <a:rPr lang="zh-TW" altLang="en-US" sz="1400" dirty="0">
                  <a:latin typeface="+mn-ea"/>
                </a:rPr>
                <a:t>網軍集團</a:t>
              </a:r>
              <a:endParaRPr lang="zh-CN" altLang="en-US" sz="1400" dirty="0">
                <a:latin typeface="+mn-ea"/>
              </a:endParaRPr>
            </a:p>
          </p:txBody>
        </p:sp>
        <p:pic>
          <p:nvPicPr>
            <p:cNvPr id="11346" name="Picture 4"/>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857620" y="2643182"/>
              <a:ext cx="614388" cy="654457"/>
            </a:xfrm>
            <a:prstGeom prst="rect">
              <a:avLst/>
            </a:prstGeom>
            <a:noFill/>
            <a:ln w="9525">
              <a:noFill/>
              <a:miter lim="800000"/>
              <a:headEnd/>
              <a:tailEnd/>
            </a:ln>
          </p:spPr>
        </p:pic>
      </p:grpSp>
      <p:grpSp>
        <p:nvGrpSpPr>
          <p:cNvPr id="7" name="群組 236"/>
          <p:cNvGrpSpPr>
            <a:grpSpLocks/>
          </p:cNvGrpSpPr>
          <p:nvPr/>
        </p:nvGrpSpPr>
        <p:grpSpPr bwMode="auto">
          <a:xfrm>
            <a:off x="336550" y="1430338"/>
            <a:ext cx="1130300" cy="762000"/>
            <a:chOff x="336773" y="1381104"/>
            <a:chExt cx="1130684" cy="762013"/>
          </a:xfrm>
        </p:grpSpPr>
        <p:cxnSp>
          <p:nvCxnSpPr>
            <p:cNvPr id="11341" name="圖案 169"/>
            <p:cNvCxnSpPr>
              <a:cxnSpLocks noChangeShapeType="1"/>
            </p:cNvCxnSpPr>
            <p:nvPr/>
          </p:nvCxnSpPr>
          <p:spPr bwMode="auto">
            <a:xfrm rot="5400000">
              <a:off x="781334" y="1456995"/>
              <a:ext cx="762013" cy="610232"/>
            </a:xfrm>
            <a:prstGeom prst="curvedConnector3">
              <a:avLst>
                <a:gd name="adj1" fmla="val 50000"/>
              </a:avLst>
            </a:prstGeom>
            <a:noFill/>
            <a:ln w="31750" cap="rnd" algn="ctr">
              <a:solidFill>
                <a:schemeClr val="tx1"/>
              </a:solidFill>
              <a:round/>
              <a:headEnd/>
              <a:tailEnd type="triangle" w="med" len="med"/>
            </a:ln>
          </p:spPr>
        </p:cxnSp>
        <p:sp>
          <p:nvSpPr>
            <p:cNvPr id="11342" name="TextBox 30"/>
            <p:cNvSpPr txBox="1">
              <a:spLocks noChangeArrowheads="1"/>
            </p:cNvSpPr>
            <p:nvPr/>
          </p:nvSpPr>
          <p:spPr bwMode="auto">
            <a:xfrm>
              <a:off x="336773" y="1428736"/>
              <a:ext cx="903298" cy="307782"/>
            </a:xfrm>
            <a:prstGeom prst="rect">
              <a:avLst/>
            </a:prstGeom>
            <a:noFill/>
            <a:ln w="9525">
              <a:noFill/>
              <a:miter lim="800000"/>
              <a:headEnd/>
              <a:tailEnd/>
            </a:ln>
          </p:spPr>
          <p:txBody>
            <a:bodyPr wrap="none">
              <a:spAutoFit/>
            </a:bodyPr>
            <a:lstStyle/>
            <a:p>
              <a:pPr algn="ctr">
                <a:spcBef>
                  <a:spcPct val="50000"/>
                </a:spcBef>
              </a:pPr>
              <a:r>
                <a:rPr lang="zh-CN" altLang="en-US" sz="1400">
                  <a:latin typeface="華康儷粗黑(P)" pitchFamily="34" charset="-120"/>
                </a:rPr>
                <a:t>漏洞</a:t>
              </a:r>
              <a:r>
                <a:rPr lang="zh-TW" altLang="en-US" sz="1400">
                  <a:latin typeface="華康儷粗黑(P)" pitchFamily="34" charset="-120"/>
                </a:rPr>
                <a:t>訊息</a:t>
              </a:r>
              <a:endParaRPr lang="zh-CN" altLang="en-US" sz="1400">
                <a:latin typeface="華康儷粗黑(P)" pitchFamily="34" charset="-120"/>
              </a:endParaRPr>
            </a:p>
          </p:txBody>
        </p:sp>
      </p:grpSp>
      <p:grpSp>
        <p:nvGrpSpPr>
          <p:cNvPr id="8" name="群組 237"/>
          <p:cNvGrpSpPr>
            <a:grpSpLocks/>
          </p:cNvGrpSpPr>
          <p:nvPr/>
        </p:nvGrpSpPr>
        <p:grpSpPr bwMode="auto">
          <a:xfrm>
            <a:off x="525463" y="2906713"/>
            <a:ext cx="903287" cy="857250"/>
            <a:chOff x="525820" y="2857497"/>
            <a:chExt cx="902911" cy="857253"/>
          </a:xfrm>
        </p:grpSpPr>
        <p:sp>
          <p:nvSpPr>
            <p:cNvPr id="65" name="TextBox 29"/>
            <p:cNvSpPr txBox="1">
              <a:spLocks noChangeArrowheads="1"/>
            </p:cNvSpPr>
            <p:nvPr/>
          </p:nvSpPr>
          <p:spPr bwMode="auto">
            <a:xfrm>
              <a:off x="525820" y="3214685"/>
              <a:ext cx="544285" cy="307976"/>
            </a:xfrm>
            <a:prstGeom prst="rect">
              <a:avLst/>
            </a:prstGeom>
            <a:noFill/>
            <a:ln w="9525">
              <a:noFill/>
              <a:miter lim="800000"/>
              <a:headEnd/>
              <a:tailEnd/>
            </a:ln>
          </p:spPr>
          <p:txBody>
            <a:bodyPr wrap="none">
              <a:spAutoFit/>
            </a:bodyPr>
            <a:lstStyle/>
            <a:p>
              <a:pPr algn="ctr">
                <a:spcBef>
                  <a:spcPct val="50000"/>
                </a:spcBef>
                <a:defRPr/>
              </a:pPr>
              <a:r>
                <a:rPr lang="zh-CN" altLang="en-US" sz="1400" dirty="0">
                  <a:latin typeface="+mn-ea"/>
                  <a:ea typeface="+mn-ea"/>
                </a:rPr>
                <a:t>病毒</a:t>
              </a:r>
            </a:p>
          </p:txBody>
        </p:sp>
        <p:cxnSp>
          <p:nvCxnSpPr>
            <p:cNvPr id="11340" name="圖案 169"/>
            <p:cNvCxnSpPr>
              <a:cxnSpLocks noChangeShapeType="1"/>
            </p:cNvCxnSpPr>
            <p:nvPr/>
          </p:nvCxnSpPr>
          <p:spPr bwMode="auto">
            <a:xfrm rot="16200000" flipH="1">
              <a:off x="678632" y="2964651"/>
              <a:ext cx="857253" cy="642945"/>
            </a:xfrm>
            <a:prstGeom prst="curvedConnector3">
              <a:avLst>
                <a:gd name="adj1" fmla="val 50000"/>
              </a:avLst>
            </a:prstGeom>
            <a:noFill/>
            <a:ln w="31750" cap="rnd" algn="ctr">
              <a:solidFill>
                <a:schemeClr val="tx1"/>
              </a:solidFill>
              <a:round/>
              <a:headEnd/>
              <a:tailEnd type="triangle" w="med" len="med"/>
            </a:ln>
          </p:spPr>
        </p:cxnSp>
      </p:grpSp>
      <p:grpSp>
        <p:nvGrpSpPr>
          <p:cNvPr id="9" name="群組 234"/>
          <p:cNvGrpSpPr>
            <a:grpSpLocks/>
          </p:cNvGrpSpPr>
          <p:nvPr/>
        </p:nvGrpSpPr>
        <p:grpSpPr bwMode="auto">
          <a:xfrm>
            <a:off x="1785938" y="4071938"/>
            <a:ext cx="2381250" cy="1711325"/>
            <a:chOff x="1785918" y="3888988"/>
            <a:chExt cx="2380746" cy="1894138"/>
          </a:xfrm>
        </p:grpSpPr>
        <p:sp>
          <p:nvSpPr>
            <p:cNvPr id="53" name="TextBox 10"/>
            <p:cNvSpPr txBox="1">
              <a:spLocks noChangeArrowheads="1"/>
            </p:cNvSpPr>
            <p:nvPr/>
          </p:nvSpPr>
          <p:spPr bwMode="auto">
            <a:xfrm>
              <a:off x="2828684" y="5162874"/>
              <a:ext cx="1337980" cy="340875"/>
            </a:xfrm>
            <a:prstGeom prst="rect">
              <a:avLst/>
            </a:prstGeom>
            <a:noFill/>
            <a:ln w="9525">
              <a:noFill/>
              <a:miter lim="800000"/>
              <a:headEnd/>
              <a:tailEnd/>
            </a:ln>
          </p:spPr>
          <p:txBody>
            <a:bodyPr wrap="none">
              <a:spAutoFit/>
            </a:bodyPr>
            <a:lstStyle/>
            <a:p>
              <a:pPr algn="ctr">
                <a:spcBef>
                  <a:spcPct val="50000"/>
                </a:spcBef>
                <a:defRPr/>
              </a:pPr>
              <a:r>
                <a:rPr lang="zh-TW" altLang="en-US" sz="1400" dirty="0">
                  <a:latin typeface="+mn-ea"/>
                  <a:ea typeface="+mn-ea"/>
                </a:rPr>
                <a:t>後門</a:t>
              </a:r>
              <a:r>
                <a:rPr lang="en-US" altLang="zh-TW" sz="1400" dirty="0">
                  <a:latin typeface="+mn-ea"/>
                  <a:ea typeface="+mn-ea"/>
                </a:rPr>
                <a:t>/</a:t>
              </a:r>
              <a:r>
                <a:rPr lang="zh-TW" altLang="en-US" sz="1400" dirty="0">
                  <a:latin typeface="+mn-ea"/>
                  <a:ea typeface="+mn-ea"/>
                </a:rPr>
                <a:t>僵屍病毒</a:t>
              </a:r>
              <a:endParaRPr lang="zh-CN" altLang="en-US" sz="1400" dirty="0">
                <a:latin typeface="+mn-ea"/>
                <a:ea typeface="+mn-ea"/>
              </a:endParaRPr>
            </a:p>
          </p:txBody>
        </p:sp>
        <p:cxnSp>
          <p:nvCxnSpPr>
            <p:cNvPr id="11338" name="圖案 169"/>
            <p:cNvCxnSpPr>
              <a:cxnSpLocks noChangeShapeType="1"/>
            </p:cNvCxnSpPr>
            <p:nvPr/>
          </p:nvCxnSpPr>
          <p:spPr bwMode="auto">
            <a:xfrm rot="16200000" flipH="1">
              <a:off x="1767543" y="3907363"/>
              <a:ext cx="1894138" cy="1857388"/>
            </a:xfrm>
            <a:prstGeom prst="curvedConnector2">
              <a:avLst/>
            </a:prstGeom>
            <a:noFill/>
            <a:ln w="31750" cap="rnd" algn="ctr">
              <a:solidFill>
                <a:schemeClr val="tx1"/>
              </a:solidFill>
              <a:round/>
              <a:headEnd/>
              <a:tailEnd type="triangle" w="med" len="med"/>
            </a:ln>
          </p:spPr>
        </p:cxnSp>
      </p:grpSp>
      <p:grpSp>
        <p:nvGrpSpPr>
          <p:cNvPr id="10" name="群組 245"/>
          <p:cNvGrpSpPr>
            <a:grpSpLocks/>
          </p:cNvGrpSpPr>
          <p:nvPr/>
        </p:nvGrpSpPr>
        <p:grpSpPr bwMode="auto">
          <a:xfrm>
            <a:off x="3643313" y="5429250"/>
            <a:ext cx="1285875" cy="722313"/>
            <a:chOff x="3769090" y="5469342"/>
            <a:chExt cx="1285884" cy="721922"/>
          </a:xfrm>
        </p:grpSpPr>
        <p:pic>
          <p:nvPicPr>
            <p:cNvPr id="11335" name="Picture 5"/>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769090" y="5469342"/>
              <a:ext cx="785818" cy="707724"/>
            </a:xfrm>
            <a:prstGeom prst="rect">
              <a:avLst/>
            </a:prstGeom>
            <a:noFill/>
            <a:ln w="9525">
              <a:noFill/>
              <a:miter lim="800000"/>
              <a:headEnd/>
              <a:tailEnd/>
            </a:ln>
          </p:spPr>
        </p:pic>
        <p:pic>
          <p:nvPicPr>
            <p:cNvPr id="11336" name="Picture 6"/>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240587" y="5500702"/>
              <a:ext cx="814387" cy="690562"/>
            </a:xfrm>
            <a:prstGeom prst="rect">
              <a:avLst/>
            </a:prstGeom>
            <a:noFill/>
            <a:ln w="9525">
              <a:noFill/>
              <a:miter lim="800000"/>
              <a:headEnd/>
              <a:tailEnd/>
            </a:ln>
          </p:spPr>
        </p:pic>
      </p:grpSp>
      <p:grpSp>
        <p:nvGrpSpPr>
          <p:cNvPr id="11" name="群組 235"/>
          <p:cNvGrpSpPr>
            <a:grpSpLocks/>
          </p:cNvGrpSpPr>
          <p:nvPr/>
        </p:nvGrpSpPr>
        <p:grpSpPr bwMode="auto">
          <a:xfrm>
            <a:off x="2000250" y="4000500"/>
            <a:ext cx="1643063" cy="1782763"/>
            <a:chOff x="2000232" y="3888988"/>
            <a:chExt cx="1643074" cy="1894138"/>
          </a:xfrm>
        </p:grpSpPr>
        <p:cxnSp>
          <p:nvCxnSpPr>
            <p:cNvPr id="11333" name="圖案 169"/>
            <p:cNvCxnSpPr>
              <a:cxnSpLocks noChangeShapeType="1"/>
            </p:cNvCxnSpPr>
            <p:nvPr/>
          </p:nvCxnSpPr>
          <p:spPr bwMode="auto">
            <a:xfrm rot="16200000" flipH="1">
              <a:off x="1874700" y="4014520"/>
              <a:ext cx="1894138" cy="1643074"/>
            </a:xfrm>
            <a:prstGeom prst="curvedConnector2">
              <a:avLst/>
            </a:prstGeom>
            <a:noFill/>
            <a:ln w="31750" cap="rnd" algn="ctr">
              <a:solidFill>
                <a:schemeClr val="tx1"/>
              </a:solidFill>
              <a:round/>
              <a:headEnd type="triangle" w="med" len="med"/>
              <a:tailEnd/>
            </a:ln>
          </p:spPr>
        </p:cxnSp>
        <p:sp>
          <p:nvSpPr>
            <p:cNvPr id="234" name="TextBox 10"/>
            <p:cNvSpPr txBox="1">
              <a:spLocks noChangeArrowheads="1"/>
            </p:cNvSpPr>
            <p:nvPr/>
          </p:nvSpPr>
          <p:spPr bwMode="auto">
            <a:xfrm>
              <a:off x="2300272" y="4071149"/>
              <a:ext cx="1262070" cy="669611"/>
            </a:xfrm>
            <a:prstGeom prst="rect">
              <a:avLst/>
            </a:prstGeom>
            <a:noFill/>
            <a:ln w="9525">
              <a:noFill/>
              <a:miter lim="800000"/>
              <a:headEnd/>
              <a:tailEnd/>
            </a:ln>
          </p:spPr>
          <p:txBody>
            <a:bodyPr wrap="none">
              <a:spAutoFit/>
            </a:bodyPr>
            <a:lstStyle/>
            <a:p>
              <a:pPr algn="ctr">
                <a:spcBef>
                  <a:spcPct val="50000"/>
                </a:spcBef>
                <a:defRPr/>
              </a:pPr>
              <a:r>
                <a:rPr lang="zh-TW" altLang="en-US" sz="1400" dirty="0">
                  <a:latin typeface="+mn-ea"/>
                  <a:ea typeface="+mn-ea"/>
                </a:rPr>
                <a:t>取得</a:t>
              </a:r>
              <a:r>
                <a:rPr lang="en-US" altLang="zh-TW" sz="1400" dirty="0">
                  <a:latin typeface="+mn-ea"/>
                  <a:ea typeface="+mn-ea"/>
                </a:rPr>
                <a:t>”</a:t>
              </a:r>
              <a:r>
                <a:rPr lang="zh-TW" altLang="en-US" sz="1400" dirty="0">
                  <a:latin typeface="+mn-ea"/>
                  <a:ea typeface="+mn-ea"/>
                </a:rPr>
                <a:t>弱雞</a:t>
              </a:r>
              <a:r>
                <a:rPr lang="en-US" altLang="zh-TW" sz="1400" dirty="0">
                  <a:latin typeface="+mn-ea"/>
                  <a:ea typeface="+mn-ea"/>
                </a:rPr>
                <a:t>”</a:t>
              </a:r>
            </a:p>
            <a:p>
              <a:pPr algn="ctr">
                <a:spcBef>
                  <a:spcPct val="50000"/>
                </a:spcBef>
                <a:defRPr/>
              </a:pPr>
              <a:r>
                <a:rPr lang="zh-TW" altLang="en-US" sz="1400" dirty="0">
                  <a:latin typeface="+mn-ea"/>
                  <a:ea typeface="+mn-ea"/>
                </a:rPr>
                <a:t>控制權</a:t>
              </a:r>
              <a:endParaRPr lang="zh-CN" altLang="en-US" sz="1400" dirty="0">
                <a:latin typeface="+mn-ea"/>
                <a:ea typeface="+mn-ea"/>
              </a:endParaRPr>
            </a:p>
          </p:txBody>
        </p:sp>
      </p:grpSp>
      <p:grpSp>
        <p:nvGrpSpPr>
          <p:cNvPr id="12" name="群組 244"/>
          <p:cNvGrpSpPr>
            <a:grpSpLocks/>
          </p:cNvGrpSpPr>
          <p:nvPr/>
        </p:nvGrpSpPr>
        <p:grpSpPr bwMode="auto">
          <a:xfrm>
            <a:off x="2857500" y="2932113"/>
            <a:ext cx="1257300" cy="809625"/>
            <a:chOff x="2857488" y="2883427"/>
            <a:chExt cx="1258463" cy="808830"/>
          </a:xfrm>
        </p:grpSpPr>
        <p:sp>
          <p:nvSpPr>
            <p:cNvPr id="240" name="TextBox 29"/>
            <p:cNvSpPr txBox="1">
              <a:spLocks noChangeArrowheads="1"/>
            </p:cNvSpPr>
            <p:nvPr/>
          </p:nvSpPr>
          <p:spPr bwMode="auto">
            <a:xfrm>
              <a:off x="3033864" y="3143521"/>
              <a:ext cx="1082087" cy="307673"/>
            </a:xfrm>
            <a:prstGeom prst="rect">
              <a:avLst/>
            </a:prstGeom>
            <a:noFill/>
            <a:ln w="9525">
              <a:noFill/>
              <a:miter lim="800000"/>
              <a:headEnd/>
              <a:tailEnd/>
            </a:ln>
          </p:spPr>
          <p:txBody>
            <a:bodyPr wrap="none">
              <a:spAutoFit/>
            </a:bodyPr>
            <a:lstStyle/>
            <a:p>
              <a:pPr algn="ctr">
                <a:spcBef>
                  <a:spcPct val="50000"/>
                </a:spcBef>
                <a:defRPr/>
              </a:pPr>
              <a:r>
                <a:rPr lang="zh-TW" altLang="en-US" sz="1400" dirty="0">
                  <a:latin typeface="+mn-ea"/>
                  <a:ea typeface="+mn-ea"/>
                </a:rPr>
                <a:t>少量控制權</a:t>
              </a:r>
              <a:endParaRPr lang="zh-CN" altLang="en-US" sz="1400" dirty="0">
                <a:latin typeface="+mn-ea"/>
                <a:ea typeface="+mn-ea"/>
              </a:endParaRPr>
            </a:p>
          </p:txBody>
        </p:sp>
        <p:cxnSp>
          <p:nvCxnSpPr>
            <p:cNvPr id="11332" name="圖案 169"/>
            <p:cNvCxnSpPr>
              <a:cxnSpLocks noChangeShapeType="1"/>
            </p:cNvCxnSpPr>
            <p:nvPr/>
          </p:nvCxnSpPr>
          <p:spPr bwMode="auto">
            <a:xfrm rot="5400000" flipH="1" flipV="1">
              <a:off x="2824540" y="2916375"/>
              <a:ext cx="808830" cy="742934"/>
            </a:xfrm>
            <a:prstGeom prst="curvedConnector2">
              <a:avLst/>
            </a:prstGeom>
            <a:noFill/>
            <a:ln w="31750" cap="rnd" algn="ctr">
              <a:solidFill>
                <a:schemeClr val="tx1"/>
              </a:solidFill>
              <a:round/>
              <a:headEnd/>
              <a:tailEnd type="triangle" w="med" len="med"/>
            </a:ln>
          </p:spPr>
        </p:cxnSp>
      </p:grpSp>
      <p:grpSp>
        <p:nvGrpSpPr>
          <p:cNvPr id="13" name="群組 256"/>
          <p:cNvGrpSpPr>
            <a:grpSpLocks/>
          </p:cNvGrpSpPr>
          <p:nvPr/>
        </p:nvGrpSpPr>
        <p:grpSpPr bwMode="auto">
          <a:xfrm>
            <a:off x="4000500" y="2428875"/>
            <a:ext cx="2357438" cy="701675"/>
            <a:chOff x="4000496" y="2428868"/>
            <a:chExt cx="2428894" cy="703094"/>
          </a:xfrm>
        </p:grpSpPr>
        <p:cxnSp>
          <p:nvCxnSpPr>
            <p:cNvPr id="11329" name="圖案 169"/>
            <p:cNvCxnSpPr>
              <a:cxnSpLocks noChangeShapeType="1"/>
            </p:cNvCxnSpPr>
            <p:nvPr/>
          </p:nvCxnSpPr>
          <p:spPr bwMode="auto">
            <a:xfrm>
              <a:off x="4000496" y="2428868"/>
              <a:ext cx="2428894" cy="1588"/>
            </a:xfrm>
            <a:prstGeom prst="curvedConnector3">
              <a:avLst>
                <a:gd name="adj1" fmla="val 50000"/>
              </a:avLst>
            </a:prstGeom>
            <a:noFill/>
            <a:ln w="31750" cap="rnd" algn="ctr">
              <a:solidFill>
                <a:schemeClr val="tx1"/>
              </a:solidFill>
              <a:round/>
              <a:headEnd/>
              <a:tailEnd type="triangle" w="med" len="med"/>
            </a:ln>
          </p:spPr>
        </p:cxnSp>
        <p:sp>
          <p:nvSpPr>
            <p:cNvPr id="256" name="TextBox 10"/>
            <p:cNvSpPr txBox="1">
              <a:spLocks noChangeArrowheads="1"/>
            </p:cNvSpPr>
            <p:nvPr/>
          </p:nvSpPr>
          <p:spPr bwMode="auto">
            <a:xfrm>
              <a:off x="4108447" y="2500450"/>
              <a:ext cx="1113857" cy="631512"/>
            </a:xfrm>
            <a:prstGeom prst="rect">
              <a:avLst/>
            </a:prstGeom>
            <a:noFill/>
            <a:ln w="9525">
              <a:noFill/>
              <a:miter lim="800000"/>
              <a:headEnd/>
              <a:tailEnd/>
            </a:ln>
          </p:spPr>
          <p:txBody>
            <a:bodyPr wrap="none">
              <a:spAutoFit/>
            </a:bodyPr>
            <a:lstStyle/>
            <a:p>
              <a:pPr algn="ctr">
                <a:spcBef>
                  <a:spcPct val="50000"/>
                </a:spcBef>
                <a:defRPr/>
              </a:pPr>
              <a:r>
                <a:rPr lang="zh-TW" altLang="en-US" sz="1400" dirty="0">
                  <a:latin typeface="+mn-ea"/>
                  <a:ea typeface="+mn-ea"/>
                </a:rPr>
                <a:t>數百萬肉雞</a:t>
              </a:r>
              <a:endParaRPr lang="en-US" altLang="zh-TW" sz="1400" dirty="0">
                <a:latin typeface="+mn-ea"/>
                <a:ea typeface="+mn-ea"/>
              </a:endParaRPr>
            </a:p>
            <a:p>
              <a:pPr algn="ctr">
                <a:spcBef>
                  <a:spcPct val="50000"/>
                </a:spcBef>
                <a:defRPr/>
              </a:pPr>
              <a:r>
                <a:rPr lang="zh-TW" altLang="en-US" sz="1400" dirty="0">
                  <a:latin typeface="+mn-ea"/>
                  <a:ea typeface="+mn-ea"/>
                </a:rPr>
                <a:t>控制權</a:t>
              </a:r>
              <a:endParaRPr lang="zh-CN" altLang="en-US" sz="1400" dirty="0">
                <a:latin typeface="+mn-ea"/>
                <a:ea typeface="+mn-ea"/>
              </a:endParaRPr>
            </a:p>
          </p:txBody>
        </p:sp>
      </p:grpSp>
      <p:sp>
        <p:nvSpPr>
          <p:cNvPr id="260" name="矩形圖說文字 259"/>
          <p:cNvSpPr/>
          <p:nvPr/>
        </p:nvSpPr>
        <p:spPr bwMode="auto">
          <a:xfrm>
            <a:off x="500063" y="4929188"/>
            <a:ext cx="2108200" cy="1201737"/>
          </a:xfrm>
          <a:prstGeom prst="wedgeRectCallout">
            <a:avLst>
              <a:gd name="adj1" fmla="val 79300"/>
              <a:gd name="adj2" fmla="val 44233"/>
            </a:avLst>
          </a:prstGeom>
          <a:solidFill>
            <a:schemeClr val="lt1"/>
          </a:solidFill>
          <a:ln w="63500" cap="rnd"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txBody>
          <a:bodyPr lIns="90000" tIns="46800" rIns="90000" bIns="46800" anchor="ctr">
            <a:spAutoFit/>
          </a:bodyPr>
          <a:lstStyle/>
          <a:p>
            <a:pPr marL="90488" indent="-90488">
              <a:defRPr/>
            </a:pPr>
            <a:r>
              <a:rPr lang="zh-TW" altLang="en-US" sz="1600" b="1" dirty="0">
                <a:solidFill>
                  <a:srgbClr val="FF0000"/>
                </a:solidFill>
                <a:ea typeface="華康儷粗黑(P)"/>
              </a:rPr>
              <a:t>被害</a:t>
            </a:r>
            <a:endParaRPr lang="en-US" altLang="zh-TW" sz="1600" b="1" dirty="0">
              <a:solidFill>
                <a:srgbClr val="FF0000"/>
              </a:solidFill>
              <a:ea typeface="華康儷粗黑(P)"/>
            </a:endParaRPr>
          </a:p>
          <a:p>
            <a:pPr marL="90488" indent="-90488">
              <a:buFont typeface="Arial" pitchFamily="34" charset="0"/>
              <a:buChar char="•"/>
              <a:defRPr/>
            </a:pPr>
            <a:r>
              <a:rPr lang="zh-TW" altLang="en-US" sz="1400" dirty="0">
                <a:ea typeface="華康儷粗黑(P)"/>
              </a:rPr>
              <a:t>資料被偷窺</a:t>
            </a:r>
          </a:p>
          <a:p>
            <a:pPr marL="90488" indent="-90488">
              <a:buFont typeface="Arial" pitchFamily="34" charset="0"/>
              <a:buChar char="•"/>
              <a:defRPr/>
            </a:pPr>
            <a:r>
              <a:rPr lang="zh-TW" altLang="en-US" sz="1400" dirty="0">
                <a:ea typeface="華康儷粗黑(P)"/>
              </a:rPr>
              <a:t>商業機密被盜</a:t>
            </a:r>
          </a:p>
          <a:p>
            <a:pPr marL="90488" indent="-90488">
              <a:buFont typeface="Arial" pitchFamily="34" charset="0"/>
              <a:buChar char="•"/>
              <a:defRPr/>
            </a:pPr>
            <a:r>
              <a:rPr lang="zh-TW" altLang="en-US" sz="1400" dirty="0">
                <a:ea typeface="華康儷粗黑(P)"/>
              </a:rPr>
              <a:t>個人資料被竊</a:t>
            </a:r>
          </a:p>
          <a:p>
            <a:pPr marL="90488" indent="-90488">
              <a:buFont typeface="Arial" pitchFamily="34" charset="0"/>
              <a:buChar char="•"/>
              <a:defRPr/>
            </a:pPr>
            <a:r>
              <a:rPr lang="zh-TW" altLang="en-US" sz="1400" dirty="0">
                <a:ea typeface="華康儷粗黑(P)"/>
              </a:rPr>
              <a:t>照片網路上流傳</a:t>
            </a:r>
          </a:p>
        </p:txBody>
      </p:sp>
      <p:sp>
        <p:nvSpPr>
          <p:cNvPr id="261" name="矩形圖說文字 260"/>
          <p:cNvSpPr/>
          <p:nvPr/>
        </p:nvSpPr>
        <p:spPr bwMode="auto">
          <a:xfrm>
            <a:off x="5929313" y="5178425"/>
            <a:ext cx="1785937" cy="1419225"/>
          </a:xfrm>
          <a:prstGeom prst="wedgeRectCallout">
            <a:avLst>
              <a:gd name="adj1" fmla="val -78333"/>
              <a:gd name="adj2" fmla="val 23928"/>
            </a:avLst>
          </a:prstGeom>
          <a:solidFill>
            <a:schemeClr val="lt1"/>
          </a:solidFill>
          <a:ln w="63500" cap="rnd"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txBody>
          <a:bodyPr lIns="90000" tIns="46800" rIns="90000" bIns="46800" anchor="ctr">
            <a:spAutoFit/>
          </a:bodyPr>
          <a:lstStyle/>
          <a:p>
            <a:pPr marL="90488" indent="-90488">
              <a:defRPr/>
            </a:pPr>
            <a:r>
              <a:rPr lang="zh-TW" altLang="en-US" sz="1600" b="1" dirty="0">
                <a:solidFill>
                  <a:srgbClr val="FF0000"/>
                </a:solidFill>
                <a:latin typeface="+mn-ea"/>
                <a:ea typeface="+mn-ea"/>
              </a:rPr>
              <a:t>加害人</a:t>
            </a:r>
            <a:endParaRPr lang="en-US" altLang="zh-TW" sz="1600" b="1" dirty="0">
              <a:solidFill>
                <a:srgbClr val="FF0000"/>
              </a:solidFill>
              <a:latin typeface="+mn-ea"/>
              <a:ea typeface="+mn-ea"/>
            </a:endParaRPr>
          </a:p>
          <a:p>
            <a:pPr marL="90488" indent="-90488">
              <a:buFont typeface="Arial" pitchFamily="34" charset="0"/>
              <a:buChar char="•"/>
              <a:defRPr/>
            </a:pPr>
            <a:r>
              <a:rPr lang="zh-TW" altLang="en-US" sz="1400" dirty="0">
                <a:latin typeface="+mn-ea"/>
                <a:ea typeface="+mn-ea"/>
              </a:rPr>
              <a:t>發送垃圾郵件</a:t>
            </a:r>
          </a:p>
          <a:p>
            <a:pPr marL="90488" indent="-90488">
              <a:buFont typeface="Arial" pitchFamily="34" charset="0"/>
              <a:buChar char="•"/>
              <a:defRPr/>
            </a:pPr>
            <a:r>
              <a:rPr lang="en-US" altLang="zh-TW" sz="1400" dirty="0" err="1">
                <a:latin typeface="+mn-ea"/>
                <a:ea typeface="+mn-ea"/>
              </a:rPr>
              <a:t>DDoS</a:t>
            </a:r>
            <a:r>
              <a:rPr lang="zh-TW" altLang="en-US" sz="1400" dirty="0">
                <a:latin typeface="+mn-ea"/>
                <a:ea typeface="+mn-ea"/>
              </a:rPr>
              <a:t>攻擊</a:t>
            </a:r>
          </a:p>
          <a:p>
            <a:pPr marL="90488" indent="-90488">
              <a:buFont typeface="Arial" pitchFamily="34" charset="0"/>
              <a:buChar char="•"/>
              <a:defRPr/>
            </a:pPr>
            <a:r>
              <a:rPr lang="zh-TW" altLang="en-US" sz="1400" dirty="0">
                <a:latin typeface="+mn-ea"/>
                <a:ea typeface="+mn-ea"/>
              </a:rPr>
              <a:t>網站掛馬</a:t>
            </a:r>
          </a:p>
          <a:p>
            <a:pPr marL="90488" indent="-90488">
              <a:buFont typeface="Arial" pitchFamily="34" charset="0"/>
              <a:buChar char="•"/>
              <a:defRPr/>
            </a:pPr>
            <a:r>
              <a:rPr lang="zh-TW" altLang="en-US" sz="1400" dirty="0">
                <a:latin typeface="+mn-ea"/>
                <a:ea typeface="+mn-ea"/>
              </a:rPr>
              <a:t>釣魚網站</a:t>
            </a:r>
            <a:endParaRPr lang="en-US" altLang="zh-TW" sz="1400" dirty="0">
              <a:latin typeface="+mn-ea"/>
              <a:ea typeface="+mn-ea"/>
            </a:endParaRPr>
          </a:p>
          <a:p>
            <a:pPr marL="90488" indent="-90488">
              <a:buFont typeface="Arial" pitchFamily="34" charset="0"/>
              <a:buChar char="•"/>
              <a:defRPr/>
            </a:pPr>
            <a:r>
              <a:rPr lang="zh-TW" altLang="en-US" sz="1400" dirty="0">
                <a:latin typeface="+mn-ea"/>
                <a:ea typeface="+mn-ea"/>
              </a:rPr>
              <a:t>代罪羔羊</a:t>
            </a:r>
          </a:p>
        </p:txBody>
      </p:sp>
      <p:grpSp>
        <p:nvGrpSpPr>
          <p:cNvPr id="14" name="群組 69"/>
          <p:cNvGrpSpPr>
            <a:grpSpLocks/>
          </p:cNvGrpSpPr>
          <p:nvPr/>
        </p:nvGrpSpPr>
        <p:grpSpPr bwMode="auto">
          <a:xfrm>
            <a:off x="4643438" y="714375"/>
            <a:ext cx="4429125" cy="3798888"/>
            <a:chOff x="4786314" y="714356"/>
            <a:chExt cx="4429124" cy="3799646"/>
          </a:xfrm>
        </p:grpSpPr>
        <p:grpSp>
          <p:nvGrpSpPr>
            <p:cNvPr id="15" name="群組 66"/>
            <p:cNvGrpSpPr>
              <a:grpSpLocks/>
            </p:cNvGrpSpPr>
            <p:nvPr/>
          </p:nvGrpSpPr>
          <p:grpSpPr bwMode="auto">
            <a:xfrm>
              <a:off x="4786314" y="714356"/>
              <a:ext cx="4429124" cy="3799646"/>
              <a:chOff x="4786314" y="714356"/>
              <a:chExt cx="4429124" cy="3799646"/>
            </a:xfrm>
          </p:grpSpPr>
          <p:graphicFrame>
            <p:nvGraphicFramePr>
              <p:cNvPr id="247" name="資料庫圖表 246"/>
              <p:cNvGraphicFramePr/>
              <p:nvPr/>
            </p:nvGraphicFramePr>
            <p:xfrm>
              <a:off x="4786314" y="853495"/>
              <a:ext cx="4429124" cy="328614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1322" name="圖片 57" descr="5-3_ICON_網頁購物.png"/>
              <p:cNvPicPr>
                <a:picLocks noChangeAspect="1"/>
              </p:cNvPicPr>
              <p:nvPr/>
            </p:nvPicPr>
            <p:blipFill>
              <a:blip r:embed="rId19" cstate="print"/>
              <a:srcRect/>
              <a:stretch>
                <a:fillRect/>
              </a:stretch>
            </p:blipFill>
            <p:spPr bwMode="auto">
              <a:xfrm>
                <a:off x="6286512" y="3929066"/>
                <a:ext cx="671886" cy="584936"/>
              </a:xfrm>
              <a:prstGeom prst="rect">
                <a:avLst/>
              </a:prstGeom>
              <a:noFill/>
              <a:ln w="9525">
                <a:noFill/>
                <a:miter lim="800000"/>
                <a:headEnd/>
                <a:tailEnd/>
              </a:ln>
            </p:spPr>
          </p:pic>
          <p:pic>
            <p:nvPicPr>
              <p:cNvPr id="11323" name="圖片 58" descr="ICON_木馬.png"/>
              <p:cNvPicPr>
                <a:picLocks noChangeAspect="1"/>
              </p:cNvPicPr>
              <p:nvPr/>
            </p:nvPicPr>
            <p:blipFill>
              <a:blip r:embed="rId20" cstate="print"/>
              <a:srcRect/>
              <a:stretch>
                <a:fillRect/>
              </a:stretch>
            </p:blipFill>
            <p:spPr bwMode="auto">
              <a:xfrm>
                <a:off x="6767638" y="3857627"/>
                <a:ext cx="425967" cy="428629"/>
              </a:xfrm>
              <a:prstGeom prst="rect">
                <a:avLst/>
              </a:prstGeom>
              <a:noFill/>
              <a:ln w="9525">
                <a:noFill/>
                <a:miter lim="800000"/>
                <a:headEnd/>
                <a:tailEnd/>
              </a:ln>
            </p:spPr>
          </p:pic>
          <p:pic>
            <p:nvPicPr>
              <p:cNvPr id="11324" name="圖片 59" descr="15_ICON_垃圾郵件.png"/>
              <p:cNvPicPr>
                <a:picLocks noChangeAspect="1"/>
              </p:cNvPicPr>
              <p:nvPr/>
            </p:nvPicPr>
            <p:blipFill>
              <a:blip r:embed="rId21" cstate="print"/>
              <a:srcRect/>
              <a:stretch>
                <a:fillRect/>
              </a:stretch>
            </p:blipFill>
            <p:spPr bwMode="auto">
              <a:xfrm>
                <a:off x="5072066" y="2786058"/>
                <a:ext cx="587528" cy="714380"/>
              </a:xfrm>
              <a:prstGeom prst="rect">
                <a:avLst/>
              </a:prstGeom>
              <a:noFill/>
              <a:ln w="9525">
                <a:noFill/>
                <a:miter lim="800000"/>
                <a:headEnd/>
                <a:tailEnd/>
              </a:ln>
            </p:spPr>
          </p:pic>
          <p:pic>
            <p:nvPicPr>
              <p:cNvPr id="11325" name="圖片 60" descr="17_ICON_部隊.png"/>
              <p:cNvPicPr>
                <a:picLocks noChangeAspect="1"/>
              </p:cNvPicPr>
              <p:nvPr/>
            </p:nvPicPr>
            <p:blipFill>
              <a:blip r:embed="rId22" cstate="print"/>
              <a:srcRect/>
              <a:stretch>
                <a:fillRect/>
              </a:stretch>
            </p:blipFill>
            <p:spPr bwMode="auto">
              <a:xfrm>
                <a:off x="7286644" y="714356"/>
                <a:ext cx="590161" cy="628649"/>
              </a:xfrm>
              <a:prstGeom prst="rect">
                <a:avLst/>
              </a:prstGeom>
              <a:noFill/>
              <a:ln w="9525">
                <a:noFill/>
                <a:miter lim="800000"/>
                <a:headEnd/>
                <a:tailEnd/>
              </a:ln>
            </p:spPr>
          </p:pic>
          <p:pic>
            <p:nvPicPr>
              <p:cNvPr id="11326" name="圖片 61" descr="19x2_ICON_遊戲寶物.png"/>
              <p:cNvPicPr>
                <a:picLocks noChangeAspect="1"/>
              </p:cNvPicPr>
              <p:nvPr/>
            </p:nvPicPr>
            <p:blipFill>
              <a:blip r:embed="rId23" cstate="print"/>
              <a:srcRect/>
              <a:stretch>
                <a:fillRect/>
              </a:stretch>
            </p:blipFill>
            <p:spPr bwMode="auto">
              <a:xfrm>
                <a:off x="8215370" y="1666770"/>
                <a:ext cx="785786" cy="547784"/>
              </a:xfrm>
              <a:prstGeom prst="rect">
                <a:avLst/>
              </a:prstGeom>
              <a:noFill/>
              <a:ln w="9525">
                <a:noFill/>
                <a:miter lim="800000"/>
                <a:headEnd/>
                <a:tailEnd/>
              </a:ln>
            </p:spPr>
          </p:pic>
          <p:pic>
            <p:nvPicPr>
              <p:cNvPr id="11327" name="圖片 62" descr="11x2_ICON_個人資料.png"/>
              <p:cNvPicPr>
                <a:picLocks noChangeAspect="1"/>
              </p:cNvPicPr>
              <p:nvPr/>
            </p:nvPicPr>
            <p:blipFill>
              <a:blip r:embed="rId24" cstate="print"/>
              <a:srcRect/>
              <a:stretch>
                <a:fillRect/>
              </a:stretch>
            </p:blipFill>
            <p:spPr bwMode="auto">
              <a:xfrm>
                <a:off x="8215338" y="3000372"/>
                <a:ext cx="857224" cy="485288"/>
              </a:xfrm>
              <a:prstGeom prst="rect">
                <a:avLst/>
              </a:prstGeom>
              <a:noFill/>
              <a:ln w="9525">
                <a:noFill/>
                <a:miter lim="800000"/>
                <a:headEnd/>
                <a:tailEnd/>
              </a:ln>
            </p:spPr>
          </p:pic>
          <p:pic>
            <p:nvPicPr>
              <p:cNvPr id="11328" name="圖片 63" descr="18x2_公司機密.png"/>
              <p:cNvPicPr>
                <a:picLocks noChangeAspect="1"/>
              </p:cNvPicPr>
              <p:nvPr/>
            </p:nvPicPr>
            <p:blipFill>
              <a:blip r:embed="rId25" cstate="print"/>
              <a:srcRect/>
              <a:stretch>
                <a:fillRect/>
              </a:stretch>
            </p:blipFill>
            <p:spPr bwMode="auto">
              <a:xfrm>
                <a:off x="7623289" y="3857628"/>
                <a:ext cx="877801" cy="571504"/>
              </a:xfrm>
              <a:prstGeom prst="rect">
                <a:avLst/>
              </a:prstGeom>
              <a:noFill/>
              <a:ln w="9525">
                <a:noFill/>
                <a:miter lim="800000"/>
                <a:headEnd/>
                <a:tailEnd/>
              </a:ln>
            </p:spPr>
          </p:pic>
        </p:grpSp>
        <p:pic>
          <p:nvPicPr>
            <p:cNvPr id="11319" name="圖片 67" descr="13_ICON_桌上型PC.png"/>
            <p:cNvPicPr>
              <a:picLocks noChangeAspect="1"/>
            </p:cNvPicPr>
            <p:nvPr/>
          </p:nvPicPr>
          <p:blipFill>
            <a:blip r:embed="rId26" cstate="print"/>
            <a:srcRect/>
            <a:stretch>
              <a:fillRect/>
            </a:stretch>
          </p:blipFill>
          <p:spPr bwMode="auto">
            <a:xfrm>
              <a:off x="5000628" y="1706673"/>
              <a:ext cx="651329" cy="507881"/>
            </a:xfrm>
            <a:prstGeom prst="rect">
              <a:avLst/>
            </a:prstGeom>
            <a:noFill/>
            <a:ln w="9525">
              <a:noFill/>
              <a:miter lim="800000"/>
              <a:headEnd/>
              <a:tailEnd/>
            </a:ln>
          </p:spPr>
        </p:pic>
        <p:pic>
          <p:nvPicPr>
            <p:cNvPr id="11320" name="圖片 68" descr="20_ICON_釣竿.png"/>
            <p:cNvPicPr>
              <a:picLocks noChangeAspect="1"/>
            </p:cNvPicPr>
            <p:nvPr/>
          </p:nvPicPr>
          <p:blipFill>
            <a:blip r:embed="rId27" cstate="print"/>
            <a:srcRect/>
            <a:stretch>
              <a:fillRect/>
            </a:stretch>
          </p:blipFill>
          <p:spPr bwMode="auto">
            <a:xfrm>
              <a:off x="4929190" y="1571612"/>
              <a:ext cx="483458" cy="497351"/>
            </a:xfrm>
            <a:prstGeom prst="rect">
              <a:avLst/>
            </a:prstGeom>
            <a:noFill/>
            <a:ln w="9525">
              <a:noFill/>
              <a:miter lim="800000"/>
              <a:headEnd/>
              <a:tailEnd/>
            </a:ln>
          </p:spPr>
        </p:pic>
      </p:grpSp>
      <p:sp>
        <p:nvSpPr>
          <p:cNvPr id="262" name="矩形圖說文字 261"/>
          <p:cNvSpPr/>
          <p:nvPr/>
        </p:nvSpPr>
        <p:spPr bwMode="auto">
          <a:xfrm>
            <a:off x="4286250" y="3786188"/>
            <a:ext cx="1500188" cy="741362"/>
          </a:xfrm>
          <a:prstGeom prst="wedgeRectCallout">
            <a:avLst>
              <a:gd name="adj1" fmla="val 33417"/>
              <a:gd name="adj2" fmla="val 92680"/>
            </a:avLst>
          </a:prstGeom>
          <a:solidFill>
            <a:schemeClr val="lt1"/>
          </a:solidFill>
          <a:ln w="63500" cap="rnd"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txBody>
          <a:bodyPr lIns="90000" tIns="46800" rIns="90000" bIns="46800" anchor="ctr">
            <a:spAutoFit/>
          </a:bodyPr>
          <a:lstStyle/>
          <a:p>
            <a:pPr marL="90488" indent="-90488">
              <a:buFont typeface="Arial" pitchFamily="34" charset="0"/>
              <a:buChar char="•"/>
              <a:defRPr/>
            </a:pPr>
            <a:r>
              <a:rPr lang="zh-TW" altLang="en-US" sz="1400" dirty="0">
                <a:latin typeface="+mn-ea"/>
                <a:ea typeface="+mn-ea"/>
              </a:rPr>
              <a:t>銀行帳戶被盜</a:t>
            </a:r>
            <a:endParaRPr lang="en-US" altLang="zh-TW" sz="1400" dirty="0">
              <a:latin typeface="+mn-ea"/>
              <a:ea typeface="+mn-ea"/>
            </a:endParaRPr>
          </a:p>
          <a:p>
            <a:pPr marL="90488" indent="-90488">
              <a:buFont typeface="Arial" pitchFamily="34" charset="0"/>
              <a:buChar char="•"/>
              <a:defRPr/>
            </a:pPr>
            <a:r>
              <a:rPr lang="zh-TW" altLang="en-US" sz="1400" dirty="0">
                <a:latin typeface="+mn-ea"/>
                <a:ea typeface="+mn-ea"/>
              </a:rPr>
              <a:t>網路拍賣詐騙</a:t>
            </a:r>
            <a:endParaRPr lang="en-US" altLang="zh-TW" sz="1400" dirty="0">
              <a:latin typeface="+mn-ea"/>
              <a:ea typeface="+mn-ea"/>
            </a:endParaRPr>
          </a:p>
          <a:p>
            <a:pPr marL="90488" indent="-90488">
              <a:buFont typeface="Arial" pitchFamily="34" charset="0"/>
              <a:buChar char="•"/>
              <a:defRPr/>
            </a:pPr>
            <a:r>
              <a:rPr lang="zh-TW" altLang="en-US" sz="1400" dirty="0">
                <a:latin typeface="+mn-ea"/>
                <a:ea typeface="+mn-ea"/>
              </a:rPr>
              <a:t>遊戲裝備被竊</a:t>
            </a:r>
          </a:p>
        </p:txBody>
      </p:sp>
      <p:sp>
        <p:nvSpPr>
          <p:cNvPr id="11295" name="投影片編號版面配置區 72"/>
          <p:cNvSpPr>
            <a:spLocks noGrp="1"/>
          </p:cNvSpPr>
          <p:nvPr>
            <p:ph type="sldNum" sz="quarter" idx="4294967295"/>
          </p:nvPr>
        </p:nvSpPr>
        <p:spPr bwMode="auto">
          <a:xfrm>
            <a:off x="6659563" y="6381750"/>
            <a:ext cx="1439862" cy="288925"/>
          </a:xfrm>
          <a:prstGeom prst="rect">
            <a:avLst/>
          </a:prstGeom>
          <a:noFill/>
          <a:ln>
            <a:miter lim="800000"/>
            <a:headEnd/>
            <a:tailEnd/>
          </a:ln>
        </p:spPr>
        <p:txBody>
          <a:bodyPr/>
          <a:lstStyle/>
          <a:p>
            <a:fld id="{E719BD9A-3D78-4464-A640-003E96D216F6}" type="slidenum">
              <a:rPr lang="en-US" altLang="zh-TW"/>
              <a:pPr/>
              <a:t>46</a:t>
            </a:fld>
            <a:endParaRPr lang="en-US" altLang="zh-TW"/>
          </a:p>
        </p:txBody>
      </p:sp>
      <p:grpSp>
        <p:nvGrpSpPr>
          <p:cNvPr id="16" name="群組 74"/>
          <p:cNvGrpSpPr>
            <a:grpSpLocks/>
          </p:cNvGrpSpPr>
          <p:nvPr/>
        </p:nvGrpSpPr>
        <p:grpSpPr bwMode="auto">
          <a:xfrm>
            <a:off x="1463675" y="785813"/>
            <a:ext cx="1751013" cy="1055687"/>
            <a:chOff x="1463854" y="785794"/>
            <a:chExt cx="1750824" cy="1056024"/>
          </a:xfrm>
        </p:grpSpPr>
        <p:sp>
          <p:nvSpPr>
            <p:cNvPr id="155" name="手繪多邊形 154"/>
            <p:cNvSpPr/>
            <p:nvPr/>
          </p:nvSpPr>
          <p:spPr>
            <a:xfrm>
              <a:off x="1463854" y="1104940"/>
              <a:ext cx="1412154" cy="736878"/>
            </a:xfrm>
            <a:custGeom>
              <a:avLst/>
              <a:gdLst>
                <a:gd name="connsiteX0" fmla="*/ 0 w 1412154"/>
                <a:gd name="connsiteY0" fmla="*/ 122815 h 736878"/>
                <a:gd name="connsiteX1" fmla="*/ 35972 w 1412154"/>
                <a:gd name="connsiteY1" fmla="*/ 35972 h 736878"/>
                <a:gd name="connsiteX2" fmla="*/ 122815 w 1412154"/>
                <a:gd name="connsiteY2" fmla="*/ 0 h 736878"/>
                <a:gd name="connsiteX3" fmla="*/ 1289339 w 1412154"/>
                <a:gd name="connsiteY3" fmla="*/ 0 h 736878"/>
                <a:gd name="connsiteX4" fmla="*/ 1376182 w 1412154"/>
                <a:gd name="connsiteY4" fmla="*/ 35972 h 736878"/>
                <a:gd name="connsiteX5" fmla="*/ 1412154 w 1412154"/>
                <a:gd name="connsiteY5" fmla="*/ 122815 h 736878"/>
                <a:gd name="connsiteX6" fmla="*/ 1412154 w 1412154"/>
                <a:gd name="connsiteY6" fmla="*/ 614063 h 736878"/>
                <a:gd name="connsiteX7" fmla="*/ 1376182 w 1412154"/>
                <a:gd name="connsiteY7" fmla="*/ 700906 h 736878"/>
                <a:gd name="connsiteX8" fmla="*/ 1289339 w 1412154"/>
                <a:gd name="connsiteY8" fmla="*/ 736878 h 736878"/>
                <a:gd name="connsiteX9" fmla="*/ 122815 w 1412154"/>
                <a:gd name="connsiteY9" fmla="*/ 736878 h 736878"/>
                <a:gd name="connsiteX10" fmla="*/ 35972 w 1412154"/>
                <a:gd name="connsiteY10" fmla="*/ 700906 h 736878"/>
                <a:gd name="connsiteX11" fmla="*/ 0 w 1412154"/>
                <a:gd name="connsiteY11" fmla="*/ 614063 h 736878"/>
                <a:gd name="connsiteX12" fmla="*/ 0 w 1412154"/>
                <a:gd name="connsiteY12" fmla="*/ 122815 h 7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154" h="736878">
                  <a:moveTo>
                    <a:pt x="0" y="122815"/>
                  </a:moveTo>
                  <a:cubicBezTo>
                    <a:pt x="0" y="90242"/>
                    <a:pt x="12939" y="59004"/>
                    <a:pt x="35972" y="35972"/>
                  </a:cubicBezTo>
                  <a:cubicBezTo>
                    <a:pt x="59004" y="12940"/>
                    <a:pt x="90243" y="0"/>
                    <a:pt x="122815" y="0"/>
                  </a:cubicBezTo>
                  <a:lnTo>
                    <a:pt x="1289339" y="0"/>
                  </a:lnTo>
                  <a:cubicBezTo>
                    <a:pt x="1321912" y="0"/>
                    <a:pt x="1353150" y="12939"/>
                    <a:pt x="1376182" y="35972"/>
                  </a:cubicBezTo>
                  <a:cubicBezTo>
                    <a:pt x="1399214" y="59004"/>
                    <a:pt x="1412154" y="90243"/>
                    <a:pt x="1412154" y="122815"/>
                  </a:cubicBezTo>
                  <a:lnTo>
                    <a:pt x="1412154" y="614063"/>
                  </a:lnTo>
                  <a:cubicBezTo>
                    <a:pt x="1412154" y="646636"/>
                    <a:pt x="1399215" y="677874"/>
                    <a:pt x="1376182" y="700906"/>
                  </a:cubicBezTo>
                  <a:cubicBezTo>
                    <a:pt x="1353150" y="723938"/>
                    <a:pt x="1321911" y="736878"/>
                    <a:pt x="1289339" y="736878"/>
                  </a:cubicBezTo>
                  <a:lnTo>
                    <a:pt x="122815" y="736878"/>
                  </a:lnTo>
                  <a:cubicBezTo>
                    <a:pt x="90242" y="736878"/>
                    <a:pt x="59004" y="723939"/>
                    <a:pt x="35972" y="700906"/>
                  </a:cubicBezTo>
                  <a:cubicBezTo>
                    <a:pt x="12940" y="677874"/>
                    <a:pt x="0" y="646635"/>
                    <a:pt x="0" y="614063"/>
                  </a:cubicBezTo>
                  <a:lnTo>
                    <a:pt x="0" y="122815"/>
                  </a:lnTo>
                  <a:close/>
                </a:path>
              </a:pathLst>
            </a:custGeom>
            <a:solidFill>
              <a:schemeClr val="accent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4551" tIns="104551" rIns="104551" bIns="104551" spcCol="1270" anchor="ctr"/>
            <a:lstStyle/>
            <a:p>
              <a:pPr algn="ctr" defTabSz="800100">
                <a:lnSpc>
                  <a:spcPct val="90000"/>
                </a:lnSpc>
                <a:spcAft>
                  <a:spcPct val="35000"/>
                </a:spcAft>
                <a:defRPr/>
              </a:pPr>
              <a:r>
                <a:rPr lang="zh-TW" altLang="en-US" sz="1400" dirty="0"/>
                <a:t>漏洞研究者</a:t>
              </a:r>
              <a:endParaRPr lang="zh-CN" altLang="en-US" sz="1400" dirty="0"/>
            </a:p>
          </p:txBody>
        </p:sp>
        <p:grpSp>
          <p:nvGrpSpPr>
            <p:cNvPr id="17" name="群組 70"/>
            <p:cNvGrpSpPr>
              <a:grpSpLocks/>
            </p:cNvGrpSpPr>
            <p:nvPr/>
          </p:nvGrpSpPr>
          <p:grpSpPr bwMode="auto">
            <a:xfrm>
              <a:off x="2500298" y="785794"/>
              <a:ext cx="714380" cy="714380"/>
              <a:chOff x="5429256" y="5482557"/>
              <a:chExt cx="1157683" cy="1174594"/>
            </a:xfrm>
          </p:grpSpPr>
          <p:pic>
            <p:nvPicPr>
              <p:cNvPr id="11316" name="Picture 31" descr="my-computer-128x128"/>
              <p:cNvPicPr>
                <a:picLocks noChangeAspect="1" noChangeArrowheads="1"/>
              </p:cNvPicPr>
              <p:nvPr/>
            </p:nvPicPr>
            <p:blipFill>
              <a:blip r:embed="rId28" cstate="print"/>
              <a:srcRect/>
              <a:stretch>
                <a:fillRect/>
              </a:stretch>
            </p:blipFill>
            <p:spPr bwMode="auto">
              <a:xfrm>
                <a:off x="5429256" y="5482557"/>
                <a:ext cx="844350" cy="873271"/>
              </a:xfrm>
              <a:prstGeom prst="rect">
                <a:avLst/>
              </a:prstGeom>
              <a:noFill/>
              <a:ln w="9525">
                <a:noFill/>
                <a:miter lim="800000"/>
                <a:headEnd/>
                <a:tailEnd/>
              </a:ln>
            </p:spPr>
          </p:pic>
          <p:pic>
            <p:nvPicPr>
              <p:cNvPr id="11317" name="Picture 32" descr="k-mag-128x128"/>
              <p:cNvPicPr>
                <a:picLocks noChangeAspect="1" noChangeArrowheads="1"/>
              </p:cNvPicPr>
              <p:nvPr/>
            </p:nvPicPr>
            <p:blipFill>
              <a:blip r:embed="rId29" cstate="print"/>
              <a:srcRect/>
              <a:stretch>
                <a:fillRect/>
              </a:stretch>
            </p:blipFill>
            <p:spPr bwMode="auto">
              <a:xfrm>
                <a:off x="5742589" y="5783880"/>
                <a:ext cx="844350" cy="873271"/>
              </a:xfrm>
              <a:prstGeom prst="rect">
                <a:avLst/>
              </a:prstGeom>
              <a:noFill/>
              <a:ln w="9525">
                <a:noFill/>
                <a:miter lim="800000"/>
                <a:headEnd/>
                <a:tailEnd/>
              </a:ln>
            </p:spPr>
          </p:pic>
        </p:grpSp>
      </p:grpSp>
      <p:cxnSp>
        <p:nvCxnSpPr>
          <p:cNvPr id="11297" name="Curved Connector 88"/>
          <p:cNvCxnSpPr>
            <a:cxnSpLocks noChangeShapeType="1"/>
          </p:cNvCxnSpPr>
          <p:nvPr/>
        </p:nvCxnSpPr>
        <p:spPr bwMode="auto">
          <a:xfrm>
            <a:off x="4424363" y="1104900"/>
            <a:ext cx="835025" cy="1588"/>
          </a:xfrm>
          <a:prstGeom prst="curvedConnector3">
            <a:avLst>
              <a:gd name="adj1" fmla="val 50000"/>
            </a:avLst>
          </a:prstGeom>
          <a:noFill/>
          <a:ln w="47625" algn="ctr">
            <a:solidFill>
              <a:srgbClr val="FF5858"/>
            </a:solidFill>
            <a:prstDash val="sysDash"/>
            <a:round/>
            <a:headEnd/>
            <a:tailEnd type="arrow" w="med" len="med"/>
          </a:ln>
        </p:spPr>
      </p:cxnSp>
      <p:cxnSp>
        <p:nvCxnSpPr>
          <p:cNvPr id="11298" name="Straight Arrow Connector 91"/>
          <p:cNvCxnSpPr>
            <a:cxnSpLocks noChangeShapeType="1"/>
          </p:cNvCxnSpPr>
          <p:nvPr/>
        </p:nvCxnSpPr>
        <p:spPr bwMode="auto">
          <a:xfrm>
            <a:off x="4421188" y="1384300"/>
            <a:ext cx="798512" cy="1588"/>
          </a:xfrm>
          <a:prstGeom prst="straightConnector1">
            <a:avLst/>
          </a:prstGeom>
          <a:noFill/>
          <a:ln w="25400" algn="ctr">
            <a:solidFill>
              <a:srgbClr val="303030"/>
            </a:solidFill>
            <a:round/>
            <a:headEnd/>
            <a:tailEnd type="arrow" w="med" len="med"/>
          </a:ln>
        </p:spPr>
      </p:cxnSp>
      <p:sp>
        <p:nvSpPr>
          <p:cNvPr id="11299" name="Rectangle 93"/>
          <p:cNvSpPr>
            <a:spLocks noChangeArrowheads="1"/>
          </p:cNvSpPr>
          <p:nvPr/>
        </p:nvSpPr>
        <p:spPr bwMode="auto">
          <a:xfrm>
            <a:off x="3319463" y="1195388"/>
            <a:ext cx="1063625" cy="338137"/>
          </a:xfrm>
          <a:prstGeom prst="rect">
            <a:avLst/>
          </a:prstGeom>
          <a:noFill/>
          <a:ln w="9525">
            <a:noFill/>
            <a:miter lim="800000"/>
            <a:headEnd/>
            <a:tailEnd/>
          </a:ln>
        </p:spPr>
        <p:txBody>
          <a:bodyPr wrap="none">
            <a:spAutoFit/>
          </a:bodyPr>
          <a:lstStyle/>
          <a:p>
            <a:pPr algn="ctr">
              <a:spcBef>
                <a:spcPct val="50000"/>
              </a:spcBef>
            </a:pPr>
            <a:r>
              <a:rPr kumimoji="0" lang="zh-CN" altLang="en-US" sz="1600">
                <a:solidFill>
                  <a:srgbClr val="5F5F5F"/>
                </a:solidFill>
                <a:latin typeface="華康儷粗黑(P)" pitchFamily="34" charset="-120"/>
                <a:ea typeface="華康儷粗黑(P)" pitchFamily="34" charset="-120"/>
              </a:rPr>
              <a:t>入侵活</a:t>
            </a:r>
            <a:r>
              <a:rPr kumimoji="0" lang="zh-TW" altLang="en-US" sz="1600">
                <a:solidFill>
                  <a:srgbClr val="5F5F5F"/>
                </a:solidFill>
                <a:latin typeface="華康儷粗黑(P)" pitchFamily="34" charset="-120"/>
                <a:ea typeface="華康儷粗黑(P)" pitchFamily="34" charset="-120"/>
              </a:rPr>
              <a:t>動</a:t>
            </a:r>
            <a:r>
              <a:rPr kumimoji="0" lang="en-US" altLang="zh-CN" sz="1600">
                <a:solidFill>
                  <a:srgbClr val="5F5F5F"/>
                </a:solidFill>
                <a:latin typeface="華康儷粗黑(P)" pitchFamily="34" charset="-120"/>
                <a:ea typeface="華康儷粗黑(P)" pitchFamily="34" charset="-120"/>
              </a:rPr>
              <a:t>:</a:t>
            </a:r>
            <a:endParaRPr kumimoji="0" lang="zh-CN" altLang="en-US" sz="1600">
              <a:solidFill>
                <a:srgbClr val="5F5F5F"/>
              </a:solidFill>
              <a:latin typeface="華康儷粗黑(P)" pitchFamily="34" charset="-120"/>
              <a:ea typeface="華康儷粗黑(P)" pitchFamily="34" charset="-120"/>
            </a:endParaRPr>
          </a:p>
        </p:txBody>
      </p:sp>
      <p:sp>
        <p:nvSpPr>
          <p:cNvPr id="11300" name="Rectangle 94"/>
          <p:cNvSpPr>
            <a:spLocks noChangeArrowheads="1"/>
          </p:cNvSpPr>
          <p:nvPr/>
        </p:nvSpPr>
        <p:spPr bwMode="auto">
          <a:xfrm>
            <a:off x="3286125" y="857250"/>
            <a:ext cx="1063625" cy="338138"/>
          </a:xfrm>
          <a:prstGeom prst="rect">
            <a:avLst/>
          </a:prstGeom>
          <a:noFill/>
          <a:ln w="9525">
            <a:noFill/>
            <a:miter lim="800000"/>
            <a:headEnd/>
            <a:tailEnd/>
          </a:ln>
        </p:spPr>
        <p:txBody>
          <a:bodyPr wrap="none">
            <a:spAutoFit/>
          </a:bodyPr>
          <a:lstStyle/>
          <a:p>
            <a:pPr algn="ctr">
              <a:spcBef>
                <a:spcPct val="50000"/>
              </a:spcBef>
            </a:pPr>
            <a:r>
              <a:rPr kumimoji="0" lang="zh-TW" altLang="en-US" sz="1600">
                <a:solidFill>
                  <a:srgbClr val="5F5F5F"/>
                </a:solidFill>
                <a:latin typeface="華康儷粗黑(P)" pitchFamily="34" charset="-120"/>
                <a:ea typeface="華康儷粗黑(P)" pitchFamily="34" charset="-120"/>
              </a:rPr>
              <a:t>資金流向</a:t>
            </a:r>
            <a:r>
              <a:rPr kumimoji="0" lang="en-US" altLang="zh-TW" sz="1600">
                <a:solidFill>
                  <a:srgbClr val="5F5F5F"/>
                </a:solidFill>
                <a:latin typeface="華康儷粗黑(P)" pitchFamily="34" charset="-120"/>
                <a:ea typeface="華康儷粗黑(P)" pitchFamily="34" charset="-120"/>
              </a:rPr>
              <a:t>:</a:t>
            </a:r>
          </a:p>
        </p:txBody>
      </p:sp>
      <p:cxnSp>
        <p:nvCxnSpPr>
          <p:cNvPr id="67" name="Straight Arrow Connector 57"/>
          <p:cNvCxnSpPr>
            <a:cxnSpLocks noChangeShapeType="1"/>
          </p:cNvCxnSpPr>
          <p:nvPr/>
        </p:nvCxnSpPr>
        <p:spPr bwMode="auto">
          <a:xfrm rot="5400000" flipH="1" flipV="1">
            <a:off x="5000625" y="4357688"/>
            <a:ext cx="1214437" cy="928688"/>
          </a:xfrm>
          <a:prstGeom prst="straightConnector1">
            <a:avLst/>
          </a:prstGeom>
          <a:noFill/>
          <a:ln w="25400" algn="ctr">
            <a:solidFill>
              <a:srgbClr val="303030"/>
            </a:solidFill>
            <a:round/>
            <a:headEnd type="arrow" w="med" len="med"/>
            <a:tailEnd type="arrow" w="med" len="med"/>
          </a:ln>
        </p:spPr>
      </p:cxnSp>
      <p:grpSp>
        <p:nvGrpSpPr>
          <p:cNvPr id="18" name="群組 71"/>
          <p:cNvGrpSpPr>
            <a:grpSpLocks/>
          </p:cNvGrpSpPr>
          <p:nvPr/>
        </p:nvGrpSpPr>
        <p:grpSpPr bwMode="auto">
          <a:xfrm>
            <a:off x="8075613" y="3857625"/>
            <a:ext cx="1068387" cy="1338263"/>
            <a:chOff x="7858148" y="4071942"/>
            <a:chExt cx="1068387" cy="1338686"/>
          </a:xfrm>
        </p:grpSpPr>
        <p:pic>
          <p:nvPicPr>
            <p:cNvPr id="11310" name="Picture 11" descr="C:\Documents and Settings\calvinma\Local Settings\Temporary Internet Files\Content.IE5\Q8YP45JX\MCj04326100000[1].png"/>
            <p:cNvPicPr>
              <a:picLocks noChangeAspect="1" noChangeArrowheads="1"/>
            </p:cNvPicPr>
            <p:nvPr/>
          </p:nvPicPr>
          <p:blipFill>
            <a:blip r:embed="rId30" cstate="print"/>
            <a:srcRect/>
            <a:stretch>
              <a:fillRect/>
            </a:stretch>
          </p:blipFill>
          <p:spPr bwMode="auto">
            <a:xfrm>
              <a:off x="7858148" y="4071942"/>
              <a:ext cx="1068387" cy="1068387"/>
            </a:xfrm>
            <a:prstGeom prst="rect">
              <a:avLst/>
            </a:prstGeom>
            <a:noFill/>
            <a:ln w="9525">
              <a:noFill/>
              <a:miter lim="800000"/>
              <a:headEnd/>
              <a:tailEnd/>
            </a:ln>
          </p:spPr>
        </p:pic>
        <p:sp>
          <p:nvSpPr>
            <p:cNvPr id="11311" name="Rectangle 93"/>
            <p:cNvSpPr>
              <a:spLocks noChangeArrowheads="1"/>
            </p:cNvSpPr>
            <p:nvPr/>
          </p:nvSpPr>
          <p:spPr bwMode="auto">
            <a:xfrm>
              <a:off x="8163880" y="5072074"/>
              <a:ext cx="595036" cy="338554"/>
            </a:xfrm>
            <a:prstGeom prst="rect">
              <a:avLst/>
            </a:prstGeom>
            <a:noFill/>
            <a:ln w="9525">
              <a:noFill/>
              <a:miter lim="800000"/>
              <a:headEnd/>
              <a:tailEnd/>
            </a:ln>
          </p:spPr>
          <p:txBody>
            <a:bodyPr wrap="none">
              <a:spAutoFit/>
            </a:bodyPr>
            <a:lstStyle/>
            <a:p>
              <a:pPr algn="ctr">
                <a:spcBef>
                  <a:spcPct val="50000"/>
                </a:spcBef>
              </a:pPr>
              <a:r>
                <a:rPr kumimoji="0" lang="zh-TW" altLang="en-US" sz="1600">
                  <a:solidFill>
                    <a:srgbClr val="5F5F5F"/>
                  </a:solidFill>
                  <a:latin typeface="華康儷粗黑(P)" pitchFamily="34" charset="-120"/>
                  <a:ea typeface="華康儷粗黑(P)" pitchFamily="34" charset="-120"/>
                </a:rPr>
                <a:t>買家</a:t>
              </a:r>
              <a:endParaRPr kumimoji="0" lang="zh-CN" altLang="en-US" sz="1600">
                <a:solidFill>
                  <a:srgbClr val="5F5F5F"/>
                </a:solidFill>
                <a:latin typeface="華康儷粗黑(P)" pitchFamily="34" charset="-120"/>
                <a:ea typeface="華康儷粗黑(P)" pitchFamily="34" charset="-120"/>
              </a:endParaRPr>
            </a:p>
          </p:txBody>
        </p:sp>
      </p:grpSp>
      <p:cxnSp>
        <p:nvCxnSpPr>
          <p:cNvPr id="74" name="Curved Connector 37"/>
          <p:cNvCxnSpPr>
            <a:cxnSpLocks noChangeShapeType="1"/>
          </p:cNvCxnSpPr>
          <p:nvPr/>
        </p:nvCxnSpPr>
        <p:spPr bwMode="auto">
          <a:xfrm rot="5400000" flipH="1">
            <a:off x="7634287" y="4010026"/>
            <a:ext cx="1312863" cy="436562"/>
          </a:xfrm>
          <a:prstGeom prst="curvedConnector5">
            <a:avLst>
              <a:gd name="adj1" fmla="val -37630"/>
              <a:gd name="adj2" fmla="val 207602"/>
              <a:gd name="adj3" fmla="val 82171"/>
            </a:avLst>
          </a:prstGeom>
          <a:noFill/>
          <a:ln w="47625" algn="ctr">
            <a:solidFill>
              <a:srgbClr val="FF5858"/>
            </a:solidFill>
            <a:prstDash val="sysDash"/>
            <a:round/>
            <a:headEnd/>
            <a:tailEnd type="arrow" w="med" len="med"/>
          </a:ln>
        </p:spPr>
      </p:cxnSp>
      <p:cxnSp>
        <p:nvCxnSpPr>
          <p:cNvPr id="83" name="Curved Connector 37"/>
          <p:cNvCxnSpPr>
            <a:cxnSpLocks noChangeShapeType="1"/>
          </p:cNvCxnSpPr>
          <p:nvPr/>
        </p:nvCxnSpPr>
        <p:spPr bwMode="auto">
          <a:xfrm flipV="1">
            <a:off x="5072063" y="4000500"/>
            <a:ext cx="2025650" cy="1782763"/>
          </a:xfrm>
          <a:prstGeom prst="curvedConnector3">
            <a:avLst>
              <a:gd name="adj1" fmla="val 42333"/>
            </a:avLst>
          </a:prstGeom>
          <a:noFill/>
          <a:ln w="47625" algn="ctr">
            <a:solidFill>
              <a:srgbClr val="FF5858"/>
            </a:solidFill>
            <a:prstDash val="sysDash"/>
            <a:round/>
            <a:headEnd/>
            <a:tailEnd type="arrow" w="med" len="med"/>
          </a:ln>
        </p:spPr>
      </p:cxnSp>
      <p:cxnSp>
        <p:nvCxnSpPr>
          <p:cNvPr id="84" name="Curved Connector 60"/>
          <p:cNvCxnSpPr>
            <a:cxnSpLocks noChangeShapeType="1"/>
          </p:cNvCxnSpPr>
          <p:nvPr/>
        </p:nvCxnSpPr>
        <p:spPr bwMode="auto">
          <a:xfrm rot="10800000">
            <a:off x="6000750" y="2286000"/>
            <a:ext cx="1643063" cy="857250"/>
          </a:xfrm>
          <a:prstGeom prst="curvedConnector3">
            <a:avLst>
              <a:gd name="adj1" fmla="val -27912"/>
            </a:avLst>
          </a:prstGeom>
          <a:noFill/>
          <a:ln w="47625" algn="ctr">
            <a:solidFill>
              <a:srgbClr val="FF5858"/>
            </a:solidFill>
            <a:prstDash val="sysDash"/>
            <a:round/>
            <a:headEnd/>
            <a:tailEnd type="arrow" w="med" len="med"/>
          </a:ln>
        </p:spPr>
      </p:cxnSp>
      <p:cxnSp>
        <p:nvCxnSpPr>
          <p:cNvPr id="85" name="Curved Connector 60"/>
          <p:cNvCxnSpPr>
            <a:cxnSpLocks noChangeShapeType="1"/>
          </p:cNvCxnSpPr>
          <p:nvPr/>
        </p:nvCxnSpPr>
        <p:spPr bwMode="auto">
          <a:xfrm rot="10800000">
            <a:off x="4143375" y="2286000"/>
            <a:ext cx="1279525" cy="1588"/>
          </a:xfrm>
          <a:prstGeom prst="curvedConnector3">
            <a:avLst>
              <a:gd name="adj1" fmla="val 50000"/>
            </a:avLst>
          </a:prstGeom>
          <a:noFill/>
          <a:ln w="47625" algn="ctr">
            <a:solidFill>
              <a:srgbClr val="FF5858"/>
            </a:solidFill>
            <a:prstDash val="sysDash"/>
            <a:round/>
            <a:headEnd/>
            <a:tailEnd type="arrow" w="med" len="med"/>
          </a:ln>
        </p:spPr>
      </p:cxnSp>
      <p:cxnSp>
        <p:nvCxnSpPr>
          <p:cNvPr id="89" name="Curved Connector 63"/>
          <p:cNvCxnSpPr>
            <a:cxnSpLocks noChangeShapeType="1"/>
          </p:cNvCxnSpPr>
          <p:nvPr/>
        </p:nvCxnSpPr>
        <p:spPr bwMode="auto">
          <a:xfrm rot="10800000" flipV="1">
            <a:off x="2786063" y="3143250"/>
            <a:ext cx="908050" cy="560388"/>
          </a:xfrm>
          <a:prstGeom prst="curvedConnector3">
            <a:avLst>
              <a:gd name="adj1" fmla="val 50000"/>
            </a:avLst>
          </a:prstGeom>
          <a:noFill/>
          <a:ln w="47625" algn="ctr">
            <a:solidFill>
              <a:srgbClr val="FF5858"/>
            </a:solidFill>
            <a:prstDash val="sysDash"/>
            <a:round/>
            <a:headEnd/>
            <a:tailEnd type="arrow" w="med" len="med"/>
          </a:ln>
        </p:spPr>
      </p:cxnSp>
      <p:cxnSp>
        <p:nvCxnSpPr>
          <p:cNvPr id="90" name="Curved Connector 71"/>
          <p:cNvCxnSpPr>
            <a:cxnSpLocks noChangeShapeType="1"/>
          </p:cNvCxnSpPr>
          <p:nvPr/>
        </p:nvCxnSpPr>
        <p:spPr bwMode="auto">
          <a:xfrm rot="16200000" flipV="1">
            <a:off x="388144" y="2897981"/>
            <a:ext cx="1085850" cy="1004888"/>
          </a:xfrm>
          <a:prstGeom prst="curvedConnector3">
            <a:avLst>
              <a:gd name="adj1" fmla="val 11347"/>
            </a:avLst>
          </a:prstGeom>
          <a:noFill/>
          <a:ln w="47625" algn="ctr">
            <a:solidFill>
              <a:srgbClr val="FF5858"/>
            </a:solidFill>
            <a:prstDash val="sysDash"/>
            <a:round/>
            <a:headEnd/>
            <a:tailEnd type="arrow" w="med" len="med"/>
          </a:ln>
        </p:spPr>
      </p:cxnSp>
      <p:cxnSp>
        <p:nvCxnSpPr>
          <p:cNvPr id="91" name="Curved Connector 76"/>
          <p:cNvCxnSpPr>
            <a:cxnSpLocks noChangeShapeType="1"/>
          </p:cNvCxnSpPr>
          <p:nvPr/>
        </p:nvCxnSpPr>
        <p:spPr bwMode="auto">
          <a:xfrm flipV="1">
            <a:off x="428625" y="1357313"/>
            <a:ext cx="1000125" cy="792162"/>
          </a:xfrm>
          <a:prstGeom prst="curvedConnector3">
            <a:avLst>
              <a:gd name="adj1" fmla="val 50000"/>
            </a:avLst>
          </a:prstGeom>
          <a:noFill/>
          <a:ln w="47625" algn="ctr">
            <a:solidFill>
              <a:srgbClr val="FF5858"/>
            </a:solidFill>
            <a:prstDash val="sysDash"/>
            <a:round/>
            <a:headEnd/>
            <a:tailEnd type="arrow" w="med" len="med"/>
          </a:ln>
        </p:spPr>
      </p:cxnSp>
    </p:spTree>
    <p:extLst>
      <p:ext uri="{BB962C8B-B14F-4D97-AF65-F5344CB8AC3E}">
        <p14:creationId xmlns:p14="http://schemas.microsoft.com/office/powerpoint/2010/main" val="17176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par>
                          <p:cTn id="7" fill="hold">
                            <p:stCondLst>
                              <p:cond delay="0"/>
                            </p:stCondLst>
                            <p:childTnLst>
                              <p:par>
                                <p:cTn id="8" presetID="18" presetClass="entr" presetSubtype="6"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trips(downRight)">
                                      <p:cBhvr>
                                        <p:cTn id="10" dur="500"/>
                                        <p:tgtEl>
                                          <p:spTgt spid="16"/>
                                        </p:tgtEl>
                                      </p:cBhvr>
                                    </p:animEffect>
                                  </p:childTnLst>
                                </p:cTn>
                              </p:par>
                            </p:childTnLst>
                          </p:cTn>
                        </p:par>
                        <p:par>
                          <p:cTn id="11" fill="hold">
                            <p:stCondLst>
                              <p:cond delay="500"/>
                            </p:stCondLst>
                            <p:childTnLst>
                              <p:par>
                                <p:cTn id="12" presetID="18" presetClass="entr" presetSubtype="12" fill="hold" nodeType="afterEffect">
                                  <p:stCondLst>
                                    <p:cond delay="0"/>
                                  </p:stCondLst>
                                  <p:childTnLst>
                                    <p:set>
                                      <p:cBhvr>
                                        <p:cTn id="13" dur="1" fill="hold">
                                          <p:stCondLst>
                                            <p:cond delay="0"/>
                                          </p:stCondLst>
                                        </p:cTn>
                                        <p:tgtEl>
                                          <p:spTgt spid="162"/>
                                        </p:tgtEl>
                                        <p:attrNameLst>
                                          <p:attrName>style.visibility</p:attrName>
                                        </p:attrNameLst>
                                      </p:cBhvr>
                                      <p:to>
                                        <p:strVal val="visible"/>
                                      </p:to>
                                    </p:set>
                                    <p:animEffect transition="in" filter="strips(downLeft)">
                                      <p:cBhvr>
                                        <p:cTn id="14" dur="500"/>
                                        <p:tgtEl>
                                          <p:spTgt spid="162"/>
                                        </p:tgtEl>
                                      </p:cBhvr>
                                    </p:animEffect>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Right)">
                                      <p:cBhvr>
                                        <p:cTn id="18" dur="500"/>
                                        <p:tgtEl>
                                          <p:spTgt spid="5"/>
                                        </p:tgtEl>
                                      </p:cBhvr>
                                    </p:animEffect>
                                  </p:childTnLst>
                                </p:cTn>
                              </p:par>
                            </p:childTnLst>
                          </p:cTn>
                        </p:par>
                        <p:par>
                          <p:cTn id="19" fill="hold">
                            <p:stCondLst>
                              <p:cond delay="1500"/>
                            </p:stCondLst>
                            <p:childTnLst>
                              <p:par>
                                <p:cTn id="20" presetID="18" presetClass="entr" presetSubtype="6" fill="hold" nodeType="after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strips(downRight)">
                                      <p:cBhvr>
                                        <p:cTn id="22" dur="500"/>
                                        <p:tgtEl>
                                          <p:spTgt spid="160"/>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childTnLst>
                          </p:cTn>
                        </p:par>
                        <p:par>
                          <p:cTn id="27" fill="hold">
                            <p:stCondLst>
                              <p:cond delay="2500"/>
                            </p:stCondLst>
                            <p:childTnLst>
                              <p:par>
                                <p:cTn id="28" presetID="18" presetClass="entr" presetSubtype="3" fill="hold" nodeType="afterEffect">
                                  <p:stCondLst>
                                    <p:cond delay="0"/>
                                  </p:stCondLst>
                                  <p:childTnLst>
                                    <p:set>
                                      <p:cBhvr>
                                        <p:cTn id="29" dur="1" fill="hold">
                                          <p:stCondLst>
                                            <p:cond delay="0"/>
                                          </p:stCondLst>
                                        </p:cTn>
                                        <p:tgtEl>
                                          <p:spTgt spid="158"/>
                                        </p:tgtEl>
                                        <p:attrNameLst>
                                          <p:attrName>style.visibility</p:attrName>
                                        </p:attrNameLst>
                                      </p:cBhvr>
                                      <p:to>
                                        <p:strVal val="visible"/>
                                      </p:to>
                                    </p:set>
                                    <p:animEffect transition="in" filter="strips(upRight)">
                                      <p:cBhvr>
                                        <p:cTn id="30" dur="500"/>
                                        <p:tgtEl>
                                          <p:spTgt spid="158"/>
                                        </p:tgtEl>
                                      </p:cBhvr>
                                    </p:animEffect>
                                  </p:childTnLst>
                                </p:cTn>
                              </p:par>
                            </p:childTnLst>
                          </p:cTn>
                        </p:par>
                        <p:par>
                          <p:cTn id="31" fill="hold">
                            <p:stCondLst>
                              <p:cond delay="3000"/>
                            </p:stCondLst>
                            <p:childTnLst>
                              <p:par>
                                <p:cTn id="32" presetID="18" presetClass="entr" presetSubtype="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Right)">
                                      <p:cBhvr>
                                        <p:cTn id="34" dur="500"/>
                                        <p:tgtEl>
                                          <p:spTgt spid="6"/>
                                        </p:tgtEl>
                                      </p:cBhvr>
                                    </p:animEffect>
                                  </p:childTnLst>
                                </p:cTn>
                              </p:par>
                            </p:childTnLst>
                          </p:cTn>
                        </p:par>
                        <p:par>
                          <p:cTn id="35" fill="hold">
                            <p:stCondLst>
                              <p:cond delay="3500"/>
                            </p:stCondLst>
                            <p:childTnLst>
                              <p:par>
                                <p:cTn id="36" presetID="18" presetClass="entr" presetSubtype="3" fill="hold" nodeType="afterEffect">
                                  <p:stCondLst>
                                    <p:cond delay="0"/>
                                  </p:stCondLst>
                                  <p:childTnLst>
                                    <p:set>
                                      <p:cBhvr>
                                        <p:cTn id="37" dur="1" fill="hold">
                                          <p:stCondLst>
                                            <p:cond delay="0"/>
                                          </p:stCondLst>
                                        </p:cTn>
                                        <p:tgtEl>
                                          <p:spTgt spid="156"/>
                                        </p:tgtEl>
                                        <p:attrNameLst>
                                          <p:attrName>style.visibility</p:attrName>
                                        </p:attrNameLst>
                                      </p:cBhvr>
                                      <p:to>
                                        <p:strVal val="visible"/>
                                      </p:to>
                                    </p:set>
                                    <p:animEffect transition="in" filter="strips(upRight)">
                                      <p:cBhvr>
                                        <p:cTn id="38" dur="500"/>
                                        <p:tgtEl>
                                          <p:spTgt spid="15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strips(down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strips(downRigh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strips(downRight)">
                                      <p:cBhvr>
                                        <p:cTn id="57" dur="500"/>
                                        <p:tgtEl>
                                          <p:spTgt spid="9"/>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par>
                          <p:cTn id="61" fill="hold">
                            <p:stCondLst>
                              <p:cond delay="500"/>
                            </p:stCondLst>
                            <p:childTnLst>
                              <p:par>
                                <p:cTn id="62" presetID="18" presetClass="entr" presetSubtype="9"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strips(upLeft)">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3"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strips(upRight)">
                                      <p:cBhvr>
                                        <p:cTn id="69" dur="500"/>
                                        <p:tgtEl>
                                          <p:spTgt spid="12"/>
                                        </p:tgtEl>
                                      </p:cBhvr>
                                    </p:animEffect>
                                  </p:childTnLst>
                                </p:cTn>
                              </p:par>
                            </p:childTnLst>
                          </p:cTn>
                        </p:par>
                        <p:par>
                          <p:cTn id="70" fill="hold">
                            <p:stCondLst>
                              <p:cond delay="500"/>
                            </p:stCondLst>
                            <p:childTnLst>
                              <p:par>
                                <p:cTn id="71" presetID="18" presetClass="entr" presetSubtype="3"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strips(upRight)">
                                      <p:cBhvr>
                                        <p:cTn id="73" dur="500"/>
                                        <p:tgtEl>
                                          <p:spTgt spid="13"/>
                                        </p:tgtEl>
                                      </p:cBhvr>
                                    </p:animEffect>
                                  </p:childTnLst>
                                </p:cTn>
                              </p:par>
                            </p:childTnLst>
                          </p:cTn>
                        </p:par>
                        <p:par>
                          <p:cTn id="74" fill="hold">
                            <p:stCondLst>
                              <p:cond delay="1000"/>
                            </p:stCondLst>
                            <p:childTnLst>
                              <p:par>
                                <p:cTn id="75" presetID="23" presetClass="entr" presetSubtype="16"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box(in)">
                                      <p:cBhvr>
                                        <p:cTn id="83" dur="500"/>
                                        <p:tgtEl>
                                          <p:spTgt spid="18"/>
                                        </p:tgtEl>
                                      </p:cBhvr>
                                    </p:animEffect>
                                  </p:childTnLst>
                                </p:cTn>
                              </p:par>
                            </p:childTnLst>
                          </p:cTn>
                        </p:par>
                        <p:par>
                          <p:cTn id="84" fill="hold">
                            <p:stCondLst>
                              <p:cond delay="500"/>
                            </p:stCondLst>
                            <p:childTnLst>
                              <p:par>
                                <p:cTn id="85" presetID="8" presetClass="entr" presetSubtype="16" fill="hold" nodeType="after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diamond(in)">
                                      <p:cBhvr>
                                        <p:cTn id="87" dur="10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67"/>
                                        </p:tgtEl>
                                        <p:attrNameLst>
                                          <p:attrName>style.visibility</p:attrName>
                                        </p:attrNameLst>
                                      </p:cBhvr>
                                      <p:to>
                                        <p:strVal val="visible"/>
                                      </p:to>
                                    </p:set>
                                    <p:animEffect transition="in" filter="box(in)">
                                      <p:cBhvr>
                                        <p:cTn id="92" dur="500"/>
                                        <p:tgtEl>
                                          <p:spTgt spid="6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2000"/>
                                        <p:tgtEl>
                                          <p:spTgt spid="67"/>
                                        </p:tgtEl>
                                      </p:cBhvr>
                                    </p:animEffect>
                                  </p:child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262"/>
                                        </p:tgtEl>
                                        <p:attrNameLst>
                                          <p:attrName>style.visibility</p:attrName>
                                        </p:attrNameLst>
                                      </p:cBhvr>
                                      <p:to>
                                        <p:strVal val="visible"/>
                                      </p:to>
                                    </p:set>
                                    <p:animEffect transition="in" filter="wipe(down)">
                                      <p:cBhvr>
                                        <p:cTn id="101" dur="500"/>
                                        <p:tgtEl>
                                          <p:spTgt spid="262"/>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nodeType="click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box(in)">
                                      <p:cBhvr>
                                        <p:cTn id="106" dur="500"/>
                                        <p:tgtEl>
                                          <p:spTgt spid="83"/>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nodeType="click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box(in)">
                                      <p:cBhvr>
                                        <p:cTn id="111" dur="500"/>
                                        <p:tgtEl>
                                          <p:spTgt spid="84"/>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nodeType="click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box(in)">
                                      <p:cBhvr>
                                        <p:cTn id="116" dur="500"/>
                                        <p:tgtEl>
                                          <p:spTgt spid="85"/>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nodeType="click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box(in)">
                                      <p:cBhvr>
                                        <p:cTn id="121" dur="500"/>
                                        <p:tgtEl>
                                          <p:spTgt spid="89"/>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nodeType="clickEffect">
                                  <p:stCondLst>
                                    <p:cond delay="0"/>
                                  </p:stCondLst>
                                  <p:childTnLst>
                                    <p:set>
                                      <p:cBhvr>
                                        <p:cTn id="125" dur="1" fill="hold">
                                          <p:stCondLst>
                                            <p:cond delay="0"/>
                                          </p:stCondLst>
                                        </p:cTn>
                                        <p:tgtEl>
                                          <p:spTgt spid="90"/>
                                        </p:tgtEl>
                                        <p:attrNameLst>
                                          <p:attrName>style.visibility</p:attrName>
                                        </p:attrNameLst>
                                      </p:cBhvr>
                                      <p:to>
                                        <p:strVal val="visible"/>
                                      </p:to>
                                    </p:set>
                                    <p:animEffect transition="in" filter="box(in)">
                                      <p:cBhvr>
                                        <p:cTn id="126" dur="500"/>
                                        <p:tgtEl>
                                          <p:spTgt spid="90"/>
                                        </p:tgtEl>
                                      </p:cBhvr>
                                    </p:animEffect>
                                  </p:childTnLst>
                                </p:cTn>
                              </p:par>
                            </p:childTnLst>
                          </p:cTn>
                        </p:par>
                      </p:childTnLst>
                    </p:cTn>
                  </p:par>
                  <p:par>
                    <p:cTn id="127" fill="hold">
                      <p:stCondLst>
                        <p:cond delay="indefinite"/>
                      </p:stCondLst>
                      <p:childTnLst>
                        <p:par>
                          <p:cTn id="128" fill="hold">
                            <p:stCondLst>
                              <p:cond delay="0"/>
                            </p:stCondLst>
                            <p:childTnLst>
                              <p:par>
                                <p:cTn id="129" presetID="4" presetClass="entr" presetSubtype="16" fill="hold" nodeType="clickEffect">
                                  <p:stCondLst>
                                    <p:cond delay="0"/>
                                  </p:stCondLst>
                                  <p:childTnLst>
                                    <p:set>
                                      <p:cBhvr>
                                        <p:cTn id="130" dur="1" fill="hold">
                                          <p:stCondLst>
                                            <p:cond delay="0"/>
                                          </p:stCondLst>
                                        </p:cTn>
                                        <p:tgtEl>
                                          <p:spTgt spid="91"/>
                                        </p:tgtEl>
                                        <p:attrNameLst>
                                          <p:attrName>style.visibility</p:attrName>
                                        </p:attrNameLst>
                                      </p:cBhvr>
                                      <p:to>
                                        <p:strVal val="visible"/>
                                      </p:to>
                                    </p:set>
                                    <p:animEffect transition="in" filter="box(in)">
                                      <p:cBhvr>
                                        <p:cTn id="131" dur="500"/>
                                        <p:tgtEl>
                                          <p:spTgt spid="91"/>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260"/>
                                        </p:tgtEl>
                                        <p:attrNameLst>
                                          <p:attrName>style.visibility</p:attrName>
                                        </p:attrNameLst>
                                      </p:cBhvr>
                                      <p:to>
                                        <p:strVal val="visible"/>
                                      </p:to>
                                    </p:set>
                                    <p:animEffect transition="in" filter="wipe(up)">
                                      <p:cBhvr>
                                        <p:cTn id="136" dur="500"/>
                                        <p:tgtEl>
                                          <p:spTgt spid="26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grpId="0" nodeType="clickEffect">
                                  <p:stCondLst>
                                    <p:cond delay="0"/>
                                  </p:stCondLst>
                                  <p:childTnLst>
                                    <p:set>
                                      <p:cBhvr>
                                        <p:cTn id="140" dur="1" fill="hold">
                                          <p:stCondLst>
                                            <p:cond delay="0"/>
                                          </p:stCondLst>
                                        </p:cTn>
                                        <p:tgtEl>
                                          <p:spTgt spid="261"/>
                                        </p:tgtEl>
                                        <p:attrNameLst>
                                          <p:attrName>style.visibility</p:attrName>
                                        </p:attrNameLst>
                                      </p:cBhvr>
                                      <p:to>
                                        <p:strVal val="visible"/>
                                      </p:to>
                                    </p:set>
                                    <p:animEffect transition="in" filter="wipe(up)">
                                      <p:cBhvr>
                                        <p:cTn id="141"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61" grpId="0" animBg="1"/>
      <p:bldP spid="26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日期版面配置區 2"/>
          <p:cNvSpPr>
            <a:spLocks noGrp="1"/>
          </p:cNvSpPr>
          <p:nvPr>
            <p:ph type="dt" sz="half" idx="10"/>
          </p:nvPr>
        </p:nvSpPr>
        <p:spPr/>
        <p:txBody>
          <a:bodyPr/>
          <a:lstStyle/>
          <a:p>
            <a:pPr>
              <a:defRPr/>
            </a:pPr>
            <a:fld id="{7B4C14E7-B211-4546-A960-45F561062E1A}" type="datetime1">
              <a:rPr lang="zh-TW" altLang="en-US" smtClean="0"/>
              <a:pPr>
                <a:defRPr/>
              </a:pPr>
              <a:t>2017/6/26</a:t>
            </a:fld>
            <a:endParaRPr lang="en-US" altLang="zh-TW"/>
          </a:p>
        </p:txBody>
      </p:sp>
      <p:sp>
        <p:nvSpPr>
          <p:cNvPr id="4" name="投影片編號版面配置區 3"/>
          <p:cNvSpPr>
            <a:spLocks noGrp="1"/>
          </p:cNvSpPr>
          <p:nvPr>
            <p:ph type="sldNum" sz="quarter" idx="11"/>
          </p:nvPr>
        </p:nvSpPr>
        <p:spPr/>
        <p:txBody>
          <a:bodyPr/>
          <a:lstStyle/>
          <a:p>
            <a:pPr>
              <a:defRPr/>
            </a:pPr>
            <a:fld id="{933E87B5-B423-4BAC-9413-46386737DB5D}" type="slidenum">
              <a:rPr lang="zh-TW" altLang="en-US" smtClean="0"/>
              <a:pPr>
                <a:defRPr/>
              </a:pPr>
              <a:t>47</a:t>
            </a:fld>
            <a:endParaRPr lang="en-US" altLang="zh-TW"/>
          </a:p>
        </p:txBody>
      </p:sp>
      <p:pic>
        <p:nvPicPr>
          <p:cNvPr id="5" name="圖片 4"/>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3639514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未來資安預測</a:t>
            </a:r>
          </a:p>
        </p:txBody>
      </p:sp>
      <p:sp>
        <p:nvSpPr>
          <p:cNvPr id="3" name="內容版面配置區 2"/>
          <p:cNvSpPr>
            <a:spLocks noGrp="1"/>
          </p:cNvSpPr>
          <p:nvPr>
            <p:ph idx="1"/>
          </p:nvPr>
        </p:nvSpPr>
        <p:spPr/>
        <p:txBody>
          <a:bodyPr/>
          <a:lstStyle/>
          <a:p>
            <a:r>
              <a:rPr lang="zh-TW" altLang="en-US" b="1" dirty="0">
                <a:solidFill>
                  <a:srgbClr val="FF0000"/>
                </a:solidFill>
                <a:latin typeface="+mn-ea"/>
              </a:rPr>
              <a:t>整體資安威脅趨勢正朝向「個人化」發展</a:t>
            </a:r>
            <a:endParaRPr lang="en-US" altLang="zh-TW" b="1" dirty="0">
              <a:solidFill>
                <a:srgbClr val="FF0000"/>
              </a:solidFill>
              <a:latin typeface="+mn-ea"/>
            </a:endParaRPr>
          </a:p>
          <a:p>
            <a:pPr lvl="1"/>
            <a:r>
              <a:rPr lang="zh-TW" altLang="en-US" sz="1600" dirty="0">
                <a:latin typeface="+mn-ea"/>
              </a:rPr>
              <a:t>對於網路犯罪集團如何不斷發揮創意來攻擊一些意想不到的目標，過去已經有很多討論。然而過去這一年，卻證明了網路犯罪集團其實不需最先進的技術或精密的手法就能得逞。有時候，歹徒只需掌握每一種手法背後的受害者心理，就能彌補技術上的不足。</a:t>
            </a:r>
            <a:endParaRPr lang="en-US" altLang="zh-TW" sz="1600" dirty="0">
              <a:latin typeface="+mn-ea"/>
            </a:endParaRPr>
          </a:p>
          <a:p>
            <a:r>
              <a:rPr lang="zh-TW" altLang="en-US" b="1" dirty="0">
                <a:solidFill>
                  <a:srgbClr val="FF0000"/>
                </a:solidFill>
                <a:latin typeface="+mn-ea"/>
              </a:rPr>
              <a:t>威脅個人或企業名譽的攻擊</a:t>
            </a:r>
            <a:endParaRPr lang="en-US" altLang="zh-TW" b="1" dirty="0">
              <a:solidFill>
                <a:srgbClr val="FF0000"/>
              </a:solidFill>
              <a:latin typeface="+mn-ea"/>
            </a:endParaRPr>
          </a:p>
          <a:p>
            <a:pPr lvl="1"/>
            <a:r>
              <a:rPr lang="zh-TW" altLang="en-US" sz="1600" dirty="0">
                <a:latin typeface="+mn-ea"/>
              </a:rPr>
              <a:t>網路勒索集團將會想出更多新的方法來針對個別受害者的心理，讓每一次的攻擊變得更「個人化」，不論其目標是特定使用者或是某家企業。名譽就是一切，因此能夠威脅個人或企業名譽的攻擊，不但非常有效，而且最重要的，非常有利可圖。</a:t>
            </a:r>
            <a:endParaRPr lang="en-US" altLang="zh-TW" sz="1600" dirty="0">
              <a:latin typeface="+mn-ea"/>
            </a:endParaRPr>
          </a:p>
          <a:p>
            <a:r>
              <a:rPr lang="zh-TW" altLang="en-US" sz="2000" dirty="0">
                <a:latin typeface="+mn-ea"/>
              </a:rPr>
              <a:t>智慧</a:t>
            </a:r>
            <a:r>
              <a:rPr lang="zh-TW" altLang="en-US" sz="2000" b="1" dirty="0">
                <a:solidFill>
                  <a:srgbClr val="FF0000"/>
                </a:solidFill>
                <a:latin typeface="+mn-ea"/>
              </a:rPr>
              <a:t>連網家用裝置的不斷成長</a:t>
            </a:r>
            <a:r>
              <a:rPr lang="zh-TW" altLang="en-US" sz="2000" dirty="0">
                <a:latin typeface="+mn-ea"/>
              </a:rPr>
              <a:t>，將促使網路駭客</a:t>
            </a:r>
            <a:r>
              <a:rPr lang="zh-TW" altLang="en-US" sz="2000" b="1" dirty="0">
                <a:solidFill>
                  <a:srgbClr val="FF0000"/>
                </a:solidFill>
                <a:latin typeface="+mn-ea"/>
              </a:rPr>
              <a:t>利用一些未修補的漏洞</a:t>
            </a:r>
            <a:r>
              <a:rPr lang="zh-TW" altLang="en-US" sz="2000" dirty="0">
                <a:latin typeface="+mn-ea"/>
              </a:rPr>
              <a:t>來發動一場全面性攻擊。</a:t>
            </a:r>
            <a:endParaRPr lang="en-US" altLang="zh-TW" sz="2000" dirty="0">
              <a:latin typeface="+mn-ea"/>
            </a:endParaRPr>
          </a:p>
          <a:p>
            <a:r>
              <a:rPr lang="zh-TW" altLang="en-US" sz="2000" dirty="0">
                <a:latin typeface="+mn-ea"/>
              </a:rPr>
              <a:t>在行動領域，新一代支付機制將吸引歹徒的覬覦，進而</a:t>
            </a:r>
            <a:r>
              <a:rPr lang="zh-TW" altLang="en-US" sz="2000" b="1" dirty="0">
                <a:solidFill>
                  <a:srgbClr val="FF0000"/>
                </a:solidFill>
                <a:latin typeface="+mn-ea"/>
              </a:rPr>
              <a:t>將目標從 </a:t>
            </a:r>
            <a:r>
              <a:rPr lang="en-US" altLang="zh-TW" sz="2000" b="1" dirty="0">
                <a:solidFill>
                  <a:srgbClr val="FF0000"/>
                </a:solidFill>
                <a:latin typeface="+mn-ea"/>
              </a:rPr>
              <a:t>EMV </a:t>
            </a:r>
            <a:r>
              <a:rPr lang="zh-TW" altLang="en-US" sz="2000" b="1" dirty="0">
                <a:solidFill>
                  <a:srgbClr val="FF0000"/>
                </a:solidFill>
                <a:latin typeface="+mn-ea"/>
              </a:rPr>
              <a:t>信用卡移轉至行動錢包</a:t>
            </a:r>
            <a:r>
              <a:rPr lang="zh-TW" altLang="en-US" sz="2000" dirty="0">
                <a:latin typeface="+mn-ea"/>
              </a:rPr>
              <a:t>，屆時這類號稱「更安全」的支付平台將受到嚴格考驗。</a:t>
            </a:r>
            <a:endParaRPr lang="en-US" altLang="zh-TW" sz="2000" dirty="0">
              <a:latin typeface="+mn-ea"/>
            </a:endParaRP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48</a:t>
            </a:fld>
            <a:endParaRPr lang="en-US" altLang="zh-TW"/>
          </a:p>
        </p:txBody>
      </p:sp>
    </p:spTree>
    <p:extLst>
      <p:ext uri="{BB962C8B-B14F-4D97-AF65-F5344CB8AC3E}">
        <p14:creationId xmlns:p14="http://schemas.microsoft.com/office/powerpoint/2010/main" val="1172883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610746821"/>
              </p:ext>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49</a:t>
            </a:fld>
            <a:endParaRPr lang="en-US" altLang="zh-TW"/>
          </a:p>
        </p:txBody>
      </p:sp>
    </p:spTree>
    <p:extLst>
      <p:ext uri="{BB962C8B-B14F-4D97-AF65-F5344CB8AC3E}">
        <p14:creationId xmlns:p14="http://schemas.microsoft.com/office/powerpoint/2010/main" val="230355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企業資安防護信心度</a:t>
            </a:r>
            <a:r>
              <a:rPr lang="en-US" altLang="zh-TW" dirty="0"/>
              <a:t>?</a:t>
            </a:r>
            <a:br>
              <a:rPr lang="en-US" altLang="zh-TW" dirty="0"/>
            </a:b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a:t>
            </a:fld>
            <a:endParaRPr lang="en-US" altLang="zh-TW"/>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226" y="1662337"/>
            <a:ext cx="8019048" cy="3590476"/>
          </a:xfrm>
          <a:prstGeom prst="rect">
            <a:avLst/>
          </a:prstGeom>
        </p:spPr>
      </p:pic>
    </p:spTree>
    <p:extLst>
      <p:ext uri="{BB962C8B-B14F-4D97-AF65-F5344CB8AC3E}">
        <p14:creationId xmlns:p14="http://schemas.microsoft.com/office/powerpoint/2010/main" val="428526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50</a:t>
            </a:fld>
            <a:endParaRPr lang="en-US" altLang="zh-TW"/>
          </a:p>
        </p:txBody>
      </p:sp>
      <p:sp>
        <p:nvSpPr>
          <p:cNvPr id="6" name="標題 1"/>
          <p:cNvSpPr txBox="1">
            <a:spLocks/>
          </p:cNvSpPr>
          <p:nvPr/>
        </p:nvSpPr>
        <p:spPr>
          <a:xfrm>
            <a:off x="1703512" y="764704"/>
            <a:ext cx="7886700" cy="792088"/>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6pPr>
            <a:lvl7pPr marL="9144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7pPr>
            <a:lvl8pPr marL="13716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8pPr>
            <a:lvl9pPr marL="18288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9pPr>
          </a:lstStyle>
          <a:p>
            <a:endParaRPr kumimoji="0" lang="zh-TW" altLang="en-US" sz="3600" dirty="0"/>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9" y="1933648"/>
            <a:ext cx="7128906" cy="4692941"/>
          </a:xfrm>
          <a:prstGeom prst="rect">
            <a:avLst/>
          </a:prstGeo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6" y="16580"/>
            <a:ext cx="7615231" cy="4326716"/>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3553">
            <a:off x="5522294" y="2328808"/>
            <a:ext cx="4852534" cy="3138983"/>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7258">
            <a:off x="2059614" y="2296210"/>
            <a:ext cx="5250019" cy="3205619"/>
          </a:xfrm>
          <a:prstGeom prst="rect">
            <a:avLst/>
          </a:prstGeom>
        </p:spPr>
      </p:pic>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88386">
            <a:off x="2757339" y="37268"/>
            <a:ext cx="6733446" cy="5110133"/>
          </a:xfrm>
          <a:prstGeom prst="rect">
            <a:avLst/>
          </a:prstGeom>
        </p:spPr>
      </p:pic>
    </p:spTree>
    <p:extLst>
      <p:ext uri="{BB962C8B-B14F-4D97-AF65-F5344CB8AC3E}">
        <p14:creationId xmlns:p14="http://schemas.microsoft.com/office/powerpoint/2010/main" val="209366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51</a:t>
            </a:fld>
            <a:endParaRPr lang="en-US" altLang="zh-TW"/>
          </a:p>
        </p:txBody>
      </p:sp>
      <p:pic>
        <p:nvPicPr>
          <p:cNvPr id="8" name="內容版面配置區 7"/>
          <p:cNvPicPr>
            <a:picLocks noGrp="1" noChangeAspect="1"/>
          </p:cNvPicPr>
          <p:nvPr>
            <p:ph idx="1"/>
          </p:nvPr>
        </p:nvPicPr>
        <p:blipFill>
          <a:blip r:embed="rId2" cstate="print"/>
          <a:stretch>
            <a:fillRect/>
          </a:stretch>
        </p:blipFill>
        <p:spPr>
          <a:xfrm>
            <a:off x="336681" y="895350"/>
            <a:ext cx="7902766" cy="5124450"/>
          </a:xfrm>
          <a:prstGeom prst="rect">
            <a:avLst/>
          </a:prstGeom>
        </p:spPr>
      </p:pic>
      <p:sp>
        <p:nvSpPr>
          <p:cNvPr id="6" name="矩形 5"/>
          <p:cNvSpPr/>
          <p:nvPr/>
        </p:nvSpPr>
        <p:spPr bwMode="auto">
          <a:xfrm>
            <a:off x="870857" y="2815771"/>
            <a:ext cx="1944914" cy="333829"/>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bg2"/>
              </a:solidFill>
              <a:effectLst/>
              <a:latin typeface="Arial" charset="0"/>
              <a:ea typeface="標楷體" pitchFamily="65" charset="-120"/>
              <a:cs typeface="Arial" charset="0"/>
            </a:endParaRPr>
          </a:p>
        </p:txBody>
      </p:sp>
      <p:grpSp>
        <p:nvGrpSpPr>
          <p:cNvPr id="16" name="群組 15"/>
          <p:cNvGrpSpPr/>
          <p:nvPr/>
        </p:nvGrpSpPr>
        <p:grpSpPr>
          <a:xfrm>
            <a:off x="623206" y="1377498"/>
            <a:ext cx="8219832" cy="1438273"/>
            <a:chOff x="623206" y="1377498"/>
            <a:chExt cx="8219832" cy="1438273"/>
          </a:xfrm>
        </p:grpSpPr>
        <p:grpSp>
          <p:nvGrpSpPr>
            <p:cNvPr id="12" name="群組 11"/>
            <p:cNvGrpSpPr/>
            <p:nvPr/>
          </p:nvGrpSpPr>
          <p:grpSpPr>
            <a:xfrm>
              <a:off x="623206" y="1377498"/>
              <a:ext cx="8219832" cy="1438273"/>
              <a:chOff x="623206" y="1377498"/>
              <a:chExt cx="8219832" cy="1438273"/>
            </a:xfrm>
          </p:grpSpPr>
          <p:cxnSp>
            <p:nvCxnSpPr>
              <p:cNvPr id="9" name="直線接點 8"/>
              <p:cNvCxnSpPr/>
              <p:nvPr/>
            </p:nvCxnSpPr>
            <p:spPr bwMode="auto">
              <a:xfrm flipH="1" flipV="1">
                <a:off x="725714" y="1377498"/>
                <a:ext cx="145143" cy="1438273"/>
              </a:xfrm>
              <a:prstGeom prst="line">
                <a:avLst/>
              </a:prstGeom>
              <a:solidFill>
                <a:srgbClr val="D1D1D1"/>
              </a:solidFill>
              <a:ln w="9525" cap="flat" cmpd="sng" algn="ctr">
                <a:solidFill>
                  <a:schemeClr val="bg2"/>
                </a:solidFill>
                <a:prstDash val="solid"/>
                <a:round/>
                <a:headEnd type="none" w="med" len="med"/>
                <a:tailEnd type="none" w="med" len="med"/>
              </a:ln>
              <a:effectLst/>
            </p:spPr>
          </p:cxnSp>
          <p:cxnSp>
            <p:nvCxnSpPr>
              <p:cNvPr id="11" name="直線接點 10"/>
              <p:cNvCxnSpPr/>
              <p:nvPr/>
            </p:nvCxnSpPr>
            <p:spPr bwMode="auto">
              <a:xfrm flipV="1">
                <a:off x="2815771" y="1480457"/>
                <a:ext cx="6027267" cy="1335314"/>
              </a:xfrm>
              <a:prstGeom prst="line">
                <a:avLst/>
              </a:prstGeom>
              <a:solidFill>
                <a:srgbClr val="D1D1D1"/>
              </a:solidFill>
              <a:ln w="9525" cap="flat" cmpd="sng" algn="ctr">
                <a:solidFill>
                  <a:schemeClr val="bg2"/>
                </a:solidFill>
                <a:prstDash val="solid"/>
                <a:round/>
                <a:headEnd type="none" w="med" len="med"/>
                <a:tailEnd type="none" w="med" len="med"/>
              </a:ln>
              <a:effectLst/>
            </p:spPr>
          </p:cxnSp>
          <p:pic>
            <p:nvPicPr>
              <p:cNvPr id="3" name="圖片 2"/>
              <p:cNvPicPr>
                <a:picLocks noChangeAspect="1"/>
              </p:cNvPicPr>
              <p:nvPr/>
            </p:nvPicPr>
            <p:blipFill>
              <a:blip r:embed="rId3" cstate="print"/>
              <a:stretch>
                <a:fillRect/>
              </a:stretch>
            </p:blipFill>
            <p:spPr>
              <a:xfrm>
                <a:off x="623206" y="1377498"/>
                <a:ext cx="8219832" cy="1023031"/>
              </a:xfrm>
              <a:prstGeom prst="rect">
                <a:avLst/>
              </a:prstGeom>
              <a:ln>
                <a:noFill/>
              </a:ln>
              <a:effectLst>
                <a:outerShdw blurRad="292100" dist="139700" dir="2700000" algn="tl" rotWithShape="0">
                  <a:srgbClr val="333333">
                    <a:alpha val="65000"/>
                  </a:srgbClr>
                </a:outerShdw>
              </a:effectLst>
            </p:spPr>
          </p:pic>
        </p:grpSp>
        <p:sp>
          <p:nvSpPr>
            <p:cNvPr id="15" name="圓角矩形 14"/>
            <p:cNvSpPr/>
            <p:nvPr/>
          </p:nvSpPr>
          <p:spPr bwMode="auto">
            <a:xfrm>
              <a:off x="667658" y="1595211"/>
              <a:ext cx="2884261" cy="790804"/>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bg2"/>
                </a:solidFill>
                <a:effectLst/>
                <a:latin typeface="Arial" charset="0"/>
                <a:ea typeface="標楷體" pitchFamily="65" charset="-120"/>
                <a:cs typeface="Arial" charset="0"/>
              </a:endParaRPr>
            </a:p>
          </p:txBody>
        </p:sp>
      </p:grpSp>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3" y="1012194"/>
            <a:ext cx="9144000" cy="5005617"/>
          </a:xfrm>
          <a:prstGeom prst="rect">
            <a:avLst/>
          </a:prstGeom>
        </p:spPr>
      </p:pic>
      <p:pic>
        <p:nvPicPr>
          <p:cNvPr id="14" name="圖片 13"/>
          <p:cNvPicPr>
            <a:picLocks noChangeAspect="1"/>
          </p:cNvPicPr>
          <p:nvPr/>
        </p:nvPicPr>
        <p:blipFill>
          <a:blip r:embed="rId5" cstate="print"/>
          <a:stretch>
            <a:fillRect/>
          </a:stretch>
        </p:blipFill>
        <p:spPr>
          <a:xfrm>
            <a:off x="1701618" y="1642860"/>
            <a:ext cx="7200000" cy="4927054"/>
          </a:xfrm>
          <a:prstGeom prst="rect">
            <a:avLst/>
          </a:prstGeom>
          <a:ln>
            <a:solidFill>
              <a:srgbClr val="FF0000"/>
            </a:solidFill>
          </a:ln>
        </p:spPr>
      </p:pic>
      <p:sp>
        <p:nvSpPr>
          <p:cNvPr id="7" name="矩形 6"/>
          <p:cNvSpPr/>
          <p:nvPr/>
        </p:nvSpPr>
        <p:spPr>
          <a:xfrm>
            <a:off x="4010179" y="424115"/>
            <a:ext cx="3070071" cy="338554"/>
          </a:xfrm>
          <a:prstGeom prst="rect">
            <a:avLst/>
          </a:prstGeom>
        </p:spPr>
        <p:txBody>
          <a:bodyPr wrap="none">
            <a:spAutoFit/>
          </a:bodyPr>
          <a:lstStyle/>
          <a:p>
            <a:r>
              <a:rPr lang="en-US" altLang="zh-TW" dirty="0"/>
              <a:t>https://youtu.be/Sm5TbBKeFvU</a:t>
            </a:r>
            <a:endParaRPr lang="zh-TW" altLang="en-US" dirty="0"/>
          </a:p>
        </p:txBody>
      </p:sp>
    </p:spTree>
    <p:extLst>
      <p:ext uri="{BB962C8B-B14F-4D97-AF65-F5344CB8AC3E}">
        <p14:creationId xmlns:p14="http://schemas.microsoft.com/office/powerpoint/2010/main" val="15094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勒索軟體：恐嚇取財手法十年進化史</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52</a:t>
            </a:fld>
            <a:endParaRPr lang="en-US" altLang="zh-TW"/>
          </a:p>
        </p:txBody>
      </p:sp>
      <p:sp>
        <p:nvSpPr>
          <p:cNvPr id="6" name="矩形 5"/>
          <p:cNvSpPr/>
          <p:nvPr/>
        </p:nvSpPr>
        <p:spPr>
          <a:xfrm>
            <a:off x="184891" y="1370062"/>
            <a:ext cx="3831881" cy="3785652"/>
          </a:xfrm>
          <a:prstGeom prst="rect">
            <a:avLst/>
          </a:prstGeom>
        </p:spPr>
        <p:txBody>
          <a:bodyPr wrap="square">
            <a:spAutoFit/>
          </a:bodyPr>
          <a:lstStyle/>
          <a:p>
            <a:r>
              <a:rPr lang="zh-TW" altLang="en-US" sz="2000" dirty="0">
                <a:latin typeface="+mn-ea"/>
                <a:ea typeface="+mn-ea"/>
              </a:rPr>
              <a:t>自從我們第一次遭遇</a:t>
            </a:r>
            <a:r>
              <a:rPr lang="zh-TW" altLang="en-US" sz="2000" dirty="0">
                <a:latin typeface="+mn-ea"/>
                <a:ea typeface="+mn-ea"/>
                <a:hlinkClick r:id="rId2"/>
              </a:rPr>
              <a:t>勒索軟體 </a:t>
            </a:r>
            <a:r>
              <a:rPr lang="en-US" altLang="zh-TW" sz="2000" dirty="0">
                <a:latin typeface="+mn-ea"/>
                <a:ea typeface="+mn-ea"/>
                <a:hlinkClick r:id="rId2"/>
              </a:rPr>
              <a:t>Ransomware</a:t>
            </a:r>
            <a:r>
              <a:rPr lang="zh-TW" altLang="en-US" sz="2000" dirty="0">
                <a:latin typeface="+mn-ea"/>
                <a:ea typeface="+mn-ea"/>
              </a:rPr>
              <a:t>至今已過了大約十個年頭，這類軟體藉由挾持受害者重要的檔案或系統，然後逼迫受害者支付一筆金額來贖回這些資料 </a:t>
            </a:r>
            <a:r>
              <a:rPr lang="en-US" altLang="zh-TW" sz="2000" dirty="0">
                <a:latin typeface="+mn-ea"/>
                <a:ea typeface="+mn-ea"/>
              </a:rPr>
              <a:t>(</a:t>
            </a:r>
            <a:r>
              <a:rPr lang="zh-TW" altLang="en-US" sz="2000" dirty="0">
                <a:latin typeface="+mn-ea"/>
                <a:ea typeface="+mn-ea"/>
              </a:rPr>
              <a:t>因而稱為勒索軟體</a:t>
            </a:r>
            <a:r>
              <a:rPr lang="en-US" altLang="zh-TW" sz="2000" dirty="0">
                <a:latin typeface="+mn-ea"/>
                <a:ea typeface="+mn-ea"/>
              </a:rPr>
              <a:t>)</a:t>
            </a:r>
            <a:r>
              <a:rPr lang="zh-TW" altLang="en-US" sz="2000" dirty="0">
                <a:latin typeface="+mn-ea"/>
                <a:ea typeface="+mn-ea"/>
              </a:rPr>
              <a:t>。為了記錄這個有史以來發展最蓬勃、吸金能力最強大的惡意程式類型邁入十年重大里程碑，讓我們來回顧一下我們所接觸過的重大案例，看看它們這些年來是如何發展與演變。</a:t>
            </a: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772" y="1370062"/>
            <a:ext cx="5127228" cy="3508489"/>
          </a:xfrm>
          <a:prstGeom prst="rect">
            <a:avLst/>
          </a:prstGeom>
        </p:spPr>
      </p:pic>
    </p:spTree>
    <p:extLst>
      <p:ext uri="{BB962C8B-B14F-4D97-AF65-F5344CB8AC3E}">
        <p14:creationId xmlns:p14="http://schemas.microsoft.com/office/powerpoint/2010/main" val="3126396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2006</a:t>
            </a:r>
            <a:r>
              <a:rPr lang="zh-TW" altLang="en-US" dirty="0"/>
              <a:t>年</a:t>
            </a:r>
            <a:r>
              <a:rPr lang="en-US" altLang="zh-TW" dirty="0"/>
              <a:t>:</a:t>
            </a:r>
            <a:r>
              <a:rPr lang="zh-TW" altLang="en-US" dirty="0"/>
              <a:t>起源 </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53</a:t>
            </a:fld>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val="327363467"/>
              </p:ext>
            </p:extLst>
          </p:nvPr>
        </p:nvGraphicFramePr>
        <p:xfrm>
          <a:off x="342748" y="1294797"/>
          <a:ext cx="4042445" cy="3204955"/>
        </p:xfrm>
        <a:graphic>
          <a:graphicData uri="http://schemas.openxmlformats.org/drawingml/2006/table">
            <a:tbl>
              <a:tblPr firstRow="1" bandRow="1">
                <a:tableStyleId>{5C22544A-7EE6-4342-B048-85BDC9FD1C3A}</a:tableStyleId>
              </a:tblPr>
              <a:tblGrid>
                <a:gridCol w="1889702">
                  <a:extLst>
                    <a:ext uri="{9D8B030D-6E8A-4147-A177-3AD203B41FA5}">
                      <a16:colId xmlns:a16="http://schemas.microsoft.com/office/drawing/2014/main" val="20000"/>
                    </a:ext>
                  </a:extLst>
                </a:gridCol>
                <a:gridCol w="2152743">
                  <a:extLst>
                    <a:ext uri="{9D8B030D-6E8A-4147-A177-3AD203B41FA5}">
                      <a16:colId xmlns:a16="http://schemas.microsoft.com/office/drawing/2014/main" val="20001"/>
                    </a:ext>
                  </a:extLst>
                </a:gridCol>
              </a:tblGrid>
              <a:tr h="380970">
                <a:tc>
                  <a:txBody>
                    <a:bodyPr/>
                    <a:lstStyle/>
                    <a:p>
                      <a:r>
                        <a:rPr lang="zh-TW" altLang="en-US" dirty="0"/>
                        <a:t>惡意程式特性</a:t>
                      </a:r>
                    </a:p>
                  </a:txBody>
                  <a:tcPr/>
                </a:tc>
                <a:tc>
                  <a:txBody>
                    <a:bodyPr/>
                    <a:lstStyle/>
                    <a:p>
                      <a:r>
                        <a:rPr lang="zh-TW" altLang="en-US" dirty="0"/>
                        <a:t>描述</a:t>
                      </a:r>
                    </a:p>
                  </a:txBody>
                  <a:tcPr/>
                </a:tc>
                <a:extLst>
                  <a:ext uri="{0D108BD9-81ED-4DB2-BD59-A6C34878D82A}">
                    <a16:rowId xmlns:a16="http://schemas.microsoft.com/office/drawing/2014/main" val="10000"/>
                  </a:ext>
                </a:extLst>
              </a:tr>
              <a:tr h="657565">
                <a:tc>
                  <a:txBody>
                    <a:bodyPr/>
                    <a:lstStyle/>
                    <a:p>
                      <a:r>
                        <a:rPr lang="zh-TW" altLang="en-US" dirty="0"/>
                        <a:t>偵測命名</a:t>
                      </a:r>
                    </a:p>
                  </a:txBody>
                  <a:tcPr/>
                </a:tc>
                <a:tc>
                  <a:txBody>
                    <a:bodyPr/>
                    <a:lstStyle/>
                    <a:p>
                      <a:r>
                        <a:rPr lang="en-US" altLang="zh-TW" dirty="0"/>
                        <a:t>TROJ_CRYPZIP.A</a:t>
                      </a:r>
                      <a:endParaRPr lang="zh-TW" altLang="en-US" dirty="0"/>
                    </a:p>
                  </a:txBody>
                  <a:tcPr/>
                </a:tc>
                <a:extLst>
                  <a:ext uri="{0D108BD9-81ED-4DB2-BD59-A6C34878D82A}">
                    <a16:rowId xmlns:a16="http://schemas.microsoft.com/office/drawing/2014/main" val="10001"/>
                  </a:ext>
                </a:extLst>
              </a:tr>
              <a:tr h="380970">
                <a:tc>
                  <a:txBody>
                    <a:bodyPr/>
                    <a:lstStyle/>
                    <a:p>
                      <a:r>
                        <a:rPr lang="zh-TW" altLang="en-US" dirty="0"/>
                        <a:t>加密技術</a:t>
                      </a:r>
                    </a:p>
                  </a:txBody>
                  <a:tcPr/>
                </a:tc>
                <a:tc>
                  <a:txBody>
                    <a:bodyPr/>
                    <a:lstStyle/>
                    <a:p>
                      <a:r>
                        <a:rPr lang="zh-TW" altLang="en-US" dirty="0"/>
                        <a:t>密碼</a:t>
                      </a:r>
                    </a:p>
                  </a:txBody>
                  <a:tcPr/>
                </a:tc>
                <a:extLst>
                  <a:ext uri="{0D108BD9-81ED-4DB2-BD59-A6C34878D82A}">
                    <a16:rowId xmlns:a16="http://schemas.microsoft.com/office/drawing/2014/main" val="10002"/>
                  </a:ext>
                </a:extLst>
              </a:tr>
              <a:tr h="380970">
                <a:tc>
                  <a:txBody>
                    <a:bodyPr/>
                    <a:lstStyle/>
                    <a:p>
                      <a:r>
                        <a:rPr lang="zh-TW" altLang="en-US" dirty="0"/>
                        <a:t>加密原則</a:t>
                      </a:r>
                    </a:p>
                  </a:txBody>
                  <a:tcPr/>
                </a:tc>
                <a:tc>
                  <a:txBody>
                    <a:bodyPr/>
                    <a:lstStyle/>
                    <a:p>
                      <a:r>
                        <a:rPr lang="zh-TW" altLang="en-US" dirty="0"/>
                        <a:t>特定副檔名</a:t>
                      </a:r>
                    </a:p>
                  </a:txBody>
                  <a:tcPr/>
                </a:tc>
                <a:extLst>
                  <a:ext uri="{0D108BD9-81ED-4DB2-BD59-A6C34878D82A}">
                    <a16:rowId xmlns:a16="http://schemas.microsoft.com/office/drawing/2014/main" val="10003"/>
                  </a:ext>
                </a:extLst>
              </a:tr>
              <a:tr h="642540">
                <a:tc>
                  <a:txBody>
                    <a:bodyPr/>
                    <a:lstStyle/>
                    <a:p>
                      <a:r>
                        <a:rPr lang="zh-TW" altLang="en-US" dirty="0"/>
                        <a:t>加密方式</a:t>
                      </a:r>
                    </a:p>
                  </a:txBody>
                  <a:tcPr/>
                </a:tc>
                <a:tc>
                  <a:txBody>
                    <a:bodyPr/>
                    <a:lstStyle/>
                    <a:p>
                      <a:r>
                        <a:rPr lang="zh-TW" altLang="en-US" dirty="0"/>
                        <a:t>使用密碼壓縮檔案並刪除原始檔案</a:t>
                      </a:r>
                    </a:p>
                  </a:txBody>
                  <a:tcPr/>
                </a:tc>
                <a:extLst>
                  <a:ext uri="{0D108BD9-81ED-4DB2-BD59-A6C34878D82A}">
                    <a16:rowId xmlns:a16="http://schemas.microsoft.com/office/drawing/2014/main" val="10004"/>
                  </a:ext>
                </a:extLst>
              </a:tr>
              <a:tr h="380970">
                <a:tc>
                  <a:txBody>
                    <a:bodyPr/>
                    <a:lstStyle/>
                    <a:p>
                      <a:r>
                        <a:rPr lang="zh-TW" altLang="en-US" dirty="0"/>
                        <a:t>付款金額</a:t>
                      </a:r>
                    </a:p>
                  </a:txBody>
                  <a:tcPr/>
                </a:tc>
                <a:tc>
                  <a:txBody>
                    <a:bodyPr/>
                    <a:lstStyle/>
                    <a:p>
                      <a:r>
                        <a:rPr lang="en-US" altLang="zh-TW" dirty="0"/>
                        <a:t>300 USD</a:t>
                      </a:r>
                      <a:endParaRPr lang="zh-TW" altLang="en-US" dirty="0"/>
                    </a:p>
                  </a:txBody>
                  <a:tcPr/>
                </a:tc>
                <a:extLst>
                  <a:ext uri="{0D108BD9-81ED-4DB2-BD59-A6C34878D82A}">
                    <a16:rowId xmlns:a16="http://schemas.microsoft.com/office/drawing/2014/main" val="10005"/>
                  </a:ext>
                </a:extLst>
              </a:tr>
              <a:tr h="380970">
                <a:tc>
                  <a:txBody>
                    <a:bodyPr/>
                    <a:lstStyle/>
                    <a:p>
                      <a:r>
                        <a:rPr lang="zh-TW" altLang="en-US" dirty="0"/>
                        <a:t>解決方式</a:t>
                      </a:r>
                    </a:p>
                  </a:txBody>
                  <a:tcPr/>
                </a:tc>
                <a:tc>
                  <a:txBody>
                    <a:bodyPr/>
                    <a:lstStyle/>
                    <a:p>
                      <a:r>
                        <a:rPr lang="en-US" altLang="zh-TW" dirty="0"/>
                        <a:t>DLL</a:t>
                      </a:r>
                      <a:r>
                        <a:rPr lang="zh-TW" altLang="en-US" dirty="0"/>
                        <a:t>內暗藏密碼</a:t>
                      </a:r>
                    </a:p>
                  </a:txBody>
                  <a:tcPr/>
                </a:tc>
                <a:extLst>
                  <a:ext uri="{0D108BD9-81ED-4DB2-BD59-A6C34878D82A}">
                    <a16:rowId xmlns:a16="http://schemas.microsoft.com/office/drawing/2014/main" val="10006"/>
                  </a:ext>
                </a:extLst>
              </a:tr>
            </a:tbl>
          </a:graphicData>
        </a:graphic>
      </p:graphicFrame>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3669" y="1294797"/>
            <a:ext cx="4385891" cy="4385891"/>
          </a:xfrm>
          <a:prstGeom prst="rect">
            <a:avLst/>
          </a:prstGeom>
        </p:spPr>
      </p:pic>
    </p:spTree>
    <p:extLst>
      <p:ext uri="{BB962C8B-B14F-4D97-AF65-F5344CB8AC3E}">
        <p14:creationId xmlns:p14="http://schemas.microsoft.com/office/powerpoint/2010/main" val="3823808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2011</a:t>
            </a:r>
            <a:r>
              <a:rPr lang="zh-TW" altLang="en-US" dirty="0"/>
              <a:t>年</a:t>
            </a:r>
            <a:r>
              <a:rPr lang="en-US" altLang="zh-TW" dirty="0"/>
              <a:t>:</a:t>
            </a:r>
            <a:r>
              <a:rPr lang="zh-TW" altLang="en-US" dirty="0"/>
              <a:t>實驗摸索階段 </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54</a:t>
            </a:fld>
            <a:endParaRPr lang="en-US" altLang="zh-TW"/>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34609" y="1335505"/>
            <a:ext cx="4395161" cy="4395161"/>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2889069714"/>
              </p:ext>
            </p:extLst>
          </p:nvPr>
        </p:nvGraphicFramePr>
        <p:xfrm>
          <a:off x="318173" y="1631679"/>
          <a:ext cx="4042445" cy="3585925"/>
        </p:xfrm>
        <a:graphic>
          <a:graphicData uri="http://schemas.openxmlformats.org/drawingml/2006/table">
            <a:tbl>
              <a:tblPr firstRow="1" bandRow="1">
                <a:tableStyleId>{5C22544A-7EE6-4342-B048-85BDC9FD1C3A}</a:tableStyleId>
              </a:tblPr>
              <a:tblGrid>
                <a:gridCol w="1889702">
                  <a:extLst>
                    <a:ext uri="{9D8B030D-6E8A-4147-A177-3AD203B41FA5}">
                      <a16:colId xmlns:a16="http://schemas.microsoft.com/office/drawing/2014/main" val="20000"/>
                    </a:ext>
                  </a:extLst>
                </a:gridCol>
                <a:gridCol w="2152743">
                  <a:extLst>
                    <a:ext uri="{9D8B030D-6E8A-4147-A177-3AD203B41FA5}">
                      <a16:colId xmlns:a16="http://schemas.microsoft.com/office/drawing/2014/main" val="20001"/>
                    </a:ext>
                  </a:extLst>
                </a:gridCol>
              </a:tblGrid>
              <a:tr h="380970">
                <a:tc>
                  <a:txBody>
                    <a:bodyPr/>
                    <a:lstStyle/>
                    <a:p>
                      <a:r>
                        <a:rPr lang="zh-TW" altLang="en-US" dirty="0"/>
                        <a:t>惡意程式特性</a:t>
                      </a:r>
                    </a:p>
                  </a:txBody>
                  <a:tcPr/>
                </a:tc>
                <a:tc>
                  <a:txBody>
                    <a:bodyPr/>
                    <a:lstStyle/>
                    <a:p>
                      <a:r>
                        <a:rPr lang="zh-TW" altLang="en-US" dirty="0"/>
                        <a:t>描述</a:t>
                      </a:r>
                    </a:p>
                  </a:txBody>
                  <a:tcPr/>
                </a:tc>
                <a:extLst>
                  <a:ext uri="{0D108BD9-81ED-4DB2-BD59-A6C34878D82A}">
                    <a16:rowId xmlns:a16="http://schemas.microsoft.com/office/drawing/2014/main" val="10000"/>
                  </a:ext>
                </a:extLst>
              </a:tr>
              <a:tr h="657565">
                <a:tc>
                  <a:txBody>
                    <a:bodyPr/>
                    <a:lstStyle/>
                    <a:p>
                      <a:r>
                        <a:rPr lang="zh-TW" altLang="en-US" dirty="0"/>
                        <a:t>偵測命名</a:t>
                      </a:r>
                    </a:p>
                  </a:txBody>
                  <a:tcPr/>
                </a:tc>
                <a:tc>
                  <a:txBody>
                    <a:bodyPr/>
                    <a:lstStyle/>
                    <a:p>
                      <a:r>
                        <a:rPr lang="en-US" altLang="zh-TW" dirty="0"/>
                        <a:t>TROJ_RANSOM.QOW</a:t>
                      </a:r>
                      <a:endParaRPr lang="zh-TW" altLang="en-US" dirty="0"/>
                    </a:p>
                  </a:txBody>
                  <a:tcPr/>
                </a:tc>
                <a:extLst>
                  <a:ext uri="{0D108BD9-81ED-4DB2-BD59-A6C34878D82A}">
                    <a16:rowId xmlns:a16="http://schemas.microsoft.com/office/drawing/2014/main" val="10001"/>
                  </a:ext>
                </a:extLst>
              </a:tr>
              <a:tr h="380970">
                <a:tc>
                  <a:txBody>
                    <a:bodyPr/>
                    <a:lstStyle/>
                    <a:p>
                      <a:r>
                        <a:rPr lang="zh-TW" altLang="en-US" dirty="0"/>
                        <a:t>加密技術</a:t>
                      </a:r>
                    </a:p>
                  </a:txBody>
                  <a:tcPr/>
                </a:tc>
                <a:tc>
                  <a:txBody>
                    <a:bodyPr/>
                    <a:lstStyle/>
                    <a:p>
                      <a:r>
                        <a:rPr lang="zh-TW" altLang="en-US" dirty="0"/>
                        <a:t>系統鎖定</a:t>
                      </a:r>
                    </a:p>
                  </a:txBody>
                  <a:tcPr/>
                </a:tc>
                <a:extLst>
                  <a:ext uri="{0D108BD9-81ED-4DB2-BD59-A6C34878D82A}">
                    <a16:rowId xmlns:a16="http://schemas.microsoft.com/office/drawing/2014/main" val="10002"/>
                  </a:ext>
                </a:extLst>
              </a:tr>
              <a:tr h="380970">
                <a:tc>
                  <a:txBody>
                    <a:bodyPr/>
                    <a:lstStyle/>
                    <a:p>
                      <a:r>
                        <a:rPr lang="zh-TW" altLang="en-US" dirty="0"/>
                        <a:t>加密原則</a:t>
                      </a:r>
                    </a:p>
                  </a:txBody>
                  <a:tcPr/>
                </a:tc>
                <a:tc>
                  <a:txBody>
                    <a:bodyPr/>
                    <a:lstStyle/>
                    <a:p>
                      <a:r>
                        <a:rPr lang="zh-TW" altLang="en-US" dirty="0"/>
                        <a:t>特定副檔名</a:t>
                      </a:r>
                    </a:p>
                  </a:txBody>
                  <a:tcPr/>
                </a:tc>
                <a:extLst>
                  <a:ext uri="{0D108BD9-81ED-4DB2-BD59-A6C34878D82A}">
                    <a16:rowId xmlns:a16="http://schemas.microsoft.com/office/drawing/2014/main" val="10003"/>
                  </a:ext>
                </a:extLst>
              </a:tr>
              <a:tr h="642540">
                <a:tc>
                  <a:txBody>
                    <a:bodyPr/>
                    <a:lstStyle/>
                    <a:p>
                      <a:r>
                        <a:rPr lang="zh-TW" altLang="en-US" dirty="0"/>
                        <a:t>加密方式</a:t>
                      </a:r>
                    </a:p>
                  </a:txBody>
                  <a:tcPr/>
                </a:tc>
                <a:tc>
                  <a:txBody>
                    <a:bodyPr/>
                    <a:lstStyle/>
                    <a:p>
                      <a:r>
                        <a:rPr lang="zh-TW" altLang="en-US" dirty="0"/>
                        <a:t>使用密碼壓縮檔案並刪除原始檔案</a:t>
                      </a:r>
                    </a:p>
                  </a:txBody>
                  <a:tcPr/>
                </a:tc>
                <a:extLst>
                  <a:ext uri="{0D108BD9-81ED-4DB2-BD59-A6C34878D82A}">
                    <a16:rowId xmlns:a16="http://schemas.microsoft.com/office/drawing/2014/main" val="10004"/>
                  </a:ext>
                </a:extLst>
              </a:tr>
              <a:tr h="380970">
                <a:tc>
                  <a:txBody>
                    <a:bodyPr/>
                    <a:lstStyle/>
                    <a:p>
                      <a:r>
                        <a:rPr lang="zh-TW" altLang="en-US" dirty="0"/>
                        <a:t>付款金額</a:t>
                      </a:r>
                    </a:p>
                  </a:txBody>
                  <a:tcPr/>
                </a:tc>
                <a:tc>
                  <a:txBody>
                    <a:bodyPr/>
                    <a:lstStyle/>
                    <a:p>
                      <a:r>
                        <a:rPr lang="en-US" altLang="zh-TW" dirty="0"/>
                        <a:t>12 USD</a:t>
                      </a:r>
                      <a:endParaRPr lang="zh-TW" altLang="en-US" dirty="0"/>
                    </a:p>
                  </a:txBody>
                  <a:tcPr/>
                </a:tc>
                <a:extLst>
                  <a:ext uri="{0D108BD9-81ED-4DB2-BD59-A6C34878D82A}">
                    <a16:rowId xmlns:a16="http://schemas.microsoft.com/office/drawing/2014/main" val="10005"/>
                  </a:ext>
                </a:extLst>
              </a:tr>
              <a:tr h="380970">
                <a:tc>
                  <a:txBody>
                    <a:bodyPr/>
                    <a:lstStyle/>
                    <a:p>
                      <a:r>
                        <a:rPr lang="zh-TW" altLang="en-US" dirty="0"/>
                        <a:t>解決方式</a:t>
                      </a:r>
                    </a:p>
                  </a:txBody>
                  <a:tcPr/>
                </a:tc>
                <a:tc>
                  <a:txBody>
                    <a:bodyPr/>
                    <a:lstStyle/>
                    <a:p>
                      <a:r>
                        <a:rPr lang="zh-TW" altLang="en-US" dirty="0"/>
                        <a:t>付費電話</a:t>
                      </a:r>
                    </a:p>
                  </a:txBody>
                  <a:tcPr/>
                </a:tc>
                <a:extLst>
                  <a:ext uri="{0D108BD9-81ED-4DB2-BD59-A6C34878D82A}">
                    <a16:rowId xmlns:a16="http://schemas.microsoft.com/office/drawing/2014/main" val="10006"/>
                  </a:ext>
                </a:extLst>
              </a:tr>
              <a:tr h="380970">
                <a:tc>
                  <a:txBody>
                    <a:bodyPr/>
                    <a:lstStyle/>
                    <a:p>
                      <a:r>
                        <a:rPr lang="zh-TW" altLang="en-US" dirty="0"/>
                        <a:t>估計獲利</a:t>
                      </a:r>
                    </a:p>
                  </a:txBody>
                  <a:tcPr/>
                </a:tc>
                <a:tc>
                  <a:txBody>
                    <a:bodyPr/>
                    <a:lstStyle/>
                    <a:p>
                      <a:r>
                        <a:rPr lang="en-US" altLang="zh-TW" dirty="0"/>
                        <a:t>30,000 USD</a:t>
                      </a:r>
                      <a:endParaRPr lang="zh-TW" alt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33425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2012</a:t>
            </a:r>
            <a:r>
              <a:rPr lang="zh-TW" altLang="en-US" dirty="0"/>
              <a:t>年</a:t>
            </a:r>
            <a:r>
              <a:rPr lang="en-US" altLang="zh-TW" dirty="0"/>
              <a:t>:</a:t>
            </a:r>
            <a:r>
              <a:rPr lang="zh-TW" altLang="en-US" dirty="0"/>
              <a:t>青春期</a:t>
            </a:r>
            <a:r>
              <a:rPr lang="en-US" altLang="zh-TW" dirty="0"/>
              <a:t>-</a:t>
            </a:r>
            <a:r>
              <a:rPr lang="zh-TW" altLang="en-US" dirty="0"/>
              <a:t>血氣方剛的恐嚇伎倆 </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55</a:t>
            </a:fld>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val="1675556350"/>
              </p:ext>
            </p:extLst>
          </p:nvPr>
        </p:nvGraphicFramePr>
        <p:xfrm>
          <a:off x="304965" y="1682894"/>
          <a:ext cx="4042445" cy="3570715"/>
        </p:xfrm>
        <a:graphic>
          <a:graphicData uri="http://schemas.openxmlformats.org/drawingml/2006/table">
            <a:tbl>
              <a:tblPr firstRow="1" bandRow="1">
                <a:tableStyleId>{5C22544A-7EE6-4342-B048-85BDC9FD1C3A}</a:tableStyleId>
              </a:tblPr>
              <a:tblGrid>
                <a:gridCol w="1889702">
                  <a:extLst>
                    <a:ext uri="{9D8B030D-6E8A-4147-A177-3AD203B41FA5}">
                      <a16:colId xmlns:a16="http://schemas.microsoft.com/office/drawing/2014/main" val="20000"/>
                    </a:ext>
                  </a:extLst>
                </a:gridCol>
                <a:gridCol w="2152743">
                  <a:extLst>
                    <a:ext uri="{9D8B030D-6E8A-4147-A177-3AD203B41FA5}">
                      <a16:colId xmlns:a16="http://schemas.microsoft.com/office/drawing/2014/main" val="20001"/>
                    </a:ext>
                  </a:extLst>
                </a:gridCol>
              </a:tblGrid>
              <a:tr h="0">
                <a:tc>
                  <a:txBody>
                    <a:bodyPr/>
                    <a:lstStyle/>
                    <a:p>
                      <a:r>
                        <a:rPr lang="zh-TW" altLang="en-US" dirty="0"/>
                        <a:t>惡意程式特性</a:t>
                      </a:r>
                    </a:p>
                  </a:txBody>
                  <a:tcPr/>
                </a:tc>
                <a:tc>
                  <a:txBody>
                    <a:bodyPr/>
                    <a:lstStyle/>
                    <a:p>
                      <a:r>
                        <a:rPr lang="zh-TW" altLang="en-US" dirty="0"/>
                        <a:t>描述</a:t>
                      </a:r>
                    </a:p>
                  </a:txBody>
                  <a:tcPr/>
                </a:tc>
                <a:extLst>
                  <a:ext uri="{0D108BD9-81ED-4DB2-BD59-A6C34878D82A}">
                    <a16:rowId xmlns:a16="http://schemas.microsoft.com/office/drawing/2014/main" val="10000"/>
                  </a:ext>
                </a:extLst>
              </a:tr>
              <a:tr h="657565">
                <a:tc>
                  <a:txBody>
                    <a:bodyPr/>
                    <a:lstStyle/>
                    <a:p>
                      <a:r>
                        <a:rPr lang="zh-TW" altLang="en-US" dirty="0"/>
                        <a:t>偵測命名</a:t>
                      </a:r>
                    </a:p>
                  </a:txBody>
                  <a:tcPr/>
                </a:tc>
                <a:tc>
                  <a:txBody>
                    <a:bodyPr/>
                    <a:lstStyle/>
                    <a:p>
                      <a:r>
                        <a:rPr lang="en-US" altLang="zh-TW" dirty="0"/>
                        <a:t>REVETON</a:t>
                      </a:r>
                      <a:endParaRPr lang="zh-TW" altLang="en-US" dirty="0"/>
                    </a:p>
                  </a:txBody>
                  <a:tcPr/>
                </a:tc>
                <a:extLst>
                  <a:ext uri="{0D108BD9-81ED-4DB2-BD59-A6C34878D82A}">
                    <a16:rowId xmlns:a16="http://schemas.microsoft.com/office/drawing/2014/main" val="10001"/>
                  </a:ext>
                </a:extLst>
              </a:tr>
              <a:tr h="380970">
                <a:tc>
                  <a:txBody>
                    <a:bodyPr/>
                    <a:lstStyle/>
                    <a:p>
                      <a:r>
                        <a:rPr lang="zh-TW" altLang="en-US" dirty="0"/>
                        <a:t>加密技術</a:t>
                      </a:r>
                    </a:p>
                  </a:txBody>
                  <a:tcPr/>
                </a:tc>
                <a:tc>
                  <a:txBody>
                    <a:bodyPr/>
                    <a:lstStyle/>
                    <a:p>
                      <a:r>
                        <a:rPr lang="zh-TW" altLang="en-US" dirty="0"/>
                        <a:t>金鑰</a:t>
                      </a:r>
                    </a:p>
                  </a:txBody>
                  <a:tcPr/>
                </a:tc>
                <a:extLst>
                  <a:ext uri="{0D108BD9-81ED-4DB2-BD59-A6C34878D82A}">
                    <a16:rowId xmlns:a16="http://schemas.microsoft.com/office/drawing/2014/main" val="10002"/>
                  </a:ext>
                </a:extLst>
              </a:tr>
              <a:tr h="380970">
                <a:tc>
                  <a:txBody>
                    <a:bodyPr/>
                    <a:lstStyle/>
                    <a:p>
                      <a:r>
                        <a:rPr lang="zh-TW" altLang="en-US" dirty="0"/>
                        <a:t>加密原則</a:t>
                      </a:r>
                    </a:p>
                  </a:txBody>
                  <a:tcPr/>
                </a:tc>
                <a:tc>
                  <a:txBody>
                    <a:bodyPr/>
                    <a:lstStyle/>
                    <a:p>
                      <a:r>
                        <a:rPr lang="zh-TW" altLang="en-US" dirty="0"/>
                        <a:t>特定副檔名</a:t>
                      </a:r>
                    </a:p>
                  </a:txBody>
                  <a:tcPr/>
                </a:tc>
                <a:extLst>
                  <a:ext uri="{0D108BD9-81ED-4DB2-BD59-A6C34878D82A}">
                    <a16:rowId xmlns:a16="http://schemas.microsoft.com/office/drawing/2014/main" val="10003"/>
                  </a:ext>
                </a:extLst>
              </a:tr>
              <a:tr h="642540">
                <a:tc>
                  <a:txBody>
                    <a:bodyPr/>
                    <a:lstStyle/>
                    <a:p>
                      <a:r>
                        <a:rPr lang="zh-TW" altLang="en-US" dirty="0"/>
                        <a:t>加密方式</a:t>
                      </a:r>
                    </a:p>
                  </a:txBody>
                  <a:tcPr/>
                </a:tc>
                <a:tc>
                  <a:txBody>
                    <a:bodyPr/>
                    <a:lstStyle/>
                    <a:p>
                      <a:r>
                        <a:rPr lang="zh-TW" altLang="en-US" dirty="0"/>
                        <a:t>檔案加密、系統鎖定</a:t>
                      </a:r>
                    </a:p>
                  </a:txBody>
                  <a:tcPr/>
                </a:tc>
                <a:extLst>
                  <a:ext uri="{0D108BD9-81ED-4DB2-BD59-A6C34878D82A}">
                    <a16:rowId xmlns:a16="http://schemas.microsoft.com/office/drawing/2014/main" val="10004"/>
                  </a:ext>
                </a:extLst>
              </a:tr>
              <a:tr h="380970">
                <a:tc>
                  <a:txBody>
                    <a:bodyPr/>
                    <a:lstStyle/>
                    <a:p>
                      <a:r>
                        <a:rPr lang="zh-TW" altLang="en-US" dirty="0"/>
                        <a:t>付款金額</a:t>
                      </a:r>
                    </a:p>
                  </a:txBody>
                  <a:tcPr/>
                </a:tc>
                <a:tc>
                  <a:txBody>
                    <a:bodyPr/>
                    <a:lstStyle/>
                    <a:p>
                      <a:r>
                        <a:rPr lang="en-US" altLang="zh-TW" dirty="0"/>
                        <a:t>300 USD</a:t>
                      </a:r>
                      <a:endParaRPr lang="zh-TW" altLang="en-US" dirty="0"/>
                    </a:p>
                  </a:txBody>
                  <a:tcPr/>
                </a:tc>
                <a:extLst>
                  <a:ext uri="{0D108BD9-81ED-4DB2-BD59-A6C34878D82A}">
                    <a16:rowId xmlns:a16="http://schemas.microsoft.com/office/drawing/2014/main" val="10005"/>
                  </a:ext>
                </a:extLst>
              </a:tr>
              <a:tr h="380970">
                <a:tc>
                  <a:txBody>
                    <a:bodyPr/>
                    <a:lstStyle/>
                    <a:p>
                      <a:r>
                        <a:rPr lang="zh-TW" altLang="en-US" dirty="0"/>
                        <a:t>解決方式</a:t>
                      </a:r>
                    </a:p>
                  </a:txBody>
                  <a:tcPr/>
                </a:tc>
                <a:tc>
                  <a:txBody>
                    <a:bodyPr/>
                    <a:lstStyle/>
                    <a:p>
                      <a:r>
                        <a:rPr lang="zh-TW" altLang="en-US" dirty="0"/>
                        <a:t>付費電話</a:t>
                      </a:r>
                    </a:p>
                  </a:txBody>
                  <a:tcPr/>
                </a:tc>
                <a:extLst>
                  <a:ext uri="{0D108BD9-81ED-4DB2-BD59-A6C34878D82A}">
                    <a16:rowId xmlns:a16="http://schemas.microsoft.com/office/drawing/2014/main" val="10006"/>
                  </a:ext>
                </a:extLst>
              </a:tr>
              <a:tr h="380970">
                <a:tc>
                  <a:txBody>
                    <a:bodyPr/>
                    <a:lstStyle/>
                    <a:p>
                      <a:r>
                        <a:rPr lang="zh-TW" altLang="en-US" dirty="0"/>
                        <a:t>估計獲利</a:t>
                      </a:r>
                    </a:p>
                  </a:txBody>
                  <a:tcPr/>
                </a:tc>
                <a:tc>
                  <a:txBody>
                    <a:bodyPr/>
                    <a:lstStyle/>
                    <a:p>
                      <a:r>
                        <a:rPr lang="en-US" altLang="zh-TW" dirty="0"/>
                        <a:t>N/A</a:t>
                      </a:r>
                      <a:endParaRPr lang="zh-TW" altLang="en-US" dirty="0"/>
                    </a:p>
                  </a:txBody>
                  <a:tcPr/>
                </a:tc>
                <a:extLst>
                  <a:ext uri="{0D108BD9-81ED-4DB2-BD59-A6C34878D82A}">
                    <a16:rowId xmlns:a16="http://schemas.microsoft.com/office/drawing/2014/main" val="10007"/>
                  </a:ext>
                </a:extLst>
              </a:tr>
            </a:tbl>
          </a:graphicData>
        </a:graphic>
      </p:graphicFrame>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5538" y="1682894"/>
            <a:ext cx="4606983" cy="3509683"/>
          </a:xfrm>
          <a:prstGeom prst="rect">
            <a:avLst/>
          </a:prstGeom>
        </p:spPr>
      </p:pic>
    </p:spTree>
    <p:extLst>
      <p:ext uri="{BB962C8B-B14F-4D97-AF65-F5344CB8AC3E}">
        <p14:creationId xmlns:p14="http://schemas.microsoft.com/office/powerpoint/2010/main" val="1580960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2013</a:t>
            </a:r>
            <a:r>
              <a:rPr lang="zh-TW" altLang="en-US" dirty="0"/>
              <a:t>年</a:t>
            </a:r>
            <a:r>
              <a:rPr lang="en-US" altLang="zh-TW" dirty="0"/>
              <a:t>:</a:t>
            </a:r>
            <a:r>
              <a:rPr lang="zh-TW" altLang="en-US" dirty="0"/>
              <a:t>更爐火純青的加密手法 </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56</a:t>
            </a:fld>
            <a:endParaRPr lang="en-US" altLang="zh-TW"/>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7869" y="1876925"/>
            <a:ext cx="4507028" cy="3084095"/>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994814764"/>
              </p:ext>
            </p:extLst>
          </p:nvPr>
        </p:nvGraphicFramePr>
        <p:xfrm>
          <a:off x="304965" y="1682894"/>
          <a:ext cx="4042445" cy="3570715"/>
        </p:xfrm>
        <a:graphic>
          <a:graphicData uri="http://schemas.openxmlformats.org/drawingml/2006/table">
            <a:tbl>
              <a:tblPr firstRow="1" bandRow="1">
                <a:tableStyleId>{5C22544A-7EE6-4342-B048-85BDC9FD1C3A}</a:tableStyleId>
              </a:tblPr>
              <a:tblGrid>
                <a:gridCol w="1889702">
                  <a:extLst>
                    <a:ext uri="{9D8B030D-6E8A-4147-A177-3AD203B41FA5}">
                      <a16:colId xmlns:a16="http://schemas.microsoft.com/office/drawing/2014/main" val="20000"/>
                    </a:ext>
                  </a:extLst>
                </a:gridCol>
                <a:gridCol w="2152743">
                  <a:extLst>
                    <a:ext uri="{9D8B030D-6E8A-4147-A177-3AD203B41FA5}">
                      <a16:colId xmlns:a16="http://schemas.microsoft.com/office/drawing/2014/main" val="20001"/>
                    </a:ext>
                  </a:extLst>
                </a:gridCol>
              </a:tblGrid>
              <a:tr h="0">
                <a:tc>
                  <a:txBody>
                    <a:bodyPr/>
                    <a:lstStyle/>
                    <a:p>
                      <a:r>
                        <a:rPr lang="zh-TW" altLang="en-US" dirty="0"/>
                        <a:t>惡意程式特性</a:t>
                      </a:r>
                    </a:p>
                  </a:txBody>
                  <a:tcPr/>
                </a:tc>
                <a:tc>
                  <a:txBody>
                    <a:bodyPr/>
                    <a:lstStyle/>
                    <a:p>
                      <a:r>
                        <a:rPr lang="zh-TW" altLang="en-US" dirty="0"/>
                        <a:t>描述</a:t>
                      </a:r>
                    </a:p>
                  </a:txBody>
                  <a:tcPr/>
                </a:tc>
                <a:extLst>
                  <a:ext uri="{0D108BD9-81ED-4DB2-BD59-A6C34878D82A}">
                    <a16:rowId xmlns:a16="http://schemas.microsoft.com/office/drawing/2014/main" val="10000"/>
                  </a:ext>
                </a:extLst>
              </a:tr>
              <a:tr h="657565">
                <a:tc>
                  <a:txBody>
                    <a:bodyPr/>
                    <a:lstStyle/>
                    <a:p>
                      <a:r>
                        <a:rPr lang="zh-TW" altLang="en-US" dirty="0"/>
                        <a:t>偵測命名</a:t>
                      </a:r>
                    </a:p>
                  </a:txBody>
                  <a:tcPr/>
                </a:tc>
                <a:tc>
                  <a:txBody>
                    <a:bodyPr/>
                    <a:lstStyle/>
                    <a:p>
                      <a:r>
                        <a:rPr lang="en-US" altLang="zh-TW" dirty="0" err="1"/>
                        <a:t>Cryptolocker</a:t>
                      </a:r>
                      <a:endParaRPr lang="zh-TW" altLang="en-US" dirty="0"/>
                    </a:p>
                  </a:txBody>
                  <a:tcPr/>
                </a:tc>
                <a:extLst>
                  <a:ext uri="{0D108BD9-81ED-4DB2-BD59-A6C34878D82A}">
                    <a16:rowId xmlns:a16="http://schemas.microsoft.com/office/drawing/2014/main" val="10001"/>
                  </a:ext>
                </a:extLst>
              </a:tr>
              <a:tr h="380970">
                <a:tc>
                  <a:txBody>
                    <a:bodyPr/>
                    <a:lstStyle/>
                    <a:p>
                      <a:r>
                        <a:rPr lang="zh-TW" altLang="en-US" dirty="0"/>
                        <a:t>加密技術</a:t>
                      </a:r>
                    </a:p>
                  </a:txBody>
                  <a:tcPr/>
                </a:tc>
                <a:tc>
                  <a:txBody>
                    <a:bodyPr/>
                    <a:lstStyle/>
                    <a:p>
                      <a:r>
                        <a:rPr lang="zh-TW" altLang="en-US" dirty="0"/>
                        <a:t>金鑰</a:t>
                      </a:r>
                    </a:p>
                  </a:txBody>
                  <a:tcPr/>
                </a:tc>
                <a:extLst>
                  <a:ext uri="{0D108BD9-81ED-4DB2-BD59-A6C34878D82A}">
                    <a16:rowId xmlns:a16="http://schemas.microsoft.com/office/drawing/2014/main" val="10002"/>
                  </a:ext>
                </a:extLst>
              </a:tr>
              <a:tr h="380970">
                <a:tc>
                  <a:txBody>
                    <a:bodyPr/>
                    <a:lstStyle/>
                    <a:p>
                      <a:r>
                        <a:rPr lang="zh-TW" altLang="en-US" dirty="0"/>
                        <a:t>加密原則</a:t>
                      </a:r>
                    </a:p>
                  </a:txBody>
                  <a:tcPr/>
                </a:tc>
                <a:tc>
                  <a:txBody>
                    <a:bodyPr/>
                    <a:lstStyle/>
                    <a:p>
                      <a:r>
                        <a:rPr lang="zh-TW" altLang="en-US" dirty="0"/>
                        <a:t>特定副檔名</a:t>
                      </a:r>
                    </a:p>
                  </a:txBody>
                  <a:tcPr/>
                </a:tc>
                <a:extLst>
                  <a:ext uri="{0D108BD9-81ED-4DB2-BD59-A6C34878D82A}">
                    <a16:rowId xmlns:a16="http://schemas.microsoft.com/office/drawing/2014/main" val="10003"/>
                  </a:ext>
                </a:extLst>
              </a:tr>
              <a:tr h="642540">
                <a:tc>
                  <a:txBody>
                    <a:bodyPr/>
                    <a:lstStyle/>
                    <a:p>
                      <a:r>
                        <a:rPr lang="zh-TW" altLang="en-US" dirty="0"/>
                        <a:t>加密方式</a:t>
                      </a:r>
                    </a:p>
                  </a:txBody>
                  <a:tcPr/>
                </a:tc>
                <a:tc>
                  <a:txBody>
                    <a:bodyPr/>
                    <a:lstStyle/>
                    <a:p>
                      <a:r>
                        <a:rPr lang="zh-TW" altLang="en-US" dirty="0"/>
                        <a:t>二層式加密技術</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(AES</a:t>
                      </a:r>
                      <a:r>
                        <a:rPr lang="zh-TW" altLang="en-US" dirty="0"/>
                        <a:t> </a:t>
                      </a:r>
                      <a:r>
                        <a:rPr lang="en-US" altLang="zh-TW" dirty="0"/>
                        <a:t>&amp;</a:t>
                      </a:r>
                      <a:r>
                        <a:rPr lang="zh-TW" altLang="en-US" dirty="0"/>
                        <a:t> </a:t>
                      </a:r>
                      <a:r>
                        <a:rPr lang="en-US" altLang="zh-TW" dirty="0"/>
                        <a:t>RSA)</a:t>
                      </a:r>
                      <a:endParaRPr lang="zh-TW" altLang="en-US" dirty="0"/>
                    </a:p>
                  </a:txBody>
                  <a:tcPr/>
                </a:tc>
                <a:extLst>
                  <a:ext uri="{0D108BD9-81ED-4DB2-BD59-A6C34878D82A}">
                    <a16:rowId xmlns:a16="http://schemas.microsoft.com/office/drawing/2014/main" val="10004"/>
                  </a:ext>
                </a:extLst>
              </a:tr>
              <a:tr h="380970">
                <a:tc>
                  <a:txBody>
                    <a:bodyPr/>
                    <a:lstStyle/>
                    <a:p>
                      <a:r>
                        <a:rPr lang="zh-TW" altLang="en-US" dirty="0"/>
                        <a:t>付款金額</a:t>
                      </a:r>
                    </a:p>
                  </a:txBody>
                  <a:tcPr/>
                </a:tc>
                <a:tc>
                  <a:txBody>
                    <a:bodyPr/>
                    <a:lstStyle/>
                    <a:p>
                      <a:r>
                        <a:rPr lang="en-US" altLang="zh-TW" dirty="0"/>
                        <a:t>300 USD</a:t>
                      </a:r>
                      <a:endParaRPr lang="zh-TW" altLang="en-US" dirty="0"/>
                    </a:p>
                  </a:txBody>
                  <a:tcPr/>
                </a:tc>
                <a:extLst>
                  <a:ext uri="{0D108BD9-81ED-4DB2-BD59-A6C34878D82A}">
                    <a16:rowId xmlns:a16="http://schemas.microsoft.com/office/drawing/2014/main" val="10005"/>
                  </a:ext>
                </a:extLst>
              </a:tr>
              <a:tr h="380970">
                <a:tc>
                  <a:txBody>
                    <a:bodyPr/>
                    <a:lstStyle/>
                    <a:p>
                      <a:r>
                        <a:rPr lang="zh-TW" altLang="en-US" dirty="0"/>
                        <a:t>解決方式</a:t>
                      </a:r>
                    </a:p>
                  </a:txBody>
                  <a:tcPr/>
                </a:tc>
                <a:tc>
                  <a:txBody>
                    <a:bodyPr/>
                    <a:lstStyle/>
                    <a:p>
                      <a:r>
                        <a:rPr lang="zh-TW" altLang="en-US" dirty="0"/>
                        <a:t>付費電話</a:t>
                      </a:r>
                    </a:p>
                  </a:txBody>
                  <a:tcPr/>
                </a:tc>
                <a:extLst>
                  <a:ext uri="{0D108BD9-81ED-4DB2-BD59-A6C34878D82A}">
                    <a16:rowId xmlns:a16="http://schemas.microsoft.com/office/drawing/2014/main" val="10006"/>
                  </a:ext>
                </a:extLst>
              </a:tr>
              <a:tr h="380970">
                <a:tc>
                  <a:txBody>
                    <a:bodyPr/>
                    <a:lstStyle/>
                    <a:p>
                      <a:r>
                        <a:rPr lang="zh-TW" altLang="en-US" dirty="0"/>
                        <a:t>估計獲利</a:t>
                      </a:r>
                    </a:p>
                  </a:txBody>
                  <a:tcPr/>
                </a:tc>
                <a:tc>
                  <a:txBody>
                    <a:bodyPr/>
                    <a:lstStyle/>
                    <a:p>
                      <a:r>
                        <a:rPr lang="en-US" altLang="zh-TW" dirty="0"/>
                        <a:t>N/A</a:t>
                      </a:r>
                      <a:endParaRPr lang="zh-TW" alt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00677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2014-2015</a:t>
            </a:r>
            <a:r>
              <a:rPr lang="zh-TW" altLang="en-US" dirty="0"/>
              <a:t>年</a:t>
            </a:r>
            <a:r>
              <a:rPr lang="en-US" altLang="zh-TW" dirty="0"/>
              <a:t>:</a:t>
            </a:r>
            <a:r>
              <a:rPr lang="zh-TW" altLang="en-US" dirty="0"/>
              <a:t>更多元的支付方式</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57</a:t>
            </a:fld>
            <a:endParaRPr lang="en-US" altLang="zh-TW"/>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98896" y="1804737"/>
            <a:ext cx="4206639" cy="2867526"/>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2020442563"/>
              </p:ext>
            </p:extLst>
          </p:nvPr>
        </p:nvGraphicFramePr>
        <p:xfrm>
          <a:off x="361950" y="1453142"/>
          <a:ext cx="4042445" cy="3570715"/>
        </p:xfrm>
        <a:graphic>
          <a:graphicData uri="http://schemas.openxmlformats.org/drawingml/2006/table">
            <a:tbl>
              <a:tblPr firstRow="1" bandRow="1">
                <a:tableStyleId>{5C22544A-7EE6-4342-B048-85BDC9FD1C3A}</a:tableStyleId>
              </a:tblPr>
              <a:tblGrid>
                <a:gridCol w="1889702">
                  <a:extLst>
                    <a:ext uri="{9D8B030D-6E8A-4147-A177-3AD203B41FA5}">
                      <a16:colId xmlns:a16="http://schemas.microsoft.com/office/drawing/2014/main" val="20000"/>
                    </a:ext>
                  </a:extLst>
                </a:gridCol>
                <a:gridCol w="2152743">
                  <a:extLst>
                    <a:ext uri="{9D8B030D-6E8A-4147-A177-3AD203B41FA5}">
                      <a16:colId xmlns:a16="http://schemas.microsoft.com/office/drawing/2014/main" val="20001"/>
                    </a:ext>
                  </a:extLst>
                </a:gridCol>
              </a:tblGrid>
              <a:tr h="0">
                <a:tc>
                  <a:txBody>
                    <a:bodyPr/>
                    <a:lstStyle/>
                    <a:p>
                      <a:r>
                        <a:rPr lang="zh-TW" altLang="en-US" dirty="0"/>
                        <a:t>惡意程式特性</a:t>
                      </a:r>
                    </a:p>
                  </a:txBody>
                  <a:tcPr/>
                </a:tc>
                <a:tc>
                  <a:txBody>
                    <a:bodyPr/>
                    <a:lstStyle/>
                    <a:p>
                      <a:r>
                        <a:rPr lang="zh-TW" altLang="en-US" dirty="0"/>
                        <a:t>描述</a:t>
                      </a:r>
                    </a:p>
                  </a:txBody>
                  <a:tcPr/>
                </a:tc>
                <a:extLst>
                  <a:ext uri="{0D108BD9-81ED-4DB2-BD59-A6C34878D82A}">
                    <a16:rowId xmlns:a16="http://schemas.microsoft.com/office/drawing/2014/main" val="10000"/>
                  </a:ext>
                </a:extLst>
              </a:tr>
              <a:tr h="657565">
                <a:tc>
                  <a:txBody>
                    <a:bodyPr/>
                    <a:lstStyle/>
                    <a:p>
                      <a:r>
                        <a:rPr lang="zh-TW" altLang="en-US" dirty="0"/>
                        <a:t>偵測命名</a:t>
                      </a:r>
                    </a:p>
                  </a:txBody>
                  <a:tcPr/>
                </a:tc>
                <a:tc>
                  <a:txBody>
                    <a:bodyPr/>
                    <a:lstStyle/>
                    <a:p>
                      <a:r>
                        <a:rPr lang="en-US" altLang="zh-TW" dirty="0"/>
                        <a:t>TROJ_CRYPTRBIT.H</a:t>
                      </a:r>
                      <a:endParaRPr lang="zh-TW" altLang="en-US" dirty="0"/>
                    </a:p>
                  </a:txBody>
                  <a:tcPr/>
                </a:tc>
                <a:extLst>
                  <a:ext uri="{0D108BD9-81ED-4DB2-BD59-A6C34878D82A}">
                    <a16:rowId xmlns:a16="http://schemas.microsoft.com/office/drawing/2014/main" val="10001"/>
                  </a:ext>
                </a:extLst>
              </a:tr>
              <a:tr h="380970">
                <a:tc>
                  <a:txBody>
                    <a:bodyPr/>
                    <a:lstStyle/>
                    <a:p>
                      <a:r>
                        <a:rPr lang="zh-TW" altLang="en-US" dirty="0"/>
                        <a:t>加密技術</a:t>
                      </a:r>
                    </a:p>
                  </a:txBody>
                  <a:tcPr/>
                </a:tc>
                <a:tc>
                  <a:txBody>
                    <a:bodyPr/>
                    <a:lstStyle/>
                    <a:p>
                      <a:r>
                        <a:rPr lang="zh-TW" altLang="en-US" dirty="0"/>
                        <a:t>金鑰</a:t>
                      </a:r>
                    </a:p>
                  </a:txBody>
                  <a:tcPr/>
                </a:tc>
                <a:extLst>
                  <a:ext uri="{0D108BD9-81ED-4DB2-BD59-A6C34878D82A}">
                    <a16:rowId xmlns:a16="http://schemas.microsoft.com/office/drawing/2014/main" val="10002"/>
                  </a:ext>
                </a:extLst>
              </a:tr>
              <a:tr h="380970">
                <a:tc>
                  <a:txBody>
                    <a:bodyPr/>
                    <a:lstStyle/>
                    <a:p>
                      <a:r>
                        <a:rPr lang="zh-TW" altLang="en-US" dirty="0"/>
                        <a:t>加密原則</a:t>
                      </a:r>
                    </a:p>
                  </a:txBody>
                  <a:tcPr/>
                </a:tc>
                <a:tc>
                  <a:txBody>
                    <a:bodyPr/>
                    <a:lstStyle/>
                    <a:p>
                      <a:r>
                        <a:rPr lang="zh-TW" altLang="en-US" dirty="0"/>
                        <a:t>特定副檔名</a:t>
                      </a:r>
                    </a:p>
                  </a:txBody>
                  <a:tcPr/>
                </a:tc>
                <a:extLst>
                  <a:ext uri="{0D108BD9-81ED-4DB2-BD59-A6C34878D82A}">
                    <a16:rowId xmlns:a16="http://schemas.microsoft.com/office/drawing/2014/main" val="10003"/>
                  </a:ext>
                </a:extLst>
              </a:tr>
              <a:tr h="642540">
                <a:tc>
                  <a:txBody>
                    <a:bodyPr/>
                    <a:lstStyle/>
                    <a:p>
                      <a:r>
                        <a:rPr lang="zh-TW" altLang="en-US" dirty="0"/>
                        <a:t>加密方式</a:t>
                      </a:r>
                    </a:p>
                  </a:txBody>
                  <a:tcPr/>
                </a:tc>
                <a:tc>
                  <a:txBody>
                    <a:bodyPr/>
                    <a:lstStyle/>
                    <a:p>
                      <a:r>
                        <a:rPr lang="zh-TW" altLang="en-US" dirty="0"/>
                        <a:t>二層式加密技術</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(AES</a:t>
                      </a:r>
                      <a:r>
                        <a:rPr lang="zh-TW" altLang="en-US" dirty="0"/>
                        <a:t> </a:t>
                      </a:r>
                      <a:r>
                        <a:rPr lang="en-US" altLang="zh-TW" dirty="0"/>
                        <a:t>&amp;</a:t>
                      </a:r>
                      <a:r>
                        <a:rPr lang="zh-TW" altLang="en-US" dirty="0"/>
                        <a:t> </a:t>
                      </a:r>
                      <a:r>
                        <a:rPr lang="en-US" altLang="zh-TW" dirty="0"/>
                        <a:t>RSA)</a:t>
                      </a:r>
                      <a:endParaRPr lang="zh-TW" altLang="en-US" dirty="0"/>
                    </a:p>
                  </a:txBody>
                  <a:tcPr/>
                </a:tc>
                <a:extLst>
                  <a:ext uri="{0D108BD9-81ED-4DB2-BD59-A6C34878D82A}">
                    <a16:rowId xmlns:a16="http://schemas.microsoft.com/office/drawing/2014/main" val="10004"/>
                  </a:ext>
                </a:extLst>
              </a:tr>
              <a:tr h="380970">
                <a:tc>
                  <a:txBody>
                    <a:bodyPr/>
                    <a:lstStyle/>
                    <a:p>
                      <a:r>
                        <a:rPr lang="zh-TW" altLang="en-US" dirty="0"/>
                        <a:t>付款金額</a:t>
                      </a:r>
                    </a:p>
                  </a:txBody>
                  <a:tcPr/>
                </a:tc>
                <a:tc>
                  <a:txBody>
                    <a:bodyPr/>
                    <a:lstStyle/>
                    <a:p>
                      <a:r>
                        <a:rPr lang="en-US" altLang="zh-TW" dirty="0"/>
                        <a:t>300 USD</a:t>
                      </a:r>
                      <a:endParaRPr lang="zh-TW" altLang="en-US" dirty="0"/>
                    </a:p>
                  </a:txBody>
                  <a:tcPr/>
                </a:tc>
                <a:extLst>
                  <a:ext uri="{0D108BD9-81ED-4DB2-BD59-A6C34878D82A}">
                    <a16:rowId xmlns:a16="http://schemas.microsoft.com/office/drawing/2014/main" val="10005"/>
                  </a:ext>
                </a:extLst>
              </a:tr>
              <a:tr h="380970">
                <a:tc>
                  <a:txBody>
                    <a:bodyPr/>
                    <a:lstStyle/>
                    <a:p>
                      <a:r>
                        <a:rPr lang="zh-TW" altLang="en-US" dirty="0"/>
                        <a:t>解決方式</a:t>
                      </a:r>
                    </a:p>
                  </a:txBody>
                  <a:tcPr/>
                </a:tc>
                <a:tc>
                  <a:txBody>
                    <a:bodyPr/>
                    <a:lstStyle/>
                    <a:p>
                      <a:r>
                        <a:rPr lang="zh-TW" altLang="en-US" dirty="0"/>
                        <a:t>比特幣</a:t>
                      </a:r>
                    </a:p>
                  </a:txBody>
                  <a:tcPr/>
                </a:tc>
                <a:extLst>
                  <a:ext uri="{0D108BD9-81ED-4DB2-BD59-A6C34878D82A}">
                    <a16:rowId xmlns:a16="http://schemas.microsoft.com/office/drawing/2014/main" val="10006"/>
                  </a:ext>
                </a:extLst>
              </a:tr>
              <a:tr h="380970">
                <a:tc>
                  <a:txBody>
                    <a:bodyPr/>
                    <a:lstStyle/>
                    <a:p>
                      <a:r>
                        <a:rPr lang="zh-TW" altLang="en-US" dirty="0"/>
                        <a:t>估計獲利</a:t>
                      </a:r>
                    </a:p>
                  </a:txBody>
                  <a:tcPr/>
                </a:tc>
                <a:tc>
                  <a:txBody>
                    <a:bodyPr/>
                    <a:lstStyle/>
                    <a:p>
                      <a:r>
                        <a:rPr lang="en-US" altLang="zh-TW" dirty="0"/>
                        <a:t>N/A</a:t>
                      </a:r>
                      <a:endParaRPr lang="zh-TW" alt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18551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descr="https://lh5.googleusercontent.com/nzw-J-VMJMy8hiRvlNNdCUMjj6eXeLkxWDMiBoJwYLai1JNUExtmtkzThmfvg1aMr8iTJzlXqE0lU6Zek-UkbIML3-OjYaJ25XdAdVsW1JJZd5OlIHisZDPkF3jnhUiyv6s4ZK3HtQ"/>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66" y="3173"/>
            <a:ext cx="9108000" cy="6072000"/>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http://betanews.com/wp-content/uploads/2016/01/locked_up_computer.jpg"/>
          <p:cNvPicPr>
            <a:picLocks noChangeAspect="1" noChangeArrowheads="1"/>
          </p:cNvPicPr>
          <p:nvPr/>
        </p:nvPicPr>
        <p:blipFill>
          <a:blip r:embed="rId3" cstate="print"/>
          <a:srcRect/>
          <a:stretch>
            <a:fillRect/>
          </a:stretch>
        </p:blipFill>
        <p:spPr bwMode="auto">
          <a:xfrm>
            <a:off x="37071" y="4105530"/>
            <a:ext cx="4118920" cy="2703042"/>
          </a:xfrm>
          <a:prstGeom prst="rect">
            <a:avLst/>
          </a:prstGeom>
          <a:noFill/>
          <a:effectLst>
            <a:softEdge rad="635000"/>
          </a:effectLst>
        </p:spPr>
      </p:pic>
    </p:spTree>
    <p:extLst>
      <p:ext uri="{BB962C8B-B14F-4D97-AF65-F5344CB8AC3E}">
        <p14:creationId xmlns:p14="http://schemas.microsoft.com/office/powerpoint/2010/main" val="1730806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1949" y="180975"/>
            <a:ext cx="8397039" cy="714375"/>
          </a:xfrm>
        </p:spPr>
        <p:txBody>
          <a:bodyPr/>
          <a:lstStyle/>
          <a:p>
            <a:r>
              <a:rPr lang="zh-TW" altLang="en-US" dirty="0">
                <a:latin typeface="+mn-ea"/>
                <a:ea typeface="+mn-ea"/>
              </a:rPr>
              <a:t>勒索軟體的特性</a:t>
            </a:r>
            <a:r>
              <a:rPr lang="en-US" altLang="zh-TW" dirty="0">
                <a:latin typeface="+mn-ea"/>
                <a:ea typeface="+mn-ea"/>
              </a:rPr>
              <a:t>(1) </a:t>
            </a:r>
            <a:r>
              <a:rPr lang="zh-TW" altLang="en-US" dirty="0">
                <a:latin typeface="+mn-ea"/>
                <a:ea typeface="+mn-ea"/>
              </a:rPr>
              <a:t>：把你的檔案當作人質  “加密”</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59</a:t>
            </a:fld>
            <a:endParaRPr lang="en-US" altLang="zh-TW"/>
          </a:p>
        </p:txBody>
      </p:sp>
      <p:pic>
        <p:nvPicPr>
          <p:cNvPr id="6" name="圖片 5"/>
          <p:cNvPicPr>
            <a:picLocks noChangeAspect="1"/>
          </p:cNvPicPr>
          <p:nvPr/>
        </p:nvPicPr>
        <p:blipFill>
          <a:blip r:embed="rId2"/>
          <a:stretch>
            <a:fillRect/>
          </a:stretch>
        </p:blipFill>
        <p:spPr>
          <a:xfrm>
            <a:off x="3851920" y="2564904"/>
            <a:ext cx="5003677" cy="3973875"/>
          </a:xfrm>
          <a:prstGeom prst="rect">
            <a:avLst/>
          </a:prstGeom>
        </p:spPr>
      </p:pic>
      <p:sp>
        <p:nvSpPr>
          <p:cNvPr id="7" name="內容版面配置區 1"/>
          <p:cNvSpPr>
            <a:spLocks noGrp="1"/>
          </p:cNvSpPr>
          <p:nvPr>
            <p:ph idx="1"/>
          </p:nvPr>
        </p:nvSpPr>
        <p:spPr>
          <a:xfrm>
            <a:off x="361950" y="895350"/>
            <a:ext cx="8229600" cy="5124450"/>
          </a:xfrm>
        </p:spPr>
        <p:txBody>
          <a:bodyPr/>
          <a:lstStyle/>
          <a:p>
            <a:r>
              <a:rPr lang="zh-TW" altLang="en-US" dirty="0"/>
              <a:t>加密 電腦中“有寫入權限“文件檔案</a:t>
            </a:r>
            <a:endParaRPr lang="en-US" altLang="zh-TW" dirty="0"/>
          </a:p>
          <a:p>
            <a:r>
              <a:rPr lang="zh-TW" altLang="en-US" dirty="0"/>
              <a:t>加密 電腦中 包含所有網路磁碟機的文件檔案</a:t>
            </a:r>
          </a:p>
          <a:p>
            <a:endParaRPr lang="zh-TW" altLang="en-US" dirty="0"/>
          </a:p>
        </p:txBody>
      </p:sp>
      <p:pic>
        <p:nvPicPr>
          <p:cNvPr id="8" name="圖片 7"/>
          <p:cNvPicPr>
            <a:picLocks noChangeAspect="1"/>
          </p:cNvPicPr>
          <p:nvPr/>
        </p:nvPicPr>
        <p:blipFill>
          <a:blip r:embed="rId3"/>
          <a:stretch>
            <a:fillRect/>
          </a:stretch>
        </p:blipFill>
        <p:spPr>
          <a:xfrm>
            <a:off x="611560" y="2099403"/>
            <a:ext cx="3816424" cy="2452438"/>
          </a:xfrm>
          <a:prstGeom prst="rect">
            <a:avLst/>
          </a:prstGeom>
        </p:spPr>
      </p:pic>
    </p:spTree>
    <p:extLst>
      <p:ext uri="{BB962C8B-B14F-4D97-AF65-F5344CB8AC3E}">
        <p14:creationId xmlns:p14="http://schemas.microsoft.com/office/powerpoint/2010/main" val="1152485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mn-ea"/>
                <a:ea typeface="+mn-ea"/>
              </a:rPr>
              <a:t>2017</a:t>
            </a:r>
            <a:r>
              <a:rPr lang="zh-TW" altLang="en-US" dirty="0">
                <a:latin typeface="+mn-ea"/>
                <a:ea typeface="+mn-ea"/>
              </a:rPr>
              <a:t>資安防護需求調查</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6</a:t>
            </a:fld>
            <a:endParaRPr lang="en-US" altLang="zh-TW"/>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893" y="1062337"/>
            <a:ext cx="7285714" cy="4790476"/>
          </a:xfrm>
          <a:prstGeom prst="rect">
            <a:avLst/>
          </a:prstGeom>
        </p:spPr>
      </p:pic>
    </p:spTree>
    <p:extLst>
      <p:ext uri="{BB962C8B-B14F-4D97-AF65-F5344CB8AC3E}">
        <p14:creationId xmlns:p14="http://schemas.microsoft.com/office/powerpoint/2010/main" val="42208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lang="zh-TW" altLang="en-US" dirty="0"/>
              <a:t>檔案是由</a:t>
            </a:r>
            <a:r>
              <a:rPr lang="en-US" altLang="zh-TW" dirty="0"/>
              <a:t>AES / RSA</a:t>
            </a:r>
            <a:r>
              <a:rPr lang="zh-TW" altLang="en-US" dirty="0"/>
              <a:t> </a:t>
            </a:r>
            <a:r>
              <a:rPr lang="en-US" altLang="zh-TW" dirty="0"/>
              <a:t>2048</a:t>
            </a:r>
            <a:r>
              <a:rPr lang="zh-TW" altLang="en-US" dirty="0"/>
              <a:t> 加密演算法加密</a:t>
            </a:r>
            <a:endParaRPr lang="en-US" altLang="zh-TW" dirty="0"/>
          </a:p>
          <a:p>
            <a:pPr lvl="0"/>
            <a:r>
              <a:rPr lang="zh-TW" altLang="en-US" dirty="0"/>
              <a:t>一經加密即無法破解</a:t>
            </a:r>
            <a:r>
              <a:rPr lang="en-US" altLang="zh-TW" dirty="0"/>
              <a:t>,</a:t>
            </a:r>
            <a:r>
              <a:rPr lang="zh-TW" altLang="en-US" dirty="0"/>
              <a:t> 除非取得金鑰</a:t>
            </a:r>
            <a:endParaRPr lang="en-US" altLang="zh-TW" dirty="0"/>
          </a:p>
          <a:p>
            <a:endParaRPr lang="zh-TW" altLang="en-US" dirty="0"/>
          </a:p>
        </p:txBody>
      </p:sp>
      <p:sp>
        <p:nvSpPr>
          <p:cNvPr id="2" name="標題 1"/>
          <p:cNvSpPr>
            <a:spLocks noGrp="1"/>
          </p:cNvSpPr>
          <p:nvPr>
            <p:ph type="title"/>
          </p:nvPr>
        </p:nvSpPr>
        <p:spPr/>
        <p:txBody>
          <a:bodyPr/>
          <a:lstStyle/>
          <a:p>
            <a:r>
              <a:rPr lang="zh-TW" altLang="en-US" dirty="0"/>
              <a:t>勒索軟體的特性</a:t>
            </a:r>
            <a:r>
              <a:rPr lang="en-US" altLang="zh-TW" dirty="0"/>
              <a:t>(2)</a:t>
            </a:r>
            <a:r>
              <a:rPr lang="zh-TW" altLang="en-US" dirty="0"/>
              <a:t> ：文件無法自行解密</a:t>
            </a:r>
          </a:p>
        </p:txBody>
      </p:sp>
      <p:pic>
        <p:nvPicPr>
          <p:cNvPr id="31" name="圖片 30"/>
          <p:cNvPicPr>
            <a:picLocks noChangeAspect="1"/>
          </p:cNvPicPr>
          <p:nvPr/>
        </p:nvPicPr>
        <p:blipFill>
          <a:blip r:embed="rId2"/>
          <a:stretch>
            <a:fillRect/>
          </a:stretch>
        </p:blipFill>
        <p:spPr>
          <a:xfrm>
            <a:off x="539552" y="2057461"/>
            <a:ext cx="4629355" cy="2736899"/>
          </a:xfrm>
          <a:prstGeom prst="rect">
            <a:avLst/>
          </a:prstGeom>
        </p:spPr>
      </p:pic>
      <p:pic>
        <p:nvPicPr>
          <p:cNvPr id="36" name="圖片 35"/>
          <p:cNvPicPr>
            <a:picLocks noChangeAspect="1"/>
          </p:cNvPicPr>
          <p:nvPr/>
        </p:nvPicPr>
        <p:blipFill>
          <a:blip r:embed="rId3"/>
          <a:stretch>
            <a:fillRect/>
          </a:stretch>
        </p:blipFill>
        <p:spPr>
          <a:xfrm>
            <a:off x="4909619" y="4787076"/>
            <a:ext cx="4104456" cy="1782385"/>
          </a:xfrm>
          <a:prstGeom prst="rect">
            <a:avLst/>
          </a:prstGeom>
        </p:spPr>
      </p:pic>
    </p:spTree>
    <p:extLst>
      <p:ext uri="{BB962C8B-B14F-4D97-AF65-F5344CB8AC3E}">
        <p14:creationId xmlns:p14="http://schemas.microsoft.com/office/powerpoint/2010/main" val="2930004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r>
              <a:rPr lang="zh-TW" altLang="en-US" dirty="0"/>
              <a:t>中了此類病毒後會優先攻擊文件、圖片、影音資料被加密，文件檔案會多一串 「</a:t>
            </a:r>
            <a:r>
              <a:rPr lang="en-US" altLang="zh-TW" dirty="0"/>
              <a:t>encrypted</a:t>
            </a:r>
            <a:r>
              <a:rPr lang="zh-TW" altLang="en-US" dirty="0"/>
              <a:t>、</a:t>
            </a:r>
            <a:r>
              <a:rPr lang="en-US" altLang="zh-TW" dirty="0" err="1"/>
              <a:t>exx</a:t>
            </a:r>
            <a:r>
              <a:rPr lang="en-US" altLang="zh-TW" dirty="0"/>
              <a:t> </a:t>
            </a:r>
            <a:r>
              <a:rPr lang="zh-TW" altLang="en-US" dirty="0"/>
              <a:t>、 </a:t>
            </a:r>
            <a:r>
              <a:rPr lang="en-US" altLang="zh-TW" dirty="0"/>
              <a:t>micro</a:t>
            </a:r>
            <a:r>
              <a:rPr lang="zh-TW" altLang="en-US" dirty="0"/>
              <a:t>、</a:t>
            </a:r>
            <a:r>
              <a:rPr lang="en-US" altLang="zh-TW" dirty="0"/>
              <a:t>mp3 ……</a:t>
            </a:r>
            <a:r>
              <a:rPr lang="zh-TW" altLang="en-US" dirty="0"/>
              <a:t>」的字眼 </a:t>
            </a:r>
            <a:endParaRPr lang="en-US" altLang="zh-TW" dirty="0"/>
          </a:p>
          <a:p>
            <a:r>
              <a:rPr lang="zh-TW" altLang="en-US" dirty="0"/>
              <a:t>所有被加密檔案將無法使用</a:t>
            </a:r>
            <a:endParaRPr lang="en-US" altLang="zh-TW" dirty="0"/>
          </a:p>
          <a:p>
            <a:endParaRPr lang="zh-TW" altLang="en-US" dirty="0"/>
          </a:p>
          <a:p>
            <a:endParaRPr lang="zh-TW" altLang="en-US" dirty="0"/>
          </a:p>
        </p:txBody>
      </p:sp>
      <p:sp>
        <p:nvSpPr>
          <p:cNvPr id="2" name="標題 1"/>
          <p:cNvSpPr>
            <a:spLocks noGrp="1"/>
          </p:cNvSpPr>
          <p:nvPr>
            <p:ph type="title"/>
          </p:nvPr>
        </p:nvSpPr>
        <p:spPr>
          <a:xfrm>
            <a:off x="361950" y="180975"/>
            <a:ext cx="8439150" cy="714375"/>
          </a:xfrm>
        </p:spPr>
        <p:txBody>
          <a:bodyPr/>
          <a:lstStyle/>
          <a:p>
            <a:r>
              <a:rPr lang="zh-TW" altLang="en-US" dirty="0"/>
              <a:t>勒索軟體的特性</a:t>
            </a:r>
            <a:r>
              <a:rPr lang="en-US" altLang="zh-TW" dirty="0"/>
              <a:t>(3)</a:t>
            </a:r>
            <a:r>
              <a:rPr lang="zh-TW" altLang="en-US" dirty="0"/>
              <a:t> ：被加密文件將無法使用 </a:t>
            </a:r>
          </a:p>
        </p:txBody>
      </p:sp>
      <p:pic>
        <p:nvPicPr>
          <p:cNvPr id="252930" name="Picture 2" descr="http://i2.wp.com/www.kocpc.com.tw/wp-content/uploads/2015/06/1434646145-fd85cb7e1fff4aeb9a347fe1a58cc3be.png?resize=600%2C13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56" y="5157192"/>
            <a:ext cx="7148991" cy="159660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2571551"/>
            <a:ext cx="4853775" cy="2434977"/>
          </a:xfrm>
          <a:prstGeom prst="rect">
            <a:avLst/>
          </a:prstGeom>
        </p:spPr>
      </p:pic>
    </p:spTree>
    <p:extLst>
      <p:ext uri="{BB962C8B-B14F-4D97-AF65-F5344CB8AC3E}">
        <p14:creationId xmlns:p14="http://schemas.microsoft.com/office/powerpoint/2010/main" val="4145295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pPr>
              <a:buFont typeface="Wingdings" charset="2"/>
              <a:buChar char="Ø"/>
            </a:pPr>
            <a:r>
              <a:rPr kumimoji="1" lang="zh-TW" altLang="en-US" dirty="0"/>
              <a:t>彈跳出勒索畫面要求支付贖金</a:t>
            </a:r>
          </a:p>
          <a:p>
            <a:pPr>
              <a:buFont typeface="Wingdings" charset="2"/>
              <a:buChar char="Ø"/>
            </a:pPr>
            <a:r>
              <a:rPr kumimoji="1" lang="zh-TW" altLang="en-US" dirty="0"/>
              <a:t>使用</a:t>
            </a:r>
            <a:r>
              <a:rPr kumimoji="1" lang="en-US" altLang="zh-TW" dirty="0"/>
              <a:t>Bitcoin</a:t>
            </a:r>
            <a:r>
              <a:rPr kumimoji="1" lang="zh-TW" altLang="en-US" dirty="0"/>
              <a:t>交易</a:t>
            </a:r>
          </a:p>
          <a:p>
            <a:pPr>
              <a:buFont typeface="Wingdings" charset="2"/>
              <a:buChar char="Ø"/>
            </a:pPr>
            <a:r>
              <a:rPr kumimoji="1" lang="zh-TW" altLang="en-US" dirty="0"/>
              <a:t>通常能復原，維持口碑</a:t>
            </a:r>
          </a:p>
          <a:p>
            <a:pPr lvl="1"/>
            <a:endParaRPr kumimoji="1" lang="zh-TW" altLang="en-US" dirty="0"/>
          </a:p>
        </p:txBody>
      </p:sp>
      <p:sp>
        <p:nvSpPr>
          <p:cNvPr id="2" name="標題 1"/>
          <p:cNvSpPr>
            <a:spLocks noGrp="1"/>
          </p:cNvSpPr>
          <p:nvPr>
            <p:ph type="title"/>
          </p:nvPr>
        </p:nvSpPr>
        <p:spPr>
          <a:xfrm>
            <a:off x="361949" y="180975"/>
            <a:ext cx="8467725" cy="714375"/>
          </a:xfrm>
        </p:spPr>
        <p:txBody>
          <a:bodyPr/>
          <a:lstStyle/>
          <a:p>
            <a:r>
              <a:rPr lang="zh-TW" altLang="en-US" dirty="0"/>
              <a:t>勒索軟體的特性</a:t>
            </a:r>
            <a:r>
              <a:rPr lang="en-US" altLang="zh-TW" dirty="0"/>
              <a:t>(4)</a:t>
            </a:r>
            <a:r>
              <a:rPr lang="zh-TW" altLang="en-US" dirty="0"/>
              <a:t> ：</a:t>
            </a:r>
            <a:r>
              <a:rPr lang="zh-TW" altLang="en-US" dirty="0">
                <a:latin typeface="華康新儷粗黑"/>
              </a:rPr>
              <a:t>勒索付錢才給解密鑰匙</a:t>
            </a:r>
            <a:endParaRPr lang="zh-TW" altLang="en-US" dirty="0"/>
          </a:p>
        </p:txBody>
      </p:sp>
      <p:pic>
        <p:nvPicPr>
          <p:cNvPr id="5" name="圖片 4"/>
          <p:cNvPicPr>
            <a:picLocks noChangeAspect="1"/>
          </p:cNvPicPr>
          <p:nvPr/>
        </p:nvPicPr>
        <p:blipFill>
          <a:blip r:embed="rId2"/>
          <a:stretch>
            <a:fillRect/>
          </a:stretch>
        </p:blipFill>
        <p:spPr>
          <a:xfrm>
            <a:off x="323528" y="2636912"/>
            <a:ext cx="3925639" cy="2736304"/>
          </a:xfrm>
          <a:prstGeom prst="rect">
            <a:avLst/>
          </a:prstGeom>
        </p:spPr>
      </p:pic>
      <p:pic>
        <p:nvPicPr>
          <p:cNvPr id="6" name="圖片 5"/>
          <p:cNvPicPr>
            <a:picLocks noChangeAspect="1"/>
          </p:cNvPicPr>
          <p:nvPr/>
        </p:nvPicPr>
        <p:blipFill>
          <a:blip r:embed="rId3"/>
          <a:stretch>
            <a:fillRect/>
          </a:stretch>
        </p:blipFill>
        <p:spPr>
          <a:xfrm>
            <a:off x="4284402" y="3501008"/>
            <a:ext cx="4437386" cy="2952328"/>
          </a:xfrm>
          <a:prstGeom prst="rect">
            <a:avLst/>
          </a:prstGeom>
        </p:spPr>
      </p:pic>
    </p:spTree>
    <p:extLst>
      <p:ext uri="{BB962C8B-B14F-4D97-AF65-F5344CB8AC3E}">
        <p14:creationId xmlns:p14="http://schemas.microsoft.com/office/powerpoint/2010/main" val="3859500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905" y="3933056"/>
            <a:ext cx="6120679" cy="26065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14"/>
          <p:cNvSpPr/>
          <p:nvPr/>
        </p:nvSpPr>
        <p:spPr>
          <a:xfrm>
            <a:off x="4138136" y="5616803"/>
            <a:ext cx="4682336" cy="1152128"/>
          </a:xfrm>
          <a:prstGeom prst="roundRect">
            <a:avLst/>
          </a:prstGeom>
          <a:gradFill flip="none" rotWithShape="1">
            <a:gsLst>
              <a:gs pos="0">
                <a:srgbClr val="560F11">
                  <a:tint val="66000"/>
                  <a:satMod val="160000"/>
                </a:srgbClr>
              </a:gs>
              <a:gs pos="50000">
                <a:srgbClr val="560F11">
                  <a:tint val="44500"/>
                  <a:satMod val="160000"/>
                </a:srgbClr>
              </a:gs>
              <a:gs pos="100000">
                <a:srgbClr val="560F11">
                  <a:tint val="23500"/>
                  <a:satMod val="160000"/>
                </a:srgbClr>
              </a:gs>
            </a:gsLst>
            <a:lin ang="10800000" scaled="1"/>
            <a:tileRect/>
          </a:gra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i="1" dirty="0">
              <a:solidFill>
                <a:srgbClr val="002060"/>
              </a:solidFill>
              <a:latin typeface="Candara" panose="020E0502030303020204" pitchFamily="34" charset="0"/>
            </a:endParaRPr>
          </a:p>
          <a:p>
            <a:pPr algn="ctr">
              <a:defRPr/>
            </a:pPr>
            <a:r>
              <a:rPr lang="en-US" altLang="zh-TW" i="1" dirty="0">
                <a:solidFill>
                  <a:srgbClr val="002060"/>
                </a:solidFill>
                <a:latin typeface="Candara" panose="020E0502030303020204" pitchFamily="34" charset="0"/>
              </a:rPr>
              <a:t>User may encounter </a:t>
            </a:r>
            <a:r>
              <a:rPr lang="en-US" altLang="zh-TW" i="1" dirty="0" err="1">
                <a:solidFill>
                  <a:srgbClr val="002060"/>
                </a:solidFill>
                <a:latin typeface="Candara" panose="020E0502030303020204" pitchFamily="34" charset="0"/>
              </a:rPr>
              <a:t>ransomware</a:t>
            </a:r>
            <a:r>
              <a:rPr lang="en-US" altLang="zh-TW" i="1" dirty="0">
                <a:solidFill>
                  <a:srgbClr val="002060"/>
                </a:solidFill>
                <a:latin typeface="Candara" panose="020E0502030303020204" pitchFamily="34" charset="0"/>
              </a:rPr>
              <a:t> variants via </a:t>
            </a:r>
            <a:r>
              <a:rPr lang="en-US" altLang="zh-TW" b="1" i="1" dirty="0">
                <a:solidFill>
                  <a:srgbClr val="0070C0"/>
                </a:solidFill>
                <a:latin typeface="Candara" panose="020E0502030303020204" pitchFamily="34" charset="0"/>
              </a:rPr>
              <a:t>spam</a:t>
            </a:r>
            <a:r>
              <a:rPr lang="en-US" altLang="zh-TW" i="1" dirty="0">
                <a:solidFill>
                  <a:srgbClr val="0070C0"/>
                </a:solidFill>
                <a:latin typeface="Candara" panose="020E0502030303020204" pitchFamily="34" charset="0"/>
              </a:rPr>
              <a:t> </a:t>
            </a:r>
            <a:r>
              <a:rPr lang="en-US" altLang="zh-TW" i="1" dirty="0">
                <a:solidFill>
                  <a:srgbClr val="002060"/>
                </a:solidFill>
                <a:latin typeface="Candara" panose="020E0502030303020204" pitchFamily="34" charset="0"/>
              </a:rPr>
              <a:t>or </a:t>
            </a:r>
            <a:r>
              <a:rPr lang="en-US" altLang="zh-TW" b="1" i="1" dirty="0">
                <a:solidFill>
                  <a:srgbClr val="0070C0"/>
                </a:solidFill>
                <a:latin typeface="Candara" panose="020E0502030303020204" pitchFamily="34" charset="0"/>
              </a:rPr>
              <a:t>malicious link</a:t>
            </a:r>
            <a:r>
              <a:rPr lang="en-US" altLang="zh-TW" i="1" dirty="0">
                <a:solidFill>
                  <a:srgbClr val="002060"/>
                </a:solidFill>
                <a:latin typeface="Candara" panose="020E0502030303020204" pitchFamily="34" charset="0"/>
              </a:rPr>
              <a:t>. Once installed, it limits access to the system and Show message prompts forcing users to </a:t>
            </a:r>
            <a:r>
              <a:rPr lang="en-US" altLang="zh-TW" b="1" i="1" dirty="0">
                <a:solidFill>
                  <a:srgbClr val="560F11">
                    <a:lumMod val="75000"/>
                    <a:lumOff val="25000"/>
                  </a:srgbClr>
                </a:solidFill>
                <a:effectLst>
                  <a:outerShdw blurRad="38100" dist="38100" dir="2700000" algn="tl">
                    <a:srgbClr val="000000">
                      <a:alpha val="43137"/>
                    </a:srgbClr>
                  </a:outerShdw>
                </a:effectLst>
                <a:latin typeface="Candara" panose="020E0502030303020204" pitchFamily="34" charset="0"/>
              </a:rPr>
              <a:t>pay</a:t>
            </a:r>
            <a:r>
              <a:rPr lang="en-US" altLang="zh-TW" i="1" dirty="0">
                <a:solidFill>
                  <a:srgbClr val="002060"/>
                </a:solidFill>
                <a:effectLst>
                  <a:outerShdw blurRad="38100" dist="38100" dir="2700000" algn="tl">
                    <a:srgbClr val="000000">
                      <a:alpha val="43137"/>
                    </a:srgbClr>
                  </a:outerShdw>
                </a:effectLst>
                <a:latin typeface="Candara" panose="020E0502030303020204" pitchFamily="34" charset="0"/>
              </a:rPr>
              <a:t> </a:t>
            </a:r>
            <a:r>
              <a:rPr lang="en-US" altLang="zh-TW" i="1" dirty="0">
                <a:solidFill>
                  <a:srgbClr val="002060"/>
                </a:solidFill>
                <a:latin typeface="Candara" panose="020E0502030303020204" pitchFamily="34" charset="0"/>
              </a:rPr>
              <a:t>for the Ransom</a:t>
            </a:r>
          </a:p>
          <a:p>
            <a:pPr algn="ctr">
              <a:defRPr/>
            </a:pPr>
            <a:endParaRPr lang="zh-TW" altLang="en-US" dirty="0">
              <a:solidFill>
                <a:srgbClr val="FFFFFF"/>
              </a:solidFill>
            </a:endParaRPr>
          </a:p>
        </p:txBody>
      </p:sp>
      <p:sp>
        <p:nvSpPr>
          <p:cNvPr id="5" name="內容版面配置區 4"/>
          <p:cNvSpPr>
            <a:spLocks noGrp="1"/>
          </p:cNvSpPr>
          <p:nvPr>
            <p:ph idx="1"/>
          </p:nvPr>
        </p:nvSpPr>
        <p:spPr/>
        <p:txBody>
          <a:bodyPr/>
          <a:lstStyle/>
          <a:p>
            <a:pPr marL="0" indent="0">
              <a:buNone/>
            </a:pPr>
            <a:r>
              <a:rPr lang="zh-TW" altLang="en-US" dirty="0"/>
              <a:t>勒索軟體目前主要的攻擊途徑</a:t>
            </a:r>
            <a:r>
              <a:rPr lang="en-US" altLang="zh-TW" dirty="0"/>
              <a:t>:</a:t>
            </a:r>
          </a:p>
          <a:p>
            <a:r>
              <a:rPr lang="zh-TW" altLang="en-US" dirty="0"/>
              <a:t>惡意郵件</a:t>
            </a:r>
            <a:endParaRPr lang="en-US" altLang="zh-TW" dirty="0"/>
          </a:p>
          <a:p>
            <a:pPr lvl="1"/>
            <a:r>
              <a:rPr lang="zh-TW" altLang="en-US" dirty="0"/>
              <a:t>釣魚連結和惡意夾檔</a:t>
            </a:r>
            <a:endParaRPr lang="en-US" altLang="zh-TW" dirty="0"/>
          </a:p>
          <a:p>
            <a:r>
              <a:rPr lang="zh-TW" altLang="en-US" dirty="0"/>
              <a:t>網頁掛馬</a:t>
            </a:r>
            <a:endParaRPr lang="en-US" altLang="zh-TW" dirty="0"/>
          </a:p>
          <a:p>
            <a:pPr lvl="1"/>
            <a:r>
              <a:rPr lang="zh-TW" altLang="en-US" dirty="0"/>
              <a:t>遭駭客入侵的網站</a:t>
            </a:r>
            <a:endParaRPr lang="en-US" altLang="zh-TW" dirty="0"/>
          </a:p>
          <a:p>
            <a:pPr lvl="1"/>
            <a:r>
              <a:rPr lang="zh-TW" altLang="en-US" dirty="0"/>
              <a:t>惡意廣告</a:t>
            </a:r>
            <a:endParaRPr lang="en-US" altLang="zh-TW" dirty="0"/>
          </a:p>
          <a:p>
            <a:endParaRPr lang="en-US" altLang="zh-TW" dirty="0"/>
          </a:p>
        </p:txBody>
      </p:sp>
      <p:sp>
        <p:nvSpPr>
          <p:cNvPr id="7" name="標題 6"/>
          <p:cNvSpPr>
            <a:spLocks noGrp="1"/>
          </p:cNvSpPr>
          <p:nvPr>
            <p:ph type="title"/>
          </p:nvPr>
        </p:nvSpPr>
        <p:spPr/>
        <p:txBody>
          <a:bodyPr/>
          <a:lstStyle/>
          <a:p>
            <a:r>
              <a:rPr lang="zh-TW" altLang="en-US" dirty="0"/>
              <a:t>勒索軟體的散播途徑</a:t>
            </a:r>
          </a:p>
        </p:txBody>
      </p:sp>
    </p:spTree>
    <p:extLst>
      <p:ext uri="{BB962C8B-B14F-4D97-AF65-F5344CB8AC3E}">
        <p14:creationId xmlns:p14="http://schemas.microsoft.com/office/powerpoint/2010/main" val="3173389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6" name="內容版面配置區 5"/>
          <p:cNvPicPr>
            <a:picLocks noGrp="1" noChangeAspect="1"/>
          </p:cNvPicPr>
          <p:nvPr>
            <p:ph idx="1"/>
          </p:nvPr>
        </p:nvPicPr>
        <p:blipFill>
          <a:blip r:embed="rId2" cstate="print"/>
          <a:stretch>
            <a:fillRect/>
          </a:stretch>
        </p:blipFill>
        <p:spPr>
          <a:xfrm>
            <a:off x="158749" y="938681"/>
            <a:ext cx="7200000" cy="3391647"/>
          </a:xfrm>
          <a:prstGeom prst="rect">
            <a:avLst/>
          </a:prstGeom>
          <a:ln>
            <a:noFill/>
          </a:ln>
          <a:effectLst>
            <a:outerShdw blurRad="292100" dist="139700" dir="2700000" algn="tl" rotWithShape="0">
              <a:srgbClr val="333333">
                <a:alpha val="65000"/>
              </a:srgbClr>
            </a:outerShdw>
          </a:effectLst>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64</a:t>
            </a:fld>
            <a:endParaRPr lang="en-US" altLang="zh-TW"/>
          </a:p>
        </p:txBody>
      </p:sp>
      <p:pic>
        <p:nvPicPr>
          <p:cNvPr id="7" name="圖片 6"/>
          <p:cNvPicPr>
            <a:picLocks noChangeAspect="1"/>
          </p:cNvPicPr>
          <p:nvPr/>
        </p:nvPicPr>
        <p:blipFill>
          <a:blip r:embed="rId3" cstate="print"/>
          <a:stretch>
            <a:fillRect/>
          </a:stretch>
        </p:blipFill>
        <p:spPr>
          <a:xfrm>
            <a:off x="1874836" y="2974748"/>
            <a:ext cx="7200000" cy="3412747"/>
          </a:xfrm>
          <a:prstGeom prst="rect">
            <a:avLst/>
          </a:prstGeom>
        </p:spPr>
      </p:pic>
      <p:cxnSp>
        <p:nvCxnSpPr>
          <p:cNvPr id="9" name="直線接點 8"/>
          <p:cNvCxnSpPr/>
          <p:nvPr/>
        </p:nvCxnSpPr>
        <p:spPr bwMode="auto">
          <a:xfrm>
            <a:off x="1860321" y="2540000"/>
            <a:ext cx="1404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0" name="直線接點 9"/>
          <p:cNvCxnSpPr/>
          <p:nvPr/>
        </p:nvCxnSpPr>
        <p:spPr bwMode="auto">
          <a:xfrm>
            <a:off x="2607808" y="3766458"/>
            <a:ext cx="1404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980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kumimoji="1" lang="zh-TW" altLang="en-US" sz="2400" dirty="0"/>
              <a:t>釣魚信件</a:t>
            </a:r>
            <a:endParaRPr kumimoji="1" lang="en-US" altLang="zh-TW" sz="2400" dirty="0"/>
          </a:p>
          <a:p>
            <a:pPr lvl="1"/>
            <a:r>
              <a:rPr kumimoji="1" lang="zh-TW" altLang="en-US" dirty="0"/>
              <a:t>假冒當地的銀行或快遞，連結下載帳單或收據</a:t>
            </a:r>
            <a:endParaRPr kumimoji="1" lang="en-US" altLang="zh-TW" dirty="0"/>
          </a:p>
          <a:p>
            <a:pPr lvl="1"/>
            <a:r>
              <a:rPr kumimoji="1" lang="zh-TW" altLang="en-US" dirty="0"/>
              <a:t>下載的檔案實際為勒索軟體</a:t>
            </a:r>
            <a:endParaRPr kumimoji="1" lang="en-US" altLang="zh-TW" dirty="0"/>
          </a:p>
          <a:p>
            <a:r>
              <a:rPr kumimoji="1" lang="zh-TW" altLang="en-US" sz="2400" dirty="0"/>
              <a:t>惡意夾檔</a:t>
            </a:r>
            <a:endParaRPr kumimoji="1" lang="en-US" altLang="zh-TW" sz="2400" dirty="0"/>
          </a:p>
          <a:p>
            <a:pPr lvl="1"/>
            <a:r>
              <a:rPr kumimoji="1" lang="zh-TW" altLang="en-US" dirty="0"/>
              <a:t>偽裝成投履歷或寄送發票的信件</a:t>
            </a:r>
            <a:endParaRPr kumimoji="1" lang="en-US" altLang="zh-TW" dirty="0"/>
          </a:p>
          <a:p>
            <a:pPr lvl="1"/>
            <a:r>
              <a:rPr kumimoji="1" lang="zh-TW" altLang="en-US" dirty="0"/>
              <a:t>附件壓縮檔解開後是勒索軟體</a:t>
            </a:r>
            <a:endParaRPr kumimoji="1" lang="en-US" altLang="zh-TW" dirty="0"/>
          </a:p>
          <a:p>
            <a:endParaRPr kumimoji="1" lang="en-US" altLang="zh-TW" sz="2400" dirty="0"/>
          </a:p>
          <a:p>
            <a:pPr lvl="1"/>
            <a:endParaRPr kumimoji="1" lang="en-US" altLang="zh-TW" sz="1800" dirty="0"/>
          </a:p>
        </p:txBody>
      </p:sp>
      <p:sp>
        <p:nvSpPr>
          <p:cNvPr id="2" name="標題 1"/>
          <p:cNvSpPr>
            <a:spLocks noGrp="1"/>
          </p:cNvSpPr>
          <p:nvPr>
            <p:ph type="title"/>
          </p:nvPr>
        </p:nvSpPr>
        <p:spPr/>
        <p:txBody>
          <a:bodyPr/>
          <a:lstStyle/>
          <a:p>
            <a:r>
              <a:rPr kumimoji="1" lang="zh-TW" altLang="en-US" dirty="0"/>
              <a:t>惡意郵件攻擊案例</a:t>
            </a:r>
          </a:p>
        </p:txBody>
      </p:sp>
      <p:pic>
        <p:nvPicPr>
          <p:cNvPr id="2052" name="Picture 4" descr="http://blog.trendmicro.com/trendlabs-security-intelligence/files/2015/09/enel.png"/>
          <p:cNvPicPr>
            <a:picLocks noChangeAspect="1" noChangeArrowheads="1"/>
          </p:cNvPicPr>
          <p:nvPr/>
        </p:nvPicPr>
        <p:blipFill rotWithShape="1">
          <a:blip r:embed="rId3">
            <a:extLst>
              <a:ext uri="{28A0092B-C50C-407E-A947-70E740481C1C}">
                <a14:useLocalDpi xmlns:a14="http://schemas.microsoft.com/office/drawing/2010/main" val="0"/>
              </a:ext>
            </a:extLst>
          </a:blip>
          <a:srcRect l="12635" t="24318" b="22928"/>
          <a:stretch/>
        </p:blipFill>
        <p:spPr bwMode="auto">
          <a:xfrm>
            <a:off x="4946162" y="2254518"/>
            <a:ext cx="4090334" cy="1803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t="13149" b="43425"/>
          <a:stretch/>
        </p:blipFill>
        <p:spPr bwMode="auto">
          <a:xfrm>
            <a:off x="467544" y="4509120"/>
            <a:ext cx="4206261" cy="142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t="7581" b="27932"/>
          <a:stretch/>
        </p:blipFill>
        <p:spPr bwMode="auto">
          <a:xfrm>
            <a:off x="4946162" y="4257462"/>
            <a:ext cx="3853916" cy="192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67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atin typeface="微軟正黑體" pitchFamily="34" charset="-120"/>
                <a:ea typeface="微軟正黑體" pitchFamily="34" charset="-120"/>
              </a:rPr>
              <a:t>RTLO</a:t>
            </a:r>
            <a:r>
              <a:rPr lang="zh-TW" altLang="en-US" b="1" dirty="0">
                <a:latin typeface="微軟正黑體" pitchFamily="34" charset="-120"/>
                <a:ea typeface="微軟正黑體" pitchFamily="34" charset="-120"/>
              </a:rPr>
              <a:t>手法</a:t>
            </a:r>
          </a:p>
        </p:txBody>
      </p:sp>
      <p:sp>
        <p:nvSpPr>
          <p:cNvPr id="4" name="日期版面配置區 3"/>
          <p:cNvSpPr>
            <a:spLocks noGrp="1"/>
          </p:cNvSpPr>
          <p:nvPr>
            <p:ph type="dt" sz="quarter" idx="4294967295"/>
          </p:nvPr>
        </p:nvSpPr>
        <p:spPr>
          <a:xfrm>
            <a:off x="63064" y="6546243"/>
            <a:ext cx="1089431" cy="219075"/>
          </a:xfrm>
          <a:prstGeom prst="rect">
            <a:avLst/>
          </a:prstGeom>
        </p:spPr>
        <p:txBody>
          <a:bodyPr/>
          <a:lstStyle/>
          <a:p>
            <a:fld id="{1499502C-88DD-4D00-9CBC-3375C6451C09}" type="datetime1">
              <a:rPr lang="en-US" smtClean="0"/>
              <a:pPr/>
              <a:t>6/26/2017</a:t>
            </a:fld>
            <a:endParaRPr lang="en-US" dirty="0"/>
          </a:p>
        </p:txBody>
      </p:sp>
      <p:sp>
        <p:nvSpPr>
          <p:cNvPr id="5" name="投影片編號版面配置區 4"/>
          <p:cNvSpPr>
            <a:spLocks noGrp="1"/>
          </p:cNvSpPr>
          <p:nvPr>
            <p:ph type="sldNum" sz="quarter" idx="4294967295"/>
          </p:nvPr>
        </p:nvSpPr>
        <p:spPr>
          <a:xfrm>
            <a:off x="4385891" y="6473825"/>
            <a:ext cx="372218" cy="276999"/>
          </a:xfrm>
          <a:prstGeom prst="rect">
            <a:avLst/>
          </a:prstGeom>
        </p:spPr>
        <p:txBody>
          <a:bodyPr/>
          <a:lstStyle/>
          <a:p>
            <a:fld id="{DC51072A-1C61-4434-9B52-DAD29CA38CF7}" type="slidenum">
              <a:rPr lang="en-US" smtClean="0"/>
              <a:pPr/>
              <a:t>66</a:t>
            </a:fld>
            <a:endParaRPr lang="en-US"/>
          </a:p>
        </p:txBody>
      </p:sp>
      <p:sp>
        <p:nvSpPr>
          <p:cNvPr id="6" name="頁尾版面配置區 5"/>
          <p:cNvSpPr>
            <a:spLocks noGrp="1"/>
          </p:cNvSpPr>
          <p:nvPr>
            <p:ph type="ftr" sz="quarter" idx="4294967295"/>
          </p:nvPr>
        </p:nvSpPr>
        <p:spPr>
          <a:xfrm>
            <a:off x="1062240" y="6547468"/>
            <a:ext cx="2895600" cy="180880"/>
          </a:xfrm>
          <a:prstGeom prst="rect">
            <a:avLst/>
          </a:prstGeom>
        </p:spPr>
        <p:txBody>
          <a:bodyPr/>
          <a:lstStyle/>
          <a:p>
            <a:r>
              <a:rPr lang="en-US"/>
              <a:t>Confidential | Copyright 2012 Trend Micro Inc.</a:t>
            </a:r>
            <a:endParaRPr lang="en-US" dirty="0"/>
          </a:p>
        </p:txBody>
      </p:sp>
      <p:sp>
        <p:nvSpPr>
          <p:cNvPr id="7" name="文字方塊 6"/>
          <p:cNvSpPr txBox="1"/>
          <p:nvPr/>
        </p:nvSpPr>
        <p:spPr>
          <a:xfrm>
            <a:off x="457199" y="2460569"/>
            <a:ext cx="1205346" cy="400110"/>
          </a:xfrm>
          <a:prstGeom prst="rect">
            <a:avLst/>
          </a:prstGeom>
          <a:noFill/>
        </p:spPr>
        <p:txBody>
          <a:bodyPr wrap="square" rtlCol="0">
            <a:spAutoFit/>
          </a:bodyPr>
          <a:lstStyle/>
          <a:p>
            <a:pPr algn="l"/>
            <a:r>
              <a:rPr lang="en-US" altLang="zh-TW" sz="2000" dirty="0" err="1">
                <a:latin typeface="微軟正黑體" pitchFamily="34" charset="-120"/>
                <a:ea typeface="微軟正黑體" pitchFamily="34" charset="-120"/>
              </a:rPr>
              <a:t>ooo</a:t>
            </a:r>
            <a:r>
              <a:rPr lang="zh-TW" altLang="en-US" sz="2000" dirty="0">
                <a:latin typeface="微軟正黑體" pitchFamily="34" charset="-120"/>
                <a:ea typeface="微軟正黑體" pitchFamily="34" charset="-120"/>
              </a:rPr>
              <a:t>企劃</a:t>
            </a:r>
          </a:p>
        </p:txBody>
      </p:sp>
      <p:sp>
        <p:nvSpPr>
          <p:cNvPr id="8" name="文字方塊 7"/>
          <p:cNvSpPr txBox="1"/>
          <p:nvPr/>
        </p:nvSpPr>
        <p:spPr>
          <a:xfrm>
            <a:off x="468282" y="1396537"/>
            <a:ext cx="3070581" cy="400110"/>
          </a:xfrm>
          <a:prstGeom prst="rect">
            <a:avLst/>
          </a:prstGeom>
          <a:noFill/>
        </p:spPr>
        <p:txBody>
          <a:bodyPr wrap="square" rtlCol="0">
            <a:spAutoFit/>
          </a:bodyPr>
          <a:lstStyle/>
          <a:p>
            <a:pPr algn="l"/>
            <a:r>
              <a:rPr lang="en-US" altLang="zh-TW" sz="2000" dirty="0" err="1">
                <a:latin typeface="微軟正黑體" pitchFamily="34" charset="-120"/>
                <a:ea typeface="微軟正黑體" pitchFamily="34" charset="-120"/>
              </a:rPr>
              <a:t>ooo</a:t>
            </a:r>
            <a:r>
              <a:rPr lang="zh-TW" altLang="en-US" sz="2000" dirty="0">
                <a:latin typeface="微軟正黑體" pitchFamily="34" charset="-120"/>
                <a:ea typeface="微軟正黑體" pitchFamily="34" charset="-120"/>
              </a:rPr>
              <a:t>企劃</a:t>
            </a:r>
            <a:r>
              <a:rPr lang="en-US" altLang="zh-TW" sz="2000" dirty="0">
                <a:latin typeface="微軟正黑體" pitchFamily="34" charset="-120"/>
                <a:ea typeface="微軟正黑體" pitchFamily="34" charset="-120"/>
              </a:rPr>
              <a:t>cod.scr</a:t>
            </a:r>
            <a:endParaRPr lang="zh-TW" altLang="en-US" sz="2000" dirty="0">
              <a:latin typeface="微軟正黑體" pitchFamily="34" charset="-120"/>
              <a:ea typeface="微軟正黑體" pitchFamily="34" charset="-120"/>
            </a:endParaRPr>
          </a:p>
        </p:txBody>
      </p:sp>
      <p:sp>
        <p:nvSpPr>
          <p:cNvPr id="9" name="文字方塊 8"/>
          <p:cNvSpPr txBox="1"/>
          <p:nvPr/>
        </p:nvSpPr>
        <p:spPr>
          <a:xfrm>
            <a:off x="459970" y="1914699"/>
            <a:ext cx="4095404" cy="400110"/>
          </a:xfrm>
          <a:prstGeom prst="rect">
            <a:avLst/>
          </a:prstGeom>
          <a:noFill/>
        </p:spPr>
        <p:txBody>
          <a:bodyPr wrap="square" rtlCol="0">
            <a:spAutoFit/>
          </a:bodyPr>
          <a:lstStyle/>
          <a:p>
            <a:pPr algn="l"/>
            <a:r>
              <a:rPr lang="en-US" altLang="zh-TW" sz="2000" dirty="0" err="1">
                <a:latin typeface="微軟正黑體" pitchFamily="34" charset="-120"/>
                <a:ea typeface="微軟正黑體" pitchFamily="34" charset="-120"/>
              </a:rPr>
              <a:t>ooo</a:t>
            </a:r>
            <a:r>
              <a:rPr lang="zh-TW" altLang="en-US" sz="2000" dirty="0">
                <a:latin typeface="微軟正黑體" pitchFamily="34" charset="-120"/>
                <a:ea typeface="微軟正黑體" pitchFamily="34" charset="-120"/>
              </a:rPr>
              <a:t>企劃</a:t>
            </a:r>
            <a:r>
              <a:rPr lang="en-US" altLang="zh-TW" sz="2000" dirty="0">
                <a:solidFill>
                  <a:srgbClr val="FF0000"/>
                </a:solidFill>
                <a:latin typeface="微軟正黑體" pitchFamily="34" charset="-120"/>
                <a:ea typeface="微軟正黑體" pitchFamily="34" charset="-120"/>
              </a:rPr>
              <a:t>[U+RTLO]</a:t>
            </a:r>
            <a:r>
              <a:rPr lang="en-US" altLang="zh-TW" sz="2000" dirty="0">
                <a:latin typeface="微軟正黑體" pitchFamily="34" charset="-120"/>
                <a:ea typeface="微軟正黑體" pitchFamily="34" charset="-120"/>
              </a:rPr>
              <a:t>cod.scr</a:t>
            </a:r>
            <a:endParaRPr lang="zh-TW" altLang="en-US" sz="2000" dirty="0">
              <a:latin typeface="微軟正黑體" pitchFamily="34" charset="-120"/>
              <a:ea typeface="微軟正黑體" pitchFamily="34" charset="-120"/>
            </a:endParaRPr>
          </a:p>
        </p:txBody>
      </p:sp>
      <p:pic>
        <p:nvPicPr>
          <p:cNvPr id="10" name="Picture 5" descr="H:\=PPT=\002.bmp"/>
          <p:cNvPicPr>
            <a:picLocks noChangeAspect="1" noChangeArrowheads="1"/>
          </p:cNvPicPr>
          <p:nvPr/>
        </p:nvPicPr>
        <p:blipFill>
          <a:blip r:embed="rId2"/>
          <a:srcRect/>
          <a:stretch>
            <a:fillRect/>
          </a:stretch>
        </p:blipFill>
        <p:spPr bwMode="auto">
          <a:xfrm>
            <a:off x="413821" y="3010029"/>
            <a:ext cx="8360263" cy="2926092"/>
          </a:xfrm>
          <a:prstGeom prst="rect">
            <a:avLst/>
          </a:prstGeom>
          <a:noFill/>
        </p:spPr>
      </p:pic>
      <p:sp>
        <p:nvSpPr>
          <p:cNvPr id="11" name="文字方塊 10"/>
          <p:cNvSpPr txBox="1"/>
          <p:nvPr/>
        </p:nvSpPr>
        <p:spPr>
          <a:xfrm>
            <a:off x="1451070" y="2443942"/>
            <a:ext cx="1061060" cy="646331"/>
          </a:xfrm>
          <a:prstGeom prst="rect">
            <a:avLst/>
          </a:prstGeom>
          <a:noFill/>
        </p:spPr>
        <p:txBody>
          <a:bodyPr wrap="none" rtlCol="0">
            <a:spAutoFit/>
          </a:bodyPr>
          <a:lstStyle/>
          <a:p>
            <a:pPr algn="l"/>
            <a:r>
              <a:rPr lang="en-US" altLang="zh-TW" sz="2000" dirty="0">
                <a:latin typeface="微軟正黑體" pitchFamily="34" charset="-120"/>
                <a:ea typeface="微軟正黑體" pitchFamily="34" charset="-120"/>
              </a:rPr>
              <a:t>rcs.doc</a:t>
            </a:r>
            <a:endParaRPr lang="zh-TW" altLang="en-US" sz="2000" dirty="0">
              <a:latin typeface="微軟正黑體" pitchFamily="34" charset="-120"/>
              <a:ea typeface="微軟正黑體" pitchFamily="34" charset="-120"/>
            </a:endParaRPr>
          </a:p>
          <a:p>
            <a:pPr algn="l"/>
            <a:endParaRPr lang="zh-TW" altLang="en-US" dirty="0"/>
          </a:p>
        </p:txBody>
      </p:sp>
      <p:sp>
        <p:nvSpPr>
          <p:cNvPr id="12" name="文字方塊 11"/>
          <p:cNvSpPr txBox="1"/>
          <p:nvPr/>
        </p:nvSpPr>
        <p:spPr>
          <a:xfrm>
            <a:off x="3854237" y="1862052"/>
            <a:ext cx="4862228" cy="461665"/>
          </a:xfrm>
          <a:prstGeom prst="rect">
            <a:avLst/>
          </a:prstGeom>
          <a:noFill/>
        </p:spPr>
        <p:txBody>
          <a:bodyPr wrap="none" rtlCol="0">
            <a:spAutoFit/>
          </a:bodyPr>
          <a:lstStyle/>
          <a:p>
            <a:r>
              <a:rPr lang="en-US" altLang="zh-TW" sz="2400" u="sng" dirty="0">
                <a:solidFill>
                  <a:srgbClr val="FF0000"/>
                </a:solidFill>
                <a:latin typeface="微軟正黑體" pitchFamily="34" charset="-120"/>
                <a:ea typeface="微軟正黑體" pitchFamily="34" charset="-120"/>
              </a:rPr>
              <a:t>Unicode</a:t>
            </a:r>
            <a:r>
              <a:rPr lang="zh-TW" altLang="en-US" sz="2400" u="sng" dirty="0">
                <a:solidFill>
                  <a:srgbClr val="FF0000"/>
                </a:solidFill>
                <a:latin typeface="微軟正黑體" pitchFamily="34" charset="-120"/>
                <a:ea typeface="微軟正黑體" pitchFamily="34" charset="-120"/>
              </a:rPr>
              <a:t>控制符號 </a:t>
            </a:r>
            <a:r>
              <a:rPr lang="en-US" altLang="zh-TW" sz="2400" u="sng" dirty="0">
                <a:solidFill>
                  <a:srgbClr val="FF0000"/>
                </a:solidFill>
                <a:latin typeface="微軟正黑體" pitchFamily="34" charset="-120"/>
                <a:ea typeface="微軟正黑體" pitchFamily="34" charset="-120"/>
                <a:sym typeface="Wingdings" pitchFamily="2" charset="2"/>
              </a:rPr>
              <a:t></a:t>
            </a:r>
            <a:r>
              <a:rPr lang="zh-TW" altLang="en-US" sz="2400" u="sng" dirty="0">
                <a:solidFill>
                  <a:srgbClr val="FF0000"/>
                </a:solidFill>
                <a:latin typeface="微軟正黑體" pitchFamily="34" charset="-120"/>
                <a:ea typeface="微軟正黑體" pitchFamily="34" charset="-120"/>
                <a:sym typeface="Wingdings" pitchFamily="2" charset="2"/>
              </a:rPr>
              <a:t>由右至左顯示</a:t>
            </a:r>
            <a:endParaRPr lang="zh-TW" altLang="en-US" sz="2400" u="sng" dirty="0">
              <a:solidFill>
                <a:srgbClr val="FF0000"/>
              </a:solidFill>
              <a:latin typeface="微軟正黑體" pitchFamily="34" charset="-120"/>
              <a:ea typeface="微軟正黑體" pitchFamily="34" charset="-120"/>
            </a:endParaRPr>
          </a:p>
        </p:txBody>
      </p:sp>
      <p:sp>
        <p:nvSpPr>
          <p:cNvPr id="13" name="文字方塊 12"/>
          <p:cNvSpPr txBox="1"/>
          <p:nvPr/>
        </p:nvSpPr>
        <p:spPr>
          <a:xfrm>
            <a:off x="2676303" y="2486025"/>
            <a:ext cx="3110147" cy="338554"/>
          </a:xfrm>
          <a:prstGeom prst="rect">
            <a:avLst/>
          </a:prstGeom>
          <a:noFill/>
        </p:spPr>
        <p:txBody>
          <a:bodyPr wrap="none" rtlCol="0">
            <a:spAutoFit/>
          </a:bodyPr>
          <a:lstStyle/>
          <a:p>
            <a:pPr algn="l"/>
            <a:r>
              <a:rPr lang="en-US" altLang="zh-TW" dirty="0">
                <a:solidFill>
                  <a:schemeClr val="tx2"/>
                </a:solidFill>
                <a:latin typeface="微軟正黑體" pitchFamily="34" charset="-120"/>
                <a:ea typeface="微軟正黑體" pitchFamily="34" charset="-120"/>
                <a:sym typeface="Wingdings" pitchFamily="2" charset="2"/>
              </a:rPr>
              <a:t> </a:t>
            </a:r>
            <a:r>
              <a:rPr lang="zh-TW" altLang="en-US" dirty="0">
                <a:solidFill>
                  <a:schemeClr val="tx2"/>
                </a:solidFill>
                <a:latin typeface="微軟正黑體" pitchFamily="34" charset="-120"/>
                <a:ea typeface="微軟正黑體" pitchFamily="34" charset="-120"/>
                <a:sym typeface="Wingdings" pitchFamily="2" charset="2"/>
              </a:rPr>
              <a:t>顯示出來給你看到的檔案名稱</a:t>
            </a:r>
            <a:endParaRPr lang="zh-TW" altLang="en-US" dirty="0">
              <a:solidFill>
                <a:schemeClr val="tx2"/>
              </a:solidFill>
              <a:latin typeface="微軟正黑體" pitchFamily="34" charset="-120"/>
              <a:ea typeface="微軟正黑體" pitchFamily="34" charset="-120"/>
            </a:endParaRPr>
          </a:p>
        </p:txBody>
      </p:sp>
      <p:sp>
        <p:nvSpPr>
          <p:cNvPr id="14" name="文字方塊 13"/>
          <p:cNvSpPr txBox="1"/>
          <p:nvPr/>
        </p:nvSpPr>
        <p:spPr>
          <a:xfrm>
            <a:off x="2686622" y="1409700"/>
            <a:ext cx="1879041" cy="338554"/>
          </a:xfrm>
          <a:prstGeom prst="rect">
            <a:avLst/>
          </a:prstGeom>
          <a:noFill/>
        </p:spPr>
        <p:txBody>
          <a:bodyPr wrap="none" rtlCol="0">
            <a:spAutoFit/>
          </a:bodyPr>
          <a:lstStyle/>
          <a:p>
            <a:pPr algn="l"/>
            <a:r>
              <a:rPr lang="en-US" altLang="zh-TW" dirty="0">
                <a:solidFill>
                  <a:schemeClr val="tx2"/>
                </a:solidFill>
                <a:latin typeface="微軟正黑體" pitchFamily="34" charset="-120"/>
                <a:ea typeface="微軟正黑體" pitchFamily="34" charset="-120"/>
                <a:sym typeface="Wingdings" pitchFamily="2" charset="2"/>
              </a:rPr>
              <a:t> </a:t>
            </a:r>
            <a:r>
              <a:rPr lang="zh-TW" altLang="en-US" dirty="0">
                <a:solidFill>
                  <a:schemeClr val="tx2"/>
                </a:solidFill>
                <a:latin typeface="微軟正黑體" pitchFamily="34" charset="-120"/>
                <a:ea typeface="微軟正黑體" pitchFamily="34" charset="-120"/>
                <a:sym typeface="Wingdings" pitchFamily="2" charset="2"/>
              </a:rPr>
              <a:t>真正的檔案名稱</a:t>
            </a:r>
            <a:endParaRPr lang="zh-TW" altLang="en-US" dirty="0">
              <a:solidFill>
                <a:schemeClr val="tx2"/>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225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kumimoji="1" lang="zh-TW" altLang="en-US" sz="2800" dirty="0"/>
              <a:t>從</a:t>
            </a:r>
            <a:r>
              <a:rPr kumimoji="1" lang="en-US" altLang="zh-TW" sz="2800" dirty="0"/>
              <a:t>2015</a:t>
            </a:r>
            <a:r>
              <a:rPr kumimoji="1" lang="zh-TW" altLang="en-US" sz="2800" dirty="0"/>
              <a:t>年十月開始在台灣劇烈活動</a:t>
            </a:r>
            <a:endParaRPr kumimoji="1" lang="en-US" altLang="zh-TW" sz="2800" dirty="0"/>
          </a:p>
          <a:p>
            <a:r>
              <a:rPr kumimoji="1" lang="zh-TW" altLang="en-US" sz="2800" dirty="0"/>
              <a:t>第四季的攻擊總數有</a:t>
            </a:r>
            <a:r>
              <a:rPr kumimoji="1" lang="en-US" altLang="zh-TW" sz="2800" dirty="0"/>
              <a:t>3.5</a:t>
            </a:r>
            <a:r>
              <a:rPr kumimoji="1" lang="zh-TW" altLang="en-US" sz="2800" dirty="0"/>
              <a:t>倍的成長</a:t>
            </a:r>
            <a:endParaRPr kumimoji="1" lang="en-US" altLang="zh-TW" sz="2800" dirty="0"/>
          </a:p>
          <a:p>
            <a:r>
              <a:rPr kumimoji="1" lang="zh-TW" altLang="en-US" sz="2800" dirty="0"/>
              <a:t>從</a:t>
            </a:r>
            <a:r>
              <a:rPr kumimoji="1" lang="en-US" altLang="zh-TW" sz="2800" dirty="0"/>
              <a:t>Q3</a:t>
            </a:r>
            <a:r>
              <a:rPr kumimoji="1" lang="zh-TW" altLang="en-US" sz="2800" dirty="0"/>
              <a:t>的</a:t>
            </a:r>
            <a:r>
              <a:rPr kumimoji="1" lang="en-US" altLang="zh-TW" sz="2800" dirty="0">
                <a:solidFill>
                  <a:srgbClr val="FF0000"/>
                </a:solidFill>
              </a:rPr>
              <a:t>43,015</a:t>
            </a:r>
            <a:r>
              <a:rPr kumimoji="1" lang="zh-TW" altLang="en-US" sz="2800" dirty="0"/>
              <a:t>次至</a:t>
            </a:r>
            <a:r>
              <a:rPr kumimoji="1" lang="en-US" altLang="zh-TW" sz="2800" dirty="0"/>
              <a:t>Q4</a:t>
            </a:r>
            <a:r>
              <a:rPr kumimoji="1" lang="zh-TW" altLang="en-US" sz="2800" dirty="0"/>
              <a:t>的</a:t>
            </a:r>
            <a:r>
              <a:rPr kumimoji="1" lang="en-US" altLang="zh-TW" sz="2800" dirty="0">
                <a:solidFill>
                  <a:srgbClr val="FF0000"/>
                </a:solidFill>
              </a:rPr>
              <a:t>152,929</a:t>
            </a:r>
            <a:r>
              <a:rPr kumimoji="1" lang="zh-TW" altLang="en-US" sz="2800" dirty="0"/>
              <a:t>次</a:t>
            </a:r>
            <a:endParaRPr kumimoji="1" lang="en-US" altLang="zh-TW" sz="2800" dirty="0"/>
          </a:p>
        </p:txBody>
      </p:sp>
      <p:sp>
        <p:nvSpPr>
          <p:cNvPr id="2" name="標題 1"/>
          <p:cNvSpPr>
            <a:spLocks noGrp="1"/>
          </p:cNvSpPr>
          <p:nvPr>
            <p:ph type="title"/>
          </p:nvPr>
        </p:nvSpPr>
        <p:spPr/>
        <p:txBody>
          <a:bodyPr/>
          <a:lstStyle/>
          <a:p>
            <a:r>
              <a:rPr kumimoji="1" lang="zh-TW" altLang="en-US" dirty="0"/>
              <a:t>網頁掛馬攻擊統計</a:t>
            </a:r>
          </a:p>
        </p:txBody>
      </p:sp>
      <p:graphicFrame>
        <p:nvGraphicFramePr>
          <p:cNvPr id="5" name="Chart 4"/>
          <p:cNvGraphicFramePr>
            <a:graphicFrameLocks/>
          </p:cNvGraphicFramePr>
          <p:nvPr>
            <p:extLst/>
          </p:nvPr>
        </p:nvGraphicFramePr>
        <p:xfrm>
          <a:off x="883921" y="3387090"/>
          <a:ext cx="7284720" cy="22174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08760" y="3576400"/>
            <a:ext cx="2293620"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1400" b="1" dirty="0">
                <a:solidFill>
                  <a:schemeClr val="tx1"/>
                </a:solidFill>
                <a:latin typeface="Calibri"/>
                <a:cs typeface="Calibri"/>
              </a:rPr>
              <a:t>每週掛馬攻擊數分布 </a:t>
            </a:r>
            <a:r>
              <a:rPr lang="en-US" altLang="zh-TW" sz="1400" b="1" dirty="0">
                <a:solidFill>
                  <a:schemeClr val="tx1"/>
                </a:solidFill>
                <a:latin typeface="Calibri"/>
                <a:cs typeface="Calibri"/>
              </a:rPr>
              <a:t>(</a:t>
            </a:r>
            <a:r>
              <a:rPr lang="zh-TW" altLang="en-US" sz="1400" b="1" dirty="0">
                <a:solidFill>
                  <a:schemeClr val="tx1"/>
                </a:solidFill>
                <a:latin typeface="Calibri"/>
                <a:cs typeface="Calibri"/>
              </a:rPr>
              <a:t>台灣</a:t>
            </a:r>
            <a:r>
              <a:rPr lang="en-US" altLang="zh-TW" sz="1400" b="1" dirty="0">
                <a:solidFill>
                  <a:schemeClr val="tx1"/>
                </a:solidFill>
                <a:latin typeface="Calibri"/>
                <a:cs typeface="Calibri"/>
              </a:rPr>
              <a:t>)</a:t>
            </a:r>
            <a:endParaRPr lang="zh-TW" altLang="en-US" sz="1400" b="1" dirty="0">
              <a:solidFill>
                <a:schemeClr val="tx1"/>
              </a:solidFill>
              <a:latin typeface="Calibri"/>
              <a:cs typeface="Calibri"/>
            </a:endParaRPr>
          </a:p>
        </p:txBody>
      </p:sp>
      <p:sp>
        <p:nvSpPr>
          <p:cNvPr id="7" name="Right Arrow 6"/>
          <p:cNvSpPr/>
          <p:nvPr/>
        </p:nvSpPr>
        <p:spPr>
          <a:xfrm rot="19306847">
            <a:off x="3366941" y="3947858"/>
            <a:ext cx="1641821" cy="279771"/>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160872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kumimoji="1" lang="zh-TW" altLang="en-US" sz="2400" dirty="0"/>
              <a:t>駭客入侵網站後，將惡意程式碼植入網站</a:t>
            </a:r>
            <a:endParaRPr kumimoji="1" lang="en-US" altLang="zh-TW" sz="2400" dirty="0"/>
          </a:p>
          <a:p>
            <a:r>
              <a:rPr kumimoji="1" lang="zh-TW" altLang="en-US" sz="2400" dirty="0"/>
              <a:t>拜訪該網站的使用者將會執行程式碼</a:t>
            </a:r>
            <a:endParaRPr kumimoji="1" lang="en-US" altLang="zh-TW" sz="2400" dirty="0"/>
          </a:p>
          <a:p>
            <a:r>
              <a:rPr kumimoji="1" lang="zh-TW" altLang="en-US" sz="2400" dirty="0"/>
              <a:t>在瀏覽網站的同時，也自動被導入駭客的攻擊伺服器</a:t>
            </a:r>
            <a:endParaRPr kumimoji="1" lang="en-US" altLang="zh-TW" sz="2400" dirty="0"/>
          </a:p>
        </p:txBody>
      </p:sp>
      <p:sp>
        <p:nvSpPr>
          <p:cNvPr id="2" name="標題 1"/>
          <p:cNvSpPr>
            <a:spLocks noGrp="1"/>
          </p:cNvSpPr>
          <p:nvPr>
            <p:ph type="title"/>
          </p:nvPr>
        </p:nvSpPr>
        <p:spPr/>
        <p:txBody>
          <a:bodyPr/>
          <a:lstStyle/>
          <a:p>
            <a:r>
              <a:rPr kumimoji="1" lang="zh-TW" altLang="en-US" dirty="0"/>
              <a:t>網頁掛馬攻擊流程</a:t>
            </a:r>
          </a:p>
        </p:txBody>
      </p:sp>
      <p:grpSp>
        <p:nvGrpSpPr>
          <p:cNvPr id="5" name="Group 4"/>
          <p:cNvGrpSpPr/>
          <p:nvPr/>
        </p:nvGrpSpPr>
        <p:grpSpPr>
          <a:xfrm>
            <a:off x="2816343" y="3314458"/>
            <a:ext cx="1329050" cy="956762"/>
            <a:chOff x="1317082" y="2648875"/>
            <a:chExt cx="1581155" cy="1138249"/>
          </a:xfrm>
        </p:grpSpPr>
        <p:pic>
          <p:nvPicPr>
            <p:cNvPr id="6" name="Picture 10" descr="https://d30y9cdsu7xlg0.cloudfront.net/png/14182-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411" y="2906962"/>
              <a:ext cx="798498" cy="7984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17082" y="2648875"/>
              <a:ext cx="1581155" cy="292926"/>
            </a:xfrm>
            <a:prstGeom prst="rect">
              <a:avLst/>
            </a:prstGeom>
            <a:noFill/>
          </p:spPr>
          <p:txBody>
            <a:bodyPr wrap="square" rtlCol="0">
              <a:spAutoFit/>
            </a:bodyPr>
            <a:lstStyle/>
            <a:p>
              <a:r>
                <a:rPr lang="zh-TW" altLang="en-US" sz="1000" b="1" dirty="0"/>
                <a:t>被入侵的網站</a:t>
              </a:r>
            </a:p>
          </p:txBody>
        </p:sp>
        <p:pic>
          <p:nvPicPr>
            <p:cNvPr id="8" name="Picture 18" descr="http://icons.iconarchive.com/icons/icons8/windows-8/512/Healthcare-Virus-icon.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4415" y="3306211"/>
              <a:ext cx="480913" cy="480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228130" y="3870599"/>
            <a:ext cx="755364" cy="1052621"/>
            <a:chOff x="877672" y="3196922"/>
            <a:chExt cx="755364" cy="1175650"/>
          </a:xfrm>
        </p:grpSpPr>
        <p:pic>
          <p:nvPicPr>
            <p:cNvPr id="10" name="Picture 9"/>
            <p:cNvPicPr>
              <a:picLocks noChangeAspect="1" noChangeArrowheads="1"/>
            </p:cNvPicPr>
            <p:nvPr/>
          </p:nvPicPr>
          <p:blipFill rotWithShape="1">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l="42277" t="18912" r="42285" b="52152"/>
            <a:stretch/>
          </p:blipFill>
          <p:spPr bwMode="auto">
            <a:xfrm>
              <a:off x="877672" y="3430315"/>
              <a:ext cx="755364" cy="9422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51424" y="3196922"/>
              <a:ext cx="607859" cy="292187"/>
            </a:xfrm>
            <a:prstGeom prst="rect">
              <a:avLst/>
            </a:prstGeom>
            <a:noFill/>
          </p:spPr>
          <p:txBody>
            <a:bodyPr wrap="none" rtlCol="0">
              <a:spAutoFit/>
            </a:bodyPr>
            <a:lstStyle/>
            <a:p>
              <a:r>
                <a:rPr lang="zh-TW" altLang="en-US" sz="1100" b="1" dirty="0"/>
                <a:t>使用者</a:t>
              </a:r>
            </a:p>
          </p:txBody>
        </p:sp>
      </p:grpSp>
      <p:grpSp>
        <p:nvGrpSpPr>
          <p:cNvPr id="17" name="Group 16"/>
          <p:cNvGrpSpPr/>
          <p:nvPr/>
        </p:nvGrpSpPr>
        <p:grpSpPr>
          <a:xfrm>
            <a:off x="3816460" y="3314458"/>
            <a:ext cx="1329050" cy="956762"/>
            <a:chOff x="1317082" y="2648875"/>
            <a:chExt cx="1581155" cy="1138249"/>
          </a:xfrm>
        </p:grpSpPr>
        <p:pic>
          <p:nvPicPr>
            <p:cNvPr id="18" name="Picture 10" descr="https://d30y9cdsu7xlg0.cloudfront.net/png/14182-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411" y="2906962"/>
              <a:ext cx="798498" cy="7984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317082" y="2648875"/>
              <a:ext cx="1581155" cy="292926"/>
            </a:xfrm>
            <a:prstGeom prst="rect">
              <a:avLst/>
            </a:prstGeom>
            <a:noFill/>
          </p:spPr>
          <p:txBody>
            <a:bodyPr wrap="square" rtlCol="0">
              <a:spAutoFit/>
            </a:bodyPr>
            <a:lstStyle/>
            <a:p>
              <a:r>
                <a:rPr lang="zh-TW" altLang="en-US" sz="1000" b="1" dirty="0"/>
                <a:t>被入侵的網站</a:t>
              </a:r>
            </a:p>
          </p:txBody>
        </p:sp>
        <p:pic>
          <p:nvPicPr>
            <p:cNvPr id="20" name="Picture 18" descr="http://icons.iconarchive.com/icons/icons8/windows-8/512/Healthcare-Virus-icon.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4415" y="3306211"/>
              <a:ext cx="480913" cy="480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787292" y="3314458"/>
            <a:ext cx="1329050" cy="956762"/>
            <a:chOff x="1317082" y="2648875"/>
            <a:chExt cx="1581155" cy="1138249"/>
          </a:xfrm>
        </p:grpSpPr>
        <p:pic>
          <p:nvPicPr>
            <p:cNvPr id="22" name="Picture 10" descr="https://d30y9cdsu7xlg0.cloudfront.net/png/14182-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411" y="2906962"/>
              <a:ext cx="798498" cy="7984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17082" y="2648875"/>
              <a:ext cx="1581155" cy="292926"/>
            </a:xfrm>
            <a:prstGeom prst="rect">
              <a:avLst/>
            </a:prstGeom>
            <a:noFill/>
          </p:spPr>
          <p:txBody>
            <a:bodyPr wrap="square" rtlCol="0">
              <a:spAutoFit/>
            </a:bodyPr>
            <a:lstStyle/>
            <a:p>
              <a:r>
                <a:rPr lang="zh-TW" altLang="en-US" sz="1000" b="1" dirty="0"/>
                <a:t>被入侵的網站</a:t>
              </a:r>
            </a:p>
          </p:txBody>
        </p:sp>
        <p:pic>
          <p:nvPicPr>
            <p:cNvPr id="24" name="Picture 18" descr="http://icons.iconarchive.com/icons/icons8/windows-8/512/Healthcare-Virus-icon.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4415" y="3306211"/>
              <a:ext cx="480913" cy="480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662166" y="3923768"/>
            <a:ext cx="1329050" cy="888119"/>
            <a:chOff x="1317082" y="2648875"/>
            <a:chExt cx="1581155" cy="1056585"/>
          </a:xfrm>
        </p:grpSpPr>
        <p:pic>
          <p:nvPicPr>
            <p:cNvPr id="26" name="Picture 10" descr="https://d30y9cdsu7xlg0.cloudfront.net/png/14182-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411" y="2906962"/>
              <a:ext cx="798498" cy="79849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317082" y="2648875"/>
              <a:ext cx="1581155" cy="292926"/>
            </a:xfrm>
            <a:prstGeom prst="rect">
              <a:avLst/>
            </a:prstGeom>
            <a:noFill/>
          </p:spPr>
          <p:txBody>
            <a:bodyPr wrap="square" rtlCol="0">
              <a:spAutoFit/>
            </a:bodyPr>
            <a:lstStyle/>
            <a:p>
              <a:r>
                <a:rPr lang="zh-TW" altLang="en-US" sz="1000" b="1" dirty="0"/>
                <a:t>駭客中繼伺服器</a:t>
              </a:r>
            </a:p>
          </p:txBody>
        </p:sp>
      </p:grpSp>
      <p:grpSp>
        <p:nvGrpSpPr>
          <p:cNvPr id="29" name="Group 28"/>
          <p:cNvGrpSpPr/>
          <p:nvPr/>
        </p:nvGrpSpPr>
        <p:grpSpPr>
          <a:xfrm>
            <a:off x="3753863" y="4718873"/>
            <a:ext cx="1454244" cy="1100132"/>
            <a:chOff x="7210259" y="4350780"/>
            <a:chExt cx="1454244" cy="1100132"/>
          </a:xfrm>
        </p:grpSpPr>
        <p:pic>
          <p:nvPicPr>
            <p:cNvPr id="30" name="Picture 20" descr="http://icons.iconarchive.com/icons/hopstarter/malware/128/Spy-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253" y="4508655"/>
              <a:ext cx="942256" cy="94225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210259" y="4350780"/>
              <a:ext cx="1454244" cy="261610"/>
            </a:xfrm>
            <a:prstGeom prst="rect">
              <a:avLst/>
            </a:prstGeom>
            <a:noFill/>
          </p:spPr>
          <p:txBody>
            <a:bodyPr wrap="none" rtlCol="0">
              <a:spAutoFit/>
            </a:bodyPr>
            <a:lstStyle/>
            <a:p>
              <a:r>
                <a:rPr lang="zh-TW" altLang="en-US" sz="1100" b="1" dirty="0"/>
                <a:t>漏洞攻擊套件伺服器</a:t>
              </a:r>
            </a:p>
          </p:txBody>
        </p:sp>
      </p:grpSp>
      <p:cxnSp>
        <p:nvCxnSpPr>
          <p:cNvPr id="3072" name="Straight Arrow Connector 3071"/>
          <p:cNvCxnSpPr>
            <a:stCxn id="10" idx="3"/>
            <a:endCxn id="6" idx="1"/>
          </p:cNvCxnSpPr>
          <p:nvPr/>
        </p:nvCxnSpPr>
        <p:spPr>
          <a:xfrm flipV="1">
            <a:off x="1983495" y="3866987"/>
            <a:ext cx="1161783" cy="6344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75" name="Straight Arrow Connector 3074"/>
          <p:cNvCxnSpPr>
            <a:stCxn id="22" idx="3"/>
            <a:endCxn id="26" idx="1"/>
          </p:cNvCxnSpPr>
          <p:nvPr/>
        </p:nvCxnSpPr>
        <p:spPr>
          <a:xfrm>
            <a:off x="5787410" y="3866987"/>
            <a:ext cx="1203691" cy="6093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79" name="Straight Arrow Connector 3078"/>
          <p:cNvCxnSpPr>
            <a:stCxn id="26" idx="1"/>
            <a:endCxn id="30" idx="3"/>
          </p:cNvCxnSpPr>
          <p:nvPr/>
        </p:nvCxnSpPr>
        <p:spPr>
          <a:xfrm flipH="1">
            <a:off x="4952114" y="4476295"/>
            <a:ext cx="2038987" cy="8715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81" name="Straight Arrow Connector 3080"/>
          <p:cNvCxnSpPr>
            <a:stCxn id="30" idx="1"/>
            <a:endCxn id="10" idx="3"/>
          </p:cNvCxnSpPr>
          <p:nvPr/>
        </p:nvCxnSpPr>
        <p:spPr>
          <a:xfrm flipH="1" flipV="1">
            <a:off x="1983495" y="4501399"/>
            <a:ext cx="2026363" cy="8464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2" name="Picture 18" descr="http://icons.iconarchive.com/icons/icons8/windows-8/512/Healthcare-Virus-icon.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26091" y="4876749"/>
            <a:ext cx="480913" cy="4305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499145" y="5317825"/>
            <a:ext cx="748923" cy="261610"/>
          </a:xfrm>
          <a:prstGeom prst="rect">
            <a:avLst/>
          </a:prstGeom>
          <a:noFill/>
        </p:spPr>
        <p:txBody>
          <a:bodyPr wrap="none" rtlCol="0">
            <a:spAutoFit/>
          </a:bodyPr>
          <a:lstStyle/>
          <a:p>
            <a:r>
              <a:rPr lang="zh-TW" altLang="en-US" sz="1100" b="1" dirty="0"/>
              <a:t>勒索軟體</a:t>
            </a:r>
          </a:p>
        </p:txBody>
      </p:sp>
    </p:spTree>
    <p:extLst>
      <p:ext uri="{BB962C8B-B14F-4D97-AF65-F5344CB8AC3E}">
        <p14:creationId xmlns:p14="http://schemas.microsoft.com/office/powerpoint/2010/main" val="741262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kumimoji="1" lang="zh-TW" altLang="en-US" sz="2400" dirty="0"/>
              <a:t>惡意連結從遠端下載</a:t>
            </a:r>
            <a:r>
              <a:rPr kumimoji="1" lang="en-US" altLang="zh-TW" sz="2400" dirty="0"/>
              <a:t>Exploit</a:t>
            </a:r>
          </a:p>
          <a:p>
            <a:r>
              <a:rPr kumimoji="1" lang="zh-TW" altLang="en-US" sz="2400" dirty="0"/>
              <a:t>攻擊應用程式漏洞</a:t>
            </a:r>
            <a:endParaRPr kumimoji="1" lang="en-US" altLang="zh-TW" sz="2400" dirty="0"/>
          </a:p>
          <a:p>
            <a:pPr lvl="1"/>
            <a:r>
              <a:rPr kumimoji="1" lang="zh-TW" altLang="en-US" dirty="0"/>
              <a:t>網頁瀏覽器 </a:t>
            </a:r>
            <a:r>
              <a:rPr kumimoji="1" lang="en-US" altLang="zh-TW" dirty="0"/>
              <a:t>(</a:t>
            </a:r>
            <a:r>
              <a:rPr kumimoji="1" lang="zh-TW" altLang="en-US" dirty="0"/>
              <a:t>如</a:t>
            </a:r>
            <a:r>
              <a:rPr kumimoji="1" lang="en-US" altLang="zh-TW" dirty="0"/>
              <a:t>IE)</a:t>
            </a:r>
          </a:p>
          <a:p>
            <a:pPr lvl="1"/>
            <a:r>
              <a:rPr kumimoji="1" lang="zh-TW" altLang="en-US" dirty="0"/>
              <a:t>瀏覽器外掛 </a:t>
            </a:r>
            <a:r>
              <a:rPr kumimoji="1" lang="en-US" altLang="zh-TW" dirty="0"/>
              <a:t>(</a:t>
            </a:r>
            <a:r>
              <a:rPr kumimoji="1" lang="zh-TW" altLang="en-US" dirty="0"/>
              <a:t>如</a:t>
            </a:r>
            <a:r>
              <a:rPr kumimoji="1" lang="en-US" altLang="zh-TW" dirty="0"/>
              <a:t>Flash)</a:t>
            </a:r>
          </a:p>
          <a:p>
            <a:r>
              <a:rPr kumimoji="1" lang="zh-TW" altLang="en-US" sz="2400" dirty="0"/>
              <a:t>攻擊成功後</a:t>
            </a:r>
            <a:endParaRPr kumimoji="1" lang="en-US" altLang="zh-TW" sz="2400" dirty="0"/>
          </a:p>
          <a:p>
            <a:pPr lvl="1"/>
            <a:r>
              <a:rPr kumimoji="1" lang="zh-TW" altLang="en-US" dirty="0"/>
              <a:t>取得應用程式控制權</a:t>
            </a:r>
            <a:endParaRPr kumimoji="1" lang="en-US" altLang="zh-TW" dirty="0"/>
          </a:p>
          <a:p>
            <a:pPr lvl="1"/>
            <a:r>
              <a:rPr kumimoji="1" lang="zh-TW" altLang="en-US" dirty="0"/>
              <a:t>自動下載並執行勒索軟體</a:t>
            </a:r>
            <a:endParaRPr kumimoji="1" lang="en-US" altLang="zh-TW" dirty="0"/>
          </a:p>
        </p:txBody>
      </p:sp>
      <p:sp>
        <p:nvSpPr>
          <p:cNvPr id="2" name="標題 1"/>
          <p:cNvSpPr>
            <a:spLocks noGrp="1"/>
          </p:cNvSpPr>
          <p:nvPr>
            <p:ph type="title"/>
          </p:nvPr>
        </p:nvSpPr>
        <p:spPr/>
        <p:txBody>
          <a:bodyPr/>
          <a:lstStyle/>
          <a:p>
            <a:r>
              <a:rPr kumimoji="1" lang="zh-TW" altLang="en-US" dirty="0"/>
              <a:t>網頁掛馬攻擊行為分析</a:t>
            </a:r>
          </a:p>
        </p:txBody>
      </p:sp>
      <p:grpSp>
        <p:nvGrpSpPr>
          <p:cNvPr id="9" name="Group 8"/>
          <p:cNvGrpSpPr/>
          <p:nvPr/>
        </p:nvGrpSpPr>
        <p:grpSpPr>
          <a:xfrm>
            <a:off x="4718580" y="1693806"/>
            <a:ext cx="3444240" cy="3531167"/>
            <a:chOff x="5231094" y="934878"/>
            <a:chExt cx="3444240" cy="353116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192"/>
            <a:stretch/>
          </p:blipFill>
          <p:spPr bwMode="auto">
            <a:xfrm>
              <a:off x="6835068" y="934878"/>
              <a:ext cx="1840266" cy="353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99874" y="2753800"/>
              <a:ext cx="1722120" cy="89617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6" name="Rectangle 5"/>
            <p:cNvSpPr/>
            <p:nvPr/>
          </p:nvSpPr>
          <p:spPr>
            <a:xfrm>
              <a:off x="6899874" y="2305710"/>
              <a:ext cx="1722120" cy="44809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5" name="Rectangular Callout 4"/>
            <p:cNvSpPr/>
            <p:nvPr/>
          </p:nvSpPr>
          <p:spPr>
            <a:xfrm>
              <a:off x="5231094" y="2138112"/>
              <a:ext cx="1603974" cy="670475"/>
            </a:xfrm>
            <a:prstGeom prst="wedgeRectCallout">
              <a:avLst>
                <a:gd name="adj1" fmla="val 69449"/>
                <a:gd name="adj2" fmla="val 28405"/>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solidFill>
                    <a:schemeClr val="tx1"/>
                  </a:solidFill>
                </a:rPr>
                <a:t>被攻擊的網頁瀏覽器</a:t>
              </a:r>
            </a:p>
          </p:txBody>
        </p:sp>
        <p:sp>
          <p:nvSpPr>
            <p:cNvPr id="8" name="Rectangular Callout 7"/>
            <p:cNvSpPr/>
            <p:nvPr/>
          </p:nvSpPr>
          <p:spPr>
            <a:xfrm>
              <a:off x="5231094" y="2925249"/>
              <a:ext cx="1603974" cy="385640"/>
            </a:xfrm>
            <a:prstGeom prst="wedgeRectCallout">
              <a:avLst>
                <a:gd name="adj1" fmla="val 78262"/>
                <a:gd name="adj2" fmla="val -73764"/>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solidFill>
                    <a:schemeClr val="tx1"/>
                  </a:solidFill>
                </a:rPr>
                <a:t>勒索軟體</a:t>
              </a:r>
            </a:p>
          </p:txBody>
        </p:sp>
      </p:grpSp>
    </p:spTree>
    <p:extLst>
      <p:ext uri="{BB962C8B-B14F-4D97-AF65-F5344CB8AC3E}">
        <p14:creationId xmlns:p14="http://schemas.microsoft.com/office/powerpoint/2010/main" val="386445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資安未來攻擊趨勢</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7</a:t>
            </a:fld>
            <a:endParaRPr lang="en-US" altLang="zh-TW"/>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826" y="3888464"/>
            <a:ext cx="4155564" cy="2424130"/>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665" y="1128019"/>
            <a:ext cx="4140152" cy="2448786"/>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83" y="3904678"/>
            <a:ext cx="4113355" cy="2391707"/>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305" y="1128019"/>
            <a:ext cx="4124360" cy="2441726"/>
          </a:xfrm>
          <a:prstGeom prst="rect">
            <a:avLst/>
          </a:prstGeom>
        </p:spPr>
      </p:pic>
      <p:grpSp>
        <p:nvGrpSpPr>
          <p:cNvPr id="10" name="群組 9"/>
          <p:cNvGrpSpPr/>
          <p:nvPr/>
        </p:nvGrpSpPr>
        <p:grpSpPr>
          <a:xfrm>
            <a:off x="3283514" y="2702560"/>
            <a:ext cx="2309414" cy="2075904"/>
            <a:chOff x="3419872" y="2483261"/>
            <a:chExt cx="2309414" cy="2075904"/>
          </a:xfrm>
        </p:grpSpPr>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9872" y="2483261"/>
              <a:ext cx="2309414" cy="2075904"/>
            </a:xfrm>
            <a:prstGeom prst="rect">
              <a:avLst/>
            </a:prstGeom>
          </p:spPr>
        </p:pic>
        <p:sp>
          <p:nvSpPr>
            <p:cNvPr id="12" name="標題 1"/>
            <p:cNvSpPr txBox="1">
              <a:spLocks/>
            </p:cNvSpPr>
            <p:nvPr/>
          </p:nvSpPr>
          <p:spPr>
            <a:xfrm>
              <a:off x="3554836" y="3224563"/>
              <a:ext cx="2106760" cy="64807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6pPr>
              <a:lvl7pPr marL="9144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7pPr>
              <a:lvl8pPr marL="13716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8pPr>
              <a:lvl9pPr marL="18288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9pPr>
            </a:lstStyle>
            <a:p>
              <a:r>
                <a:rPr kumimoji="0" lang="zh-TW" altLang="en-US" sz="3600" dirty="0"/>
                <a:t>攻擊趨勢</a:t>
              </a:r>
            </a:p>
          </p:txBody>
        </p:sp>
      </p:grpSp>
    </p:spTree>
    <p:extLst>
      <p:ext uri="{BB962C8B-B14F-4D97-AF65-F5344CB8AC3E}">
        <p14:creationId xmlns:p14="http://schemas.microsoft.com/office/powerpoint/2010/main" val="3489872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a:t>持續發現台灣網站被入侵</a:t>
            </a:r>
            <a:endParaRPr lang="en-US" altLang="zh-TW" dirty="0"/>
          </a:p>
          <a:p>
            <a:r>
              <a:rPr lang="zh-TW" altLang="en-US" dirty="0"/>
              <a:t>導向國外漏洞攻擊套件伺服器</a:t>
            </a:r>
            <a:endParaRPr lang="en-US" altLang="zh-TW" dirty="0"/>
          </a:p>
          <a:p>
            <a:r>
              <a:rPr lang="zh-TW" altLang="en-US" dirty="0"/>
              <a:t>受害網站多為</a:t>
            </a:r>
            <a:r>
              <a:rPr lang="zh-CN" altLang="en-US" dirty="0"/>
              <a:t>内容管理系统</a:t>
            </a:r>
            <a:endParaRPr lang="en-US" altLang="zh-CN" dirty="0"/>
          </a:p>
          <a:p>
            <a:pPr lvl="1"/>
            <a:r>
              <a:rPr lang="en-US" altLang="zh-TW" dirty="0"/>
              <a:t>WordPress, Joomla, Drupal</a:t>
            </a:r>
          </a:p>
        </p:txBody>
      </p:sp>
      <p:sp>
        <p:nvSpPr>
          <p:cNvPr id="2" name="標題 1"/>
          <p:cNvSpPr>
            <a:spLocks noGrp="1"/>
          </p:cNvSpPr>
          <p:nvPr>
            <p:ph type="title"/>
          </p:nvPr>
        </p:nvSpPr>
        <p:spPr/>
        <p:txBody>
          <a:bodyPr/>
          <a:lstStyle/>
          <a:p>
            <a:r>
              <a:rPr lang="zh-TW" altLang="en-US" dirty="0"/>
              <a:t>台灣網站</a:t>
            </a:r>
            <a:r>
              <a:rPr kumimoji="1" lang="zh-TW" altLang="en-US" dirty="0"/>
              <a:t>掛馬攻擊 </a:t>
            </a:r>
            <a:r>
              <a:rPr lang="zh-TW" altLang="en-US" dirty="0"/>
              <a:t>追蹤發現</a:t>
            </a:r>
          </a:p>
        </p:txBody>
      </p:sp>
      <p:grpSp>
        <p:nvGrpSpPr>
          <p:cNvPr id="10" name="Group 9"/>
          <p:cNvGrpSpPr/>
          <p:nvPr/>
        </p:nvGrpSpPr>
        <p:grpSpPr>
          <a:xfrm>
            <a:off x="502920" y="5069622"/>
            <a:ext cx="2051769" cy="528757"/>
            <a:chOff x="723900" y="3604260"/>
            <a:chExt cx="1849003" cy="528757"/>
          </a:xfrm>
        </p:grpSpPr>
        <p:sp>
          <p:nvSpPr>
            <p:cNvPr id="4" name="Right Arrow 3"/>
            <p:cNvSpPr/>
            <p:nvPr/>
          </p:nvSpPr>
          <p:spPr>
            <a:xfrm>
              <a:off x="723900" y="3604260"/>
              <a:ext cx="1849003" cy="289560"/>
            </a:xfrm>
            <a:prstGeom prst="rightArrow">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1200" dirty="0">
                <a:solidFill>
                  <a:schemeClr val="tx1"/>
                </a:solidFill>
              </a:endParaRPr>
            </a:p>
          </p:txBody>
        </p:sp>
        <p:sp>
          <p:nvSpPr>
            <p:cNvPr id="5" name="TextBox 4"/>
            <p:cNvSpPr txBox="1"/>
            <p:nvPr/>
          </p:nvSpPr>
          <p:spPr>
            <a:xfrm>
              <a:off x="1102418" y="3825240"/>
              <a:ext cx="984052" cy="307777"/>
            </a:xfrm>
            <a:prstGeom prst="rect">
              <a:avLst/>
            </a:prstGeom>
            <a:noFill/>
          </p:spPr>
          <p:txBody>
            <a:bodyPr wrap="none" rtlCol="0">
              <a:spAutoFit/>
            </a:bodyPr>
            <a:lstStyle/>
            <a:p>
              <a:r>
                <a:rPr lang="en-US" altLang="zh-TW" sz="1400" dirty="0">
                  <a:latin typeface="Calibri"/>
                  <a:cs typeface="Calibri"/>
                </a:rPr>
                <a:t>2015</a:t>
              </a:r>
              <a:r>
                <a:rPr lang="zh-TW" altLang="en-US" sz="1400" dirty="0">
                  <a:latin typeface="Calibri"/>
                  <a:cs typeface="Calibri"/>
                </a:rPr>
                <a:t>年</a:t>
              </a:r>
              <a:r>
                <a:rPr lang="en-US" altLang="zh-TW" sz="1400" dirty="0">
                  <a:latin typeface="Calibri"/>
                  <a:cs typeface="Calibri"/>
                </a:rPr>
                <a:t>10</a:t>
              </a:r>
              <a:r>
                <a:rPr lang="zh-TW" altLang="en-US" sz="1400" dirty="0">
                  <a:latin typeface="Calibri"/>
                  <a:cs typeface="Calibri"/>
                </a:rPr>
                <a:t>月</a:t>
              </a:r>
            </a:p>
          </p:txBody>
        </p:sp>
      </p:grpSp>
      <p:sp>
        <p:nvSpPr>
          <p:cNvPr id="11" name="Rectangular Callout 10"/>
          <p:cNvSpPr/>
          <p:nvPr/>
        </p:nvSpPr>
        <p:spPr>
          <a:xfrm>
            <a:off x="888386" y="4079022"/>
            <a:ext cx="1666303" cy="807718"/>
          </a:xfrm>
          <a:prstGeom prst="wedgeRectCallout">
            <a:avLst>
              <a:gd name="adj1" fmla="val -16139"/>
              <a:gd name="adj2" fmla="val 81774"/>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zh-TW" sz="1100" b="1" dirty="0">
                <a:solidFill>
                  <a:schemeClr val="tx1"/>
                </a:solidFill>
              </a:rPr>
              <a:t>10</a:t>
            </a:r>
            <a:r>
              <a:rPr lang="zh-TW" altLang="en-US" sz="1100" b="1" dirty="0">
                <a:solidFill>
                  <a:schemeClr val="tx1"/>
                </a:solidFill>
              </a:rPr>
              <a:t>月</a:t>
            </a:r>
            <a:r>
              <a:rPr lang="en-US" altLang="zh-TW" sz="1100" b="1" dirty="0">
                <a:solidFill>
                  <a:schemeClr val="tx1"/>
                </a:solidFill>
              </a:rPr>
              <a:t>1</a:t>
            </a:r>
            <a:r>
              <a:rPr lang="zh-TW" altLang="en-US" sz="1100" b="1" dirty="0">
                <a:solidFill>
                  <a:schemeClr val="tx1"/>
                </a:solidFill>
              </a:rPr>
              <a:t>日</a:t>
            </a:r>
            <a:endParaRPr lang="en-US" altLang="zh-TW" sz="1100" b="1" dirty="0">
              <a:solidFill>
                <a:schemeClr val="tx1"/>
              </a:solidFill>
            </a:endParaRPr>
          </a:p>
          <a:p>
            <a:pPr marL="171450" indent="-171450">
              <a:buFont typeface="MS Mincho" panose="02020609040205080304" pitchFamily="49" charset="-128"/>
              <a:buChar char="─"/>
            </a:pPr>
            <a:r>
              <a:rPr lang="zh-TW" altLang="en-US" sz="1100" dirty="0">
                <a:solidFill>
                  <a:schemeClr val="tx1"/>
                </a:solidFill>
              </a:rPr>
              <a:t>部落格 </a:t>
            </a:r>
            <a:r>
              <a:rPr lang="en-US" altLang="zh-TW" sz="1100" dirty="0">
                <a:solidFill>
                  <a:schemeClr val="tx1"/>
                </a:solidFill>
              </a:rPr>
              <a:t>(?)</a:t>
            </a:r>
          </a:p>
          <a:p>
            <a:r>
              <a:rPr lang="en-US" altLang="zh-TW" sz="1100" b="1" dirty="0">
                <a:solidFill>
                  <a:schemeClr val="tx1"/>
                </a:solidFill>
              </a:rPr>
              <a:t>10</a:t>
            </a:r>
            <a:r>
              <a:rPr lang="zh-TW" altLang="en-US" sz="1100" b="1" dirty="0">
                <a:solidFill>
                  <a:schemeClr val="tx1"/>
                </a:solidFill>
              </a:rPr>
              <a:t>月</a:t>
            </a:r>
            <a:r>
              <a:rPr lang="en-US" altLang="zh-TW" sz="1100" b="1" dirty="0">
                <a:solidFill>
                  <a:schemeClr val="tx1"/>
                </a:solidFill>
              </a:rPr>
              <a:t>15</a:t>
            </a:r>
            <a:r>
              <a:rPr lang="zh-TW" altLang="en-US" sz="1100" b="1" dirty="0">
                <a:solidFill>
                  <a:schemeClr val="tx1"/>
                </a:solidFill>
              </a:rPr>
              <a:t>日</a:t>
            </a:r>
            <a:endParaRPr lang="en-US" altLang="zh-TW" sz="1100" b="1" dirty="0">
              <a:solidFill>
                <a:schemeClr val="tx1"/>
              </a:solidFill>
            </a:endParaRPr>
          </a:p>
          <a:p>
            <a:pPr marL="171450" indent="-171450">
              <a:buFont typeface="MS Mincho" panose="02020609040205080304" pitchFamily="49" charset="-128"/>
              <a:buChar char="─"/>
            </a:pPr>
            <a:r>
              <a:rPr lang="zh-TW" altLang="en-US" sz="1100" dirty="0">
                <a:solidFill>
                  <a:schemeClr val="tx1"/>
                </a:solidFill>
              </a:rPr>
              <a:t>學會 </a:t>
            </a:r>
            <a:r>
              <a:rPr lang="en-US" altLang="zh-TW" sz="1100" dirty="0">
                <a:solidFill>
                  <a:schemeClr val="tx1"/>
                </a:solidFill>
              </a:rPr>
              <a:t>(Joomla)</a:t>
            </a:r>
            <a:endParaRPr lang="zh-TW" altLang="en-US" sz="1100" dirty="0">
              <a:solidFill>
                <a:schemeClr val="tx1"/>
              </a:solidFill>
            </a:endParaRPr>
          </a:p>
        </p:txBody>
      </p:sp>
      <p:grpSp>
        <p:nvGrpSpPr>
          <p:cNvPr id="22" name="Group 21"/>
          <p:cNvGrpSpPr/>
          <p:nvPr/>
        </p:nvGrpSpPr>
        <p:grpSpPr>
          <a:xfrm>
            <a:off x="2554689" y="5068133"/>
            <a:ext cx="2051769" cy="528757"/>
            <a:chOff x="723900" y="3604260"/>
            <a:chExt cx="1849003" cy="528757"/>
          </a:xfrm>
        </p:grpSpPr>
        <p:sp>
          <p:nvSpPr>
            <p:cNvPr id="23" name="Right Arrow 22"/>
            <p:cNvSpPr/>
            <p:nvPr/>
          </p:nvSpPr>
          <p:spPr>
            <a:xfrm>
              <a:off x="723900" y="3604260"/>
              <a:ext cx="1849003" cy="289560"/>
            </a:xfrm>
            <a:prstGeom prst="rightArrow">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1200" dirty="0">
                <a:solidFill>
                  <a:schemeClr val="tx1"/>
                </a:solidFill>
              </a:endParaRPr>
            </a:p>
          </p:txBody>
        </p:sp>
        <p:sp>
          <p:nvSpPr>
            <p:cNvPr id="24" name="TextBox 23"/>
            <p:cNvSpPr txBox="1"/>
            <p:nvPr/>
          </p:nvSpPr>
          <p:spPr>
            <a:xfrm>
              <a:off x="1102418" y="3825240"/>
              <a:ext cx="984052" cy="307777"/>
            </a:xfrm>
            <a:prstGeom prst="rect">
              <a:avLst/>
            </a:prstGeom>
            <a:noFill/>
          </p:spPr>
          <p:txBody>
            <a:bodyPr wrap="none" rtlCol="0">
              <a:spAutoFit/>
            </a:bodyPr>
            <a:lstStyle/>
            <a:p>
              <a:r>
                <a:rPr lang="en-US" altLang="zh-TW" sz="1400" dirty="0">
                  <a:latin typeface="Calibri"/>
                  <a:cs typeface="Calibri"/>
                </a:rPr>
                <a:t>2015</a:t>
              </a:r>
              <a:r>
                <a:rPr lang="zh-TW" altLang="en-US" sz="1400" dirty="0">
                  <a:latin typeface="Calibri"/>
                  <a:cs typeface="Calibri"/>
                </a:rPr>
                <a:t>年</a:t>
              </a:r>
              <a:r>
                <a:rPr lang="en-US" altLang="zh-TW" sz="1400" dirty="0">
                  <a:latin typeface="Calibri"/>
                  <a:cs typeface="Calibri"/>
                </a:rPr>
                <a:t>11</a:t>
              </a:r>
              <a:r>
                <a:rPr lang="zh-TW" altLang="en-US" sz="1400" dirty="0">
                  <a:latin typeface="Calibri"/>
                  <a:cs typeface="Calibri"/>
                </a:rPr>
                <a:t>月</a:t>
              </a:r>
            </a:p>
          </p:txBody>
        </p:sp>
      </p:grpSp>
      <p:grpSp>
        <p:nvGrpSpPr>
          <p:cNvPr id="25" name="Group 24"/>
          <p:cNvGrpSpPr/>
          <p:nvPr/>
        </p:nvGrpSpPr>
        <p:grpSpPr>
          <a:xfrm>
            <a:off x="4606458" y="5068133"/>
            <a:ext cx="2051769" cy="528757"/>
            <a:chOff x="723900" y="3604260"/>
            <a:chExt cx="1849003" cy="528757"/>
          </a:xfrm>
        </p:grpSpPr>
        <p:sp>
          <p:nvSpPr>
            <p:cNvPr id="26" name="Right Arrow 25"/>
            <p:cNvSpPr/>
            <p:nvPr/>
          </p:nvSpPr>
          <p:spPr>
            <a:xfrm>
              <a:off x="723900" y="3604260"/>
              <a:ext cx="1849003" cy="289560"/>
            </a:xfrm>
            <a:prstGeom prst="rightArrow">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1200" dirty="0">
                <a:solidFill>
                  <a:schemeClr val="tx1"/>
                </a:solidFill>
              </a:endParaRPr>
            </a:p>
          </p:txBody>
        </p:sp>
        <p:sp>
          <p:nvSpPr>
            <p:cNvPr id="36" name="TextBox 35"/>
            <p:cNvSpPr txBox="1"/>
            <p:nvPr/>
          </p:nvSpPr>
          <p:spPr>
            <a:xfrm>
              <a:off x="1102418" y="3825240"/>
              <a:ext cx="984052" cy="307777"/>
            </a:xfrm>
            <a:prstGeom prst="rect">
              <a:avLst/>
            </a:prstGeom>
            <a:noFill/>
          </p:spPr>
          <p:txBody>
            <a:bodyPr wrap="none" rtlCol="0">
              <a:spAutoFit/>
            </a:bodyPr>
            <a:lstStyle/>
            <a:p>
              <a:r>
                <a:rPr lang="en-US" altLang="zh-TW" sz="1400" dirty="0">
                  <a:latin typeface="Calibri"/>
                  <a:cs typeface="Calibri"/>
                </a:rPr>
                <a:t>2015</a:t>
              </a:r>
              <a:r>
                <a:rPr lang="zh-TW" altLang="en-US" sz="1400" dirty="0">
                  <a:latin typeface="Calibri"/>
                  <a:cs typeface="Calibri"/>
                </a:rPr>
                <a:t>年</a:t>
              </a:r>
              <a:r>
                <a:rPr lang="en-US" altLang="zh-TW" sz="1400" dirty="0">
                  <a:latin typeface="Calibri"/>
                  <a:cs typeface="Calibri"/>
                </a:rPr>
                <a:t>12</a:t>
              </a:r>
              <a:r>
                <a:rPr lang="zh-TW" altLang="en-US" sz="1400" dirty="0">
                  <a:latin typeface="Calibri"/>
                  <a:cs typeface="Calibri"/>
                </a:rPr>
                <a:t>月</a:t>
              </a:r>
            </a:p>
          </p:txBody>
        </p:sp>
      </p:grpSp>
      <p:grpSp>
        <p:nvGrpSpPr>
          <p:cNvPr id="41" name="Group 40"/>
          <p:cNvGrpSpPr/>
          <p:nvPr/>
        </p:nvGrpSpPr>
        <p:grpSpPr>
          <a:xfrm>
            <a:off x="6654091" y="5069622"/>
            <a:ext cx="2051769" cy="528757"/>
            <a:chOff x="723900" y="3604260"/>
            <a:chExt cx="1849003" cy="528757"/>
          </a:xfrm>
        </p:grpSpPr>
        <p:sp>
          <p:nvSpPr>
            <p:cNvPr id="43" name="Right Arrow 42"/>
            <p:cNvSpPr/>
            <p:nvPr/>
          </p:nvSpPr>
          <p:spPr>
            <a:xfrm>
              <a:off x="723900" y="3604260"/>
              <a:ext cx="1849003" cy="289560"/>
            </a:xfrm>
            <a:prstGeom prst="rightArrow">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1200" dirty="0">
                <a:solidFill>
                  <a:schemeClr val="tx1"/>
                </a:solidFill>
              </a:endParaRPr>
            </a:p>
          </p:txBody>
        </p:sp>
        <p:sp>
          <p:nvSpPr>
            <p:cNvPr id="44" name="TextBox 43"/>
            <p:cNvSpPr txBox="1"/>
            <p:nvPr/>
          </p:nvSpPr>
          <p:spPr>
            <a:xfrm>
              <a:off x="1197545" y="3825240"/>
              <a:ext cx="901711" cy="307777"/>
            </a:xfrm>
            <a:prstGeom prst="rect">
              <a:avLst/>
            </a:prstGeom>
            <a:noFill/>
          </p:spPr>
          <p:txBody>
            <a:bodyPr wrap="none" rtlCol="0">
              <a:spAutoFit/>
            </a:bodyPr>
            <a:lstStyle/>
            <a:p>
              <a:r>
                <a:rPr lang="en-US" altLang="zh-TW" sz="1400" dirty="0">
                  <a:latin typeface="Calibri"/>
                  <a:cs typeface="Calibri"/>
                </a:rPr>
                <a:t>2016</a:t>
              </a:r>
              <a:r>
                <a:rPr lang="zh-TW" altLang="en-US" sz="1400" dirty="0">
                  <a:latin typeface="Calibri"/>
                  <a:cs typeface="Calibri"/>
                </a:rPr>
                <a:t>年</a:t>
              </a:r>
              <a:r>
                <a:rPr lang="en-US" altLang="zh-TW" sz="1400" dirty="0">
                  <a:latin typeface="Calibri"/>
                  <a:cs typeface="Calibri"/>
                </a:rPr>
                <a:t>1</a:t>
              </a:r>
              <a:r>
                <a:rPr lang="zh-TW" altLang="en-US" sz="1400" dirty="0">
                  <a:latin typeface="Calibri"/>
                  <a:cs typeface="Calibri"/>
                </a:rPr>
                <a:t>月</a:t>
              </a:r>
            </a:p>
          </p:txBody>
        </p:sp>
      </p:grpSp>
      <p:sp>
        <p:nvSpPr>
          <p:cNvPr id="45" name="Rectangular Callout 44"/>
          <p:cNvSpPr/>
          <p:nvPr/>
        </p:nvSpPr>
        <p:spPr>
          <a:xfrm>
            <a:off x="4987788" y="2219742"/>
            <a:ext cx="1666303" cy="2666999"/>
          </a:xfrm>
          <a:prstGeom prst="wedgeRectCallout">
            <a:avLst>
              <a:gd name="adj1" fmla="val -15178"/>
              <a:gd name="adj2" fmla="val 59720"/>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zh-TW" sz="1100" b="1" dirty="0">
                <a:solidFill>
                  <a:schemeClr val="tx1"/>
                </a:solidFill>
              </a:rPr>
              <a:t>12</a:t>
            </a:r>
            <a:r>
              <a:rPr lang="zh-TW" altLang="en-US" sz="1100" b="1" dirty="0">
                <a:solidFill>
                  <a:schemeClr val="tx1"/>
                </a:solidFill>
              </a:rPr>
              <a:t>月</a:t>
            </a:r>
            <a:r>
              <a:rPr lang="en-US" altLang="zh-TW" sz="1100" b="1" dirty="0">
                <a:solidFill>
                  <a:schemeClr val="tx1"/>
                </a:solidFill>
              </a:rPr>
              <a:t>3</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部落格 </a:t>
            </a:r>
            <a:r>
              <a:rPr lang="en-US" altLang="zh-TW" sz="1100" dirty="0">
                <a:solidFill>
                  <a:schemeClr val="tx1"/>
                </a:solidFill>
              </a:rPr>
              <a:t>(WordPress)</a:t>
            </a:r>
          </a:p>
          <a:p>
            <a:r>
              <a:rPr lang="en-US" altLang="zh-TW" sz="1100" b="1" dirty="0">
                <a:solidFill>
                  <a:schemeClr val="tx1"/>
                </a:solidFill>
              </a:rPr>
              <a:t>12</a:t>
            </a:r>
            <a:r>
              <a:rPr lang="zh-TW" altLang="en-US" sz="1100" b="1" dirty="0">
                <a:solidFill>
                  <a:schemeClr val="tx1"/>
                </a:solidFill>
              </a:rPr>
              <a:t>月</a:t>
            </a:r>
            <a:r>
              <a:rPr lang="en-US" altLang="zh-TW" sz="1100" b="1" dirty="0">
                <a:solidFill>
                  <a:schemeClr val="tx1"/>
                </a:solidFill>
              </a:rPr>
              <a:t>9</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學校 </a:t>
            </a:r>
            <a:r>
              <a:rPr lang="en-US" altLang="zh-TW" sz="1100" dirty="0">
                <a:solidFill>
                  <a:schemeClr val="tx1"/>
                </a:solidFill>
              </a:rPr>
              <a:t>(Drupal)</a:t>
            </a:r>
          </a:p>
          <a:p>
            <a:r>
              <a:rPr lang="en-US" altLang="zh-TW" sz="1100" b="1" dirty="0">
                <a:solidFill>
                  <a:schemeClr val="tx1"/>
                </a:solidFill>
              </a:rPr>
              <a:t>12</a:t>
            </a:r>
            <a:r>
              <a:rPr lang="zh-TW" altLang="en-US" sz="1100" b="1" dirty="0">
                <a:solidFill>
                  <a:schemeClr val="tx1"/>
                </a:solidFill>
              </a:rPr>
              <a:t>月</a:t>
            </a:r>
            <a:r>
              <a:rPr lang="en-US" altLang="zh-TW" sz="1100" b="1" dirty="0">
                <a:solidFill>
                  <a:schemeClr val="tx1"/>
                </a:solidFill>
              </a:rPr>
              <a:t>16</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購物網站 </a:t>
            </a:r>
            <a:r>
              <a:rPr lang="en-US" altLang="zh-TW" sz="1100" dirty="0">
                <a:solidFill>
                  <a:schemeClr val="tx1"/>
                </a:solidFill>
              </a:rPr>
              <a:t>(?)</a:t>
            </a:r>
          </a:p>
          <a:p>
            <a:pPr marL="171450" indent="-171450">
              <a:buFont typeface="Arial" panose="020B0604020202020204" pitchFamily="34" charset="0"/>
              <a:buChar char="•"/>
            </a:pPr>
            <a:r>
              <a:rPr lang="zh-TW" altLang="en-US" sz="1100" dirty="0">
                <a:solidFill>
                  <a:schemeClr val="tx1"/>
                </a:solidFill>
              </a:rPr>
              <a:t>中小企業 </a:t>
            </a:r>
            <a:r>
              <a:rPr lang="en-US" altLang="zh-TW" sz="1100" dirty="0">
                <a:solidFill>
                  <a:schemeClr val="tx1"/>
                </a:solidFill>
              </a:rPr>
              <a:t>(Joomla)</a:t>
            </a:r>
          </a:p>
          <a:p>
            <a:r>
              <a:rPr lang="en-US" altLang="zh-TW" sz="1100" b="1" dirty="0">
                <a:solidFill>
                  <a:schemeClr val="tx1"/>
                </a:solidFill>
              </a:rPr>
              <a:t>12</a:t>
            </a:r>
            <a:r>
              <a:rPr lang="zh-TW" altLang="en-US" sz="1100" b="1" dirty="0">
                <a:solidFill>
                  <a:schemeClr val="tx1"/>
                </a:solidFill>
              </a:rPr>
              <a:t>月</a:t>
            </a:r>
            <a:r>
              <a:rPr lang="en-US" altLang="zh-TW" sz="1100" b="1" dirty="0">
                <a:solidFill>
                  <a:schemeClr val="tx1"/>
                </a:solidFill>
              </a:rPr>
              <a:t>21</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民宿 </a:t>
            </a:r>
            <a:r>
              <a:rPr lang="en-US" altLang="zh-TW" sz="1100" dirty="0">
                <a:solidFill>
                  <a:schemeClr val="tx1"/>
                </a:solidFill>
              </a:rPr>
              <a:t>(Joomla)</a:t>
            </a:r>
          </a:p>
          <a:p>
            <a:pPr marL="171450" indent="-171450">
              <a:buFont typeface="Arial" panose="020B0604020202020204" pitchFamily="34" charset="0"/>
              <a:buChar char="•"/>
            </a:pPr>
            <a:r>
              <a:rPr lang="zh-TW" altLang="en-US" sz="1100" dirty="0">
                <a:solidFill>
                  <a:schemeClr val="tx1"/>
                </a:solidFill>
              </a:rPr>
              <a:t>家俱業 </a:t>
            </a:r>
            <a:r>
              <a:rPr lang="en-US" altLang="zh-TW" sz="1100" dirty="0">
                <a:solidFill>
                  <a:schemeClr val="tx1"/>
                </a:solidFill>
              </a:rPr>
              <a:t>(WordPress)</a:t>
            </a:r>
          </a:p>
          <a:p>
            <a:r>
              <a:rPr lang="en-US" altLang="zh-TW" sz="1100" b="1" dirty="0">
                <a:solidFill>
                  <a:schemeClr val="tx1"/>
                </a:solidFill>
              </a:rPr>
              <a:t>12</a:t>
            </a:r>
            <a:r>
              <a:rPr lang="zh-TW" altLang="en-US" sz="1100" b="1" dirty="0">
                <a:solidFill>
                  <a:schemeClr val="tx1"/>
                </a:solidFill>
              </a:rPr>
              <a:t>月</a:t>
            </a:r>
            <a:r>
              <a:rPr lang="en-US" altLang="zh-TW" sz="1100" b="1" dirty="0">
                <a:solidFill>
                  <a:schemeClr val="tx1"/>
                </a:solidFill>
              </a:rPr>
              <a:t>25</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學校 </a:t>
            </a:r>
            <a:r>
              <a:rPr lang="en-US" altLang="zh-TW" sz="1100" dirty="0">
                <a:solidFill>
                  <a:schemeClr val="tx1"/>
                </a:solidFill>
              </a:rPr>
              <a:t>(Joomla)</a:t>
            </a:r>
          </a:p>
          <a:p>
            <a:pPr marL="171450" indent="-171450">
              <a:buFont typeface="Arial" panose="020B0604020202020204" pitchFamily="34" charset="0"/>
              <a:buChar char="•"/>
            </a:pPr>
            <a:r>
              <a:rPr lang="zh-TW" altLang="en-US" sz="1100" dirty="0">
                <a:solidFill>
                  <a:schemeClr val="tx1"/>
                </a:solidFill>
              </a:rPr>
              <a:t>駕訓班 </a:t>
            </a:r>
            <a:r>
              <a:rPr lang="en-US" altLang="zh-TW" sz="1100" dirty="0">
                <a:solidFill>
                  <a:schemeClr val="tx1"/>
                </a:solidFill>
              </a:rPr>
              <a:t>(Joomla)</a:t>
            </a:r>
          </a:p>
          <a:p>
            <a:r>
              <a:rPr lang="en-US" altLang="zh-TW" sz="1100" b="1" dirty="0">
                <a:solidFill>
                  <a:schemeClr val="tx1"/>
                </a:solidFill>
              </a:rPr>
              <a:t>12</a:t>
            </a:r>
            <a:r>
              <a:rPr lang="zh-TW" altLang="en-US" sz="1100" b="1" dirty="0">
                <a:solidFill>
                  <a:schemeClr val="tx1"/>
                </a:solidFill>
              </a:rPr>
              <a:t>月</a:t>
            </a:r>
            <a:r>
              <a:rPr lang="en-US" altLang="zh-TW" sz="1100" b="1" dirty="0">
                <a:solidFill>
                  <a:schemeClr val="tx1"/>
                </a:solidFill>
              </a:rPr>
              <a:t>28</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中小企業 </a:t>
            </a:r>
            <a:r>
              <a:rPr lang="en-US" altLang="zh-TW" sz="1100" dirty="0">
                <a:solidFill>
                  <a:schemeClr val="tx1"/>
                </a:solidFill>
              </a:rPr>
              <a:t>(Joomla)</a:t>
            </a:r>
            <a:endParaRPr lang="zh-TW" altLang="en-US" sz="1100" dirty="0">
              <a:solidFill>
                <a:schemeClr val="tx1"/>
              </a:solidFill>
            </a:endParaRPr>
          </a:p>
        </p:txBody>
      </p:sp>
      <p:sp>
        <p:nvSpPr>
          <p:cNvPr id="48" name="Rectangular Callout 47"/>
          <p:cNvSpPr/>
          <p:nvPr/>
        </p:nvSpPr>
        <p:spPr>
          <a:xfrm>
            <a:off x="2940155" y="3723200"/>
            <a:ext cx="1666303" cy="1150619"/>
          </a:xfrm>
          <a:prstGeom prst="wedgeRectCallout">
            <a:avLst>
              <a:gd name="adj1" fmla="val -14595"/>
              <a:gd name="adj2" fmla="val 72563"/>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zh-TW" sz="1100" b="1" dirty="0">
                <a:solidFill>
                  <a:schemeClr val="tx1"/>
                </a:solidFill>
              </a:rPr>
              <a:t>11</a:t>
            </a:r>
            <a:r>
              <a:rPr lang="zh-TW" altLang="en-US" sz="1100" b="1" dirty="0">
                <a:solidFill>
                  <a:schemeClr val="tx1"/>
                </a:solidFill>
              </a:rPr>
              <a:t>月</a:t>
            </a:r>
            <a:r>
              <a:rPr lang="en-US" altLang="zh-TW" sz="1100" b="1" dirty="0">
                <a:solidFill>
                  <a:schemeClr val="tx1"/>
                </a:solidFill>
              </a:rPr>
              <a:t>6</a:t>
            </a:r>
            <a:r>
              <a:rPr lang="zh-TW" altLang="en-US" sz="1100" b="1" dirty="0">
                <a:solidFill>
                  <a:schemeClr val="tx1"/>
                </a:solidFill>
              </a:rPr>
              <a:t>日</a:t>
            </a:r>
            <a:endParaRPr lang="en-US" altLang="zh-TW" sz="1100" b="1" dirty="0">
              <a:solidFill>
                <a:schemeClr val="tx1"/>
              </a:solidFill>
            </a:endParaRPr>
          </a:p>
          <a:p>
            <a:pPr marL="171450" indent="-171450">
              <a:buFont typeface="MS Mincho" panose="02020609040205080304" pitchFamily="49" charset="-128"/>
              <a:buChar char="─"/>
            </a:pPr>
            <a:r>
              <a:rPr lang="zh-TW" altLang="en-US" sz="1100" dirty="0">
                <a:solidFill>
                  <a:schemeClr val="tx1"/>
                </a:solidFill>
              </a:rPr>
              <a:t>基金會 </a:t>
            </a:r>
            <a:r>
              <a:rPr lang="en-US" altLang="zh-TW" sz="1100" dirty="0">
                <a:solidFill>
                  <a:schemeClr val="tx1"/>
                </a:solidFill>
              </a:rPr>
              <a:t>(?)</a:t>
            </a:r>
          </a:p>
          <a:p>
            <a:r>
              <a:rPr lang="en-US" altLang="zh-TW" sz="1100" b="1" dirty="0">
                <a:solidFill>
                  <a:schemeClr val="tx1"/>
                </a:solidFill>
              </a:rPr>
              <a:t>11</a:t>
            </a:r>
            <a:r>
              <a:rPr lang="zh-TW" altLang="en-US" sz="1100" b="1" dirty="0">
                <a:solidFill>
                  <a:schemeClr val="tx1"/>
                </a:solidFill>
              </a:rPr>
              <a:t>月</a:t>
            </a:r>
            <a:r>
              <a:rPr lang="en-US" altLang="zh-TW" sz="1100" b="1" dirty="0">
                <a:solidFill>
                  <a:schemeClr val="tx1"/>
                </a:solidFill>
              </a:rPr>
              <a:t>19</a:t>
            </a:r>
            <a:r>
              <a:rPr lang="zh-TW" altLang="en-US" sz="1100" b="1" dirty="0">
                <a:solidFill>
                  <a:schemeClr val="tx1"/>
                </a:solidFill>
              </a:rPr>
              <a:t>日</a:t>
            </a:r>
            <a:endParaRPr lang="en-US" altLang="zh-TW" sz="1100" b="1" dirty="0">
              <a:solidFill>
                <a:schemeClr val="tx1"/>
              </a:solidFill>
            </a:endParaRPr>
          </a:p>
          <a:p>
            <a:pPr marL="171450" indent="-171450">
              <a:buFont typeface="MS Mincho" panose="02020609040205080304" pitchFamily="49" charset="-128"/>
              <a:buChar char="─"/>
            </a:pPr>
            <a:r>
              <a:rPr lang="zh-TW" altLang="en-US" sz="1100" dirty="0">
                <a:solidFill>
                  <a:schemeClr val="tx1"/>
                </a:solidFill>
              </a:rPr>
              <a:t>大眾運輸 </a:t>
            </a:r>
            <a:r>
              <a:rPr lang="en-US" altLang="zh-TW" sz="1100" dirty="0">
                <a:solidFill>
                  <a:schemeClr val="tx1"/>
                </a:solidFill>
              </a:rPr>
              <a:t>(Joomla)</a:t>
            </a:r>
          </a:p>
          <a:p>
            <a:r>
              <a:rPr lang="en-US" altLang="zh-TW" sz="1100" b="1" dirty="0">
                <a:solidFill>
                  <a:schemeClr val="tx1"/>
                </a:solidFill>
              </a:rPr>
              <a:t>11</a:t>
            </a:r>
            <a:r>
              <a:rPr lang="zh-TW" altLang="en-US" sz="1100" b="1" dirty="0">
                <a:solidFill>
                  <a:schemeClr val="tx1"/>
                </a:solidFill>
              </a:rPr>
              <a:t>月</a:t>
            </a:r>
            <a:r>
              <a:rPr lang="en-US" altLang="zh-TW" sz="1100" b="1" dirty="0">
                <a:solidFill>
                  <a:schemeClr val="tx1"/>
                </a:solidFill>
              </a:rPr>
              <a:t>30</a:t>
            </a:r>
            <a:r>
              <a:rPr lang="zh-TW" altLang="en-US" sz="1100" b="1" dirty="0">
                <a:solidFill>
                  <a:schemeClr val="tx1"/>
                </a:solidFill>
              </a:rPr>
              <a:t>日</a:t>
            </a:r>
            <a:endParaRPr lang="en-US" altLang="zh-TW" sz="1100" b="1" dirty="0">
              <a:solidFill>
                <a:schemeClr val="tx1"/>
              </a:solidFill>
            </a:endParaRPr>
          </a:p>
          <a:p>
            <a:pPr marL="171450" indent="-171450">
              <a:buFont typeface="MS Mincho" panose="02020609040205080304" pitchFamily="49" charset="-128"/>
              <a:buChar char="─"/>
            </a:pPr>
            <a:r>
              <a:rPr lang="zh-TW" altLang="en-US" sz="1100" dirty="0">
                <a:solidFill>
                  <a:schemeClr val="tx1"/>
                </a:solidFill>
              </a:rPr>
              <a:t>房地產 </a:t>
            </a:r>
            <a:r>
              <a:rPr lang="en-US" altLang="zh-TW" sz="1100" dirty="0">
                <a:solidFill>
                  <a:schemeClr val="tx1"/>
                </a:solidFill>
              </a:rPr>
              <a:t>(Joomla)</a:t>
            </a:r>
            <a:endParaRPr lang="zh-TW" altLang="en-US" sz="1100" dirty="0">
              <a:solidFill>
                <a:schemeClr val="tx1"/>
              </a:solidFill>
            </a:endParaRPr>
          </a:p>
        </p:txBody>
      </p:sp>
      <p:sp>
        <p:nvSpPr>
          <p:cNvPr id="49" name="Rectangular Callout 48"/>
          <p:cNvSpPr/>
          <p:nvPr/>
        </p:nvSpPr>
        <p:spPr>
          <a:xfrm>
            <a:off x="7039557" y="3072828"/>
            <a:ext cx="1666303" cy="1791052"/>
          </a:xfrm>
          <a:prstGeom prst="wedgeRectCallout">
            <a:avLst>
              <a:gd name="adj1" fmla="val -14548"/>
              <a:gd name="adj2" fmla="val 65336"/>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zh-TW" sz="1100" b="1" dirty="0">
                <a:solidFill>
                  <a:schemeClr val="tx1"/>
                </a:solidFill>
              </a:rPr>
              <a:t>1</a:t>
            </a:r>
            <a:r>
              <a:rPr lang="zh-TW" altLang="en-US" sz="1100" b="1" dirty="0">
                <a:solidFill>
                  <a:schemeClr val="tx1"/>
                </a:solidFill>
              </a:rPr>
              <a:t>月</a:t>
            </a:r>
            <a:r>
              <a:rPr lang="en-US" altLang="zh-TW" sz="1100" b="1" dirty="0">
                <a:solidFill>
                  <a:schemeClr val="tx1"/>
                </a:solidFill>
              </a:rPr>
              <a:t>6</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學校 </a:t>
            </a:r>
            <a:r>
              <a:rPr lang="en-US" altLang="zh-TW" sz="1100" dirty="0">
                <a:solidFill>
                  <a:schemeClr val="tx1"/>
                </a:solidFill>
              </a:rPr>
              <a:t>(Joomla)</a:t>
            </a:r>
          </a:p>
          <a:p>
            <a:r>
              <a:rPr lang="en-US" altLang="zh-TW" sz="1100" b="1" dirty="0">
                <a:solidFill>
                  <a:schemeClr val="tx1"/>
                </a:solidFill>
              </a:rPr>
              <a:t>1</a:t>
            </a:r>
            <a:r>
              <a:rPr lang="zh-TW" altLang="en-US" sz="1100" b="1" dirty="0">
                <a:solidFill>
                  <a:schemeClr val="tx1"/>
                </a:solidFill>
              </a:rPr>
              <a:t>月</a:t>
            </a:r>
            <a:r>
              <a:rPr lang="en-US" altLang="zh-TW" sz="1100" b="1" dirty="0">
                <a:solidFill>
                  <a:schemeClr val="tx1"/>
                </a:solidFill>
              </a:rPr>
              <a:t>11</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中小企業 </a:t>
            </a:r>
            <a:r>
              <a:rPr lang="en-US" altLang="zh-TW" sz="1100" dirty="0">
                <a:solidFill>
                  <a:schemeClr val="tx1"/>
                </a:solidFill>
              </a:rPr>
              <a:t>(Joomla)</a:t>
            </a:r>
          </a:p>
          <a:p>
            <a:r>
              <a:rPr lang="en-US" altLang="zh-TW" sz="1100" b="1" dirty="0">
                <a:solidFill>
                  <a:schemeClr val="tx1"/>
                </a:solidFill>
              </a:rPr>
              <a:t>1</a:t>
            </a:r>
            <a:r>
              <a:rPr lang="zh-TW" altLang="en-US" sz="1100" b="1" dirty="0">
                <a:solidFill>
                  <a:schemeClr val="tx1"/>
                </a:solidFill>
              </a:rPr>
              <a:t>月</a:t>
            </a:r>
            <a:r>
              <a:rPr lang="en-US" altLang="zh-TW" sz="1100" b="1" dirty="0">
                <a:solidFill>
                  <a:schemeClr val="tx1"/>
                </a:solidFill>
              </a:rPr>
              <a:t>20</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中小企業 </a:t>
            </a:r>
            <a:r>
              <a:rPr lang="en-US" altLang="zh-TW" sz="1100" dirty="0">
                <a:solidFill>
                  <a:schemeClr val="tx1"/>
                </a:solidFill>
              </a:rPr>
              <a:t>(?)</a:t>
            </a:r>
          </a:p>
          <a:p>
            <a:r>
              <a:rPr lang="en-US" altLang="zh-TW" sz="1100" b="1" dirty="0">
                <a:solidFill>
                  <a:schemeClr val="tx1"/>
                </a:solidFill>
              </a:rPr>
              <a:t>1</a:t>
            </a:r>
            <a:r>
              <a:rPr lang="zh-TW" altLang="en-US" sz="1100" b="1" dirty="0">
                <a:solidFill>
                  <a:schemeClr val="tx1"/>
                </a:solidFill>
              </a:rPr>
              <a:t>月</a:t>
            </a:r>
            <a:r>
              <a:rPr lang="en-US" altLang="zh-TW" sz="1100" b="1" dirty="0">
                <a:solidFill>
                  <a:schemeClr val="tx1"/>
                </a:solidFill>
              </a:rPr>
              <a:t>27</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研究單位 </a:t>
            </a:r>
            <a:r>
              <a:rPr lang="en-US" altLang="zh-TW" sz="1100" dirty="0">
                <a:solidFill>
                  <a:schemeClr val="tx1"/>
                </a:solidFill>
              </a:rPr>
              <a:t>(WordPress)</a:t>
            </a:r>
          </a:p>
          <a:p>
            <a:r>
              <a:rPr lang="en-US" altLang="zh-TW" sz="1100" b="1" dirty="0">
                <a:solidFill>
                  <a:schemeClr val="tx1"/>
                </a:solidFill>
              </a:rPr>
              <a:t>1</a:t>
            </a:r>
            <a:r>
              <a:rPr lang="zh-TW" altLang="en-US" sz="1100" b="1" dirty="0">
                <a:solidFill>
                  <a:schemeClr val="tx1"/>
                </a:solidFill>
              </a:rPr>
              <a:t>月</a:t>
            </a:r>
            <a:r>
              <a:rPr lang="en-US" altLang="zh-TW" sz="1100" b="1" dirty="0">
                <a:solidFill>
                  <a:schemeClr val="tx1"/>
                </a:solidFill>
              </a:rPr>
              <a:t>29</a:t>
            </a:r>
            <a:r>
              <a:rPr lang="zh-TW" altLang="en-US" sz="1100" b="1" dirty="0">
                <a:solidFill>
                  <a:schemeClr val="tx1"/>
                </a:solidFill>
              </a:rPr>
              <a:t>日</a:t>
            </a:r>
            <a:endParaRPr lang="en-US" altLang="zh-TW" sz="1100" b="1" dirty="0">
              <a:solidFill>
                <a:schemeClr val="tx1"/>
              </a:solidFill>
            </a:endParaRPr>
          </a:p>
          <a:p>
            <a:pPr marL="171450" indent="-171450">
              <a:buFont typeface="Arial" panose="020B0604020202020204" pitchFamily="34" charset="0"/>
              <a:buChar char="•"/>
            </a:pPr>
            <a:r>
              <a:rPr lang="zh-TW" altLang="en-US" sz="1100" dirty="0">
                <a:solidFill>
                  <a:schemeClr val="tx1"/>
                </a:solidFill>
              </a:rPr>
              <a:t>中小企業 </a:t>
            </a:r>
            <a:r>
              <a:rPr lang="en-US" altLang="zh-TW" sz="1100" dirty="0">
                <a:solidFill>
                  <a:schemeClr val="tx1"/>
                </a:solidFill>
              </a:rPr>
              <a:t>(Joomla)</a:t>
            </a:r>
            <a:endParaRPr lang="zh-TW" altLang="en-US" sz="1100" dirty="0">
              <a:solidFill>
                <a:schemeClr val="tx1"/>
              </a:solidFill>
            </a:endParaRPr>
          </a:p>
        </p:txBody>
      </p:sp>
    </p:spTree>
    <p:extLst>
      <p:ext uri="{BB962C8B-B14F-4D97-AF65-F5344CB8AC3E}">
        <p14:creationId xmlns:p14="http://schemas.microsoft.com/office/powerpoint/2010/main" val="3410372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a:t>主要為網站伺服器形式</a:t>
            </a:r>
            <a:endParaRPr lang="en-US" altLang="zh-TW"/>
          </a:p>
          <a:p>
            <a:pPr lvl="1"/>
            <a:r>
              <a:rPr lang="zh-TW" altLang="en-US"/>
              <a:t>包含多種</a:t>
            </a:r>
            <a:r>
              <a:rPr lang="en-US" altLang="zh-TW"/>
              <a:t>Exploit</a:t>
            </a:r>
          </a:p>
          <a:p>
            <a:pPr lvl="1"/>
            <a:r>
              <a:rPr lang="zh-TW" altLang="en-US"/>
              <a:t>提供使用者上傳病毒進行散播</a:t>
            </a:r>
            <a:endParaRPr lang="en-US" altLang="zh-TW"/>
          </a:p>
          <a:p>
            <a:pPr lvl="1"/>
            <a:r>
              <a:rPr lang="zh-TW" altLang="en-US"/>
              <a:t>具有多種避免偵測的功能</a:t>
            </a:r>
            <a:endParaRPr lang="en-US" altLang="zh-TW"/>
          </a:p>
          <a:p>
            <a:pPr lvl="1"/>
            <a:r>
              <a:rPr lang="zh-TW" altLang="en-US"/>
              <a:t>管理者統計功能</a:t>
            </a:r>
            <a:endParaRPr lang="en-US" altLang="zh-TW"/>
          </a:p>
          <a:p>
            <a:r>
              <a:rPr lang="zh-TW" altLang="en-US"/>
              <a:t>攻擊套件伺服器的拜訪者將被攻擊</a:t>
            </a:r>
            <a:endParaRPr lang="en-US" altLang="zh-TW"/>
          </a:p>
          <a:p>
            <a:pPr lvl="1"/>
            <a:r>
              <a:rPr lang="zh-TW" altLang="en-US"/>
              <a:t>攻擊者只需要考慮如何誘導使用者</a:t>
            </a:r>
            <a:endParaRPr lang="en-US" altLang="zh-TW"/>
          </a:p>
          <a:p>
            <a:r>
              <a:rPr lang="en-US" altLang="zh-TW"/>
              <a:t>2015</a:t>
            </a:r>
            <a:r>
              <a:rPr lang="zh-TW" altLang="en-US"/>
              <a:t>年有五種以上主流的漏洞攻擊套件</a:t>
            </a:r>
            <a:endParaRPr lang="en-US" altLang="zh-TW"/>
          </a:p>
          <a:p>
            <a:pPr lvl="1"/>
            <a:r>
              <a:rPr lang="en-US" altLang="zh-TW"/>
              <a:t>Angler, Magnitude, Nuclear, Neutrino, Rig</a:t>
            </a:r>
          </a:p>
          <a:p>
            <a:pPr lvl="1"/>
            <a:endParaRPr lang="en-US" altLang="zh-TW"/>
          </a:p>
          <a:p>
            <a:endParaRPr lang="en-US" altLang="zh-TW" dirty="0"/>
          </a:p>
        </p:txBody>
      </p:sp>
      <p:sp>
        <p:nvSpPr>
          <p:cNvPr id="2" name="標題 1"/>
          <p:cNvSpPr>
            <a:spLocks noGrp="1"/>
          </p:cNvSpPr>
          <p:nvPr>
            <p:ph type="title"/>
          </p:nvPr>
        </p:nvSpPr>
        <p:spPr/>
        <p:txBody>
          <a:bodyPr/>
          <a:lstStyle/>
          <a:p>
            <a:r>
              <a:rPr lang="zh-TW" altLang="en-US" dirty="0"/>
              <a:t>漏洞攻擊套件 </a:t>
            </a:r>
            <a:r>
              <a:rPr lang="en-US" altLang="zh-TW" dirty="0"/>
              <a:t>(Exploit Kit)</a:t>
            </a:r>
            <a:endParaRPr lang="zh-TW" altLang="en-US" dirty="0"/>
          </a:p>
        </p:txBody>
      </p:sp>
      <p:pic>
        <p:nvPicPr>
          <p:cNvPr id="1026" name="Picture 2" descr="http://blog.trendmicro.com/trendlabs-security-intelligence/files/2011/01/2011-01-29-blog-diy-cybercrime-im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082" y="1170127"/>
            <a:ext cx="3728610" cy="139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3620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a:t>惡意廣告與掛馬攻擊</a:t>
            </a:r>
            <a:endParaRPr lang="en-US" altLang="zh-TW"/>
          </a:p>
          <a:p>
            <a:pPr lvl="1"/>
            <a:r>
              <a:rPr lang="zh-TW" altLang="en-US"/>
              <a:t>駭客假冒廣告業主，上傳惡意廣告到一般廣告平台</a:t>
            </a:r>
            <a:endParaRPr lang="en-US" altLang="zh-TW"/>
          </a:p>
          <a:p>
            <a:pPr lvl="1"/>
            <a:r>
              <a:rPr lang="zh-TW" altLang="en-US"/>
              <a:t>惡意廣告可透過廣告網路傳遞到各大網站</a:t>
            </a:r>
            <a:endParaRPr lang="en-US" altLang="zh-TW"/>
          </a:p>
          <a:p>
            <a:pPr lvl="1"/>
            <a:r>
              <a:rPr lang="en-US" altLang="zh-TW"/>
              <a:t>2015</a:t>
            </a:r>
            <a:r>
              <a:rPr lang="zh-TW" altLang="en-US"/>
              <a:t>年</a:t>
            </a:r>
            <a:r>
              <a:rPr lang="en-US" altLang="zh-TW"/>
              <a:t>12</a:t>
            </a:r>
            <a:r>
              <a:rPr lang="zh-TW" altLang="en-US"/>
              <a:t>月全球網頁掛馬攻擊來源分布</a:t>
            </a:r>
            <a:endParaRPr lang="en-US" altLang="zh-TW"/>
          </a:p>
          <a:p>
            <a:pPr lvl="1"/>
            <a:endParaRPr lang="en-US" altLang="zh-TW" dirty="0"/>
          </a:p>
        </p:txBody>
      </p:sp>
      <p:sp>
        <p:nvSpPr>
          <p:cNvPr id="2" name="標題 1"/>
          <p:cNvSpPr>
            <a:spLocks noGrp="1"/>
          </p:cNvSpPr>
          <p:nvPr>
            <p:ph type="title"/>
          </p:nvPr>
        </p:nvSpPr>
        <p:spPr/>
        <p:txBody>
          <a:bodyPr/>
          <a:lstStyle/>
          <a:p>
            <a:r>
              <a:rPr lang="zh-TW" altLang="en-US" dirty="0"/>
              <a:t>萬惡深淵</a:t>
            </a:r>
            <a:r>
              <a:rPr lang="en-US" altLang="zh-TW" dirty="0"/>
              <a:t>: </a:t>
            </a:r>
            <a:r>
              <a:rPr lang="zh-TW" altLang="en-US" dirty="0"/>
              <a:t>廣告進行掛馬攻擊</a:t>
            </a:r>
          </a:p>
        </p:txBody>
      </p:sp>
      <p:graphicFrame>
        <p:nvGraphicFramePr>
          <p:cNvPr id="11" name="Chart 10"/>
          <p:cNvGraphicFramePr>
            <a:graphicFrameLocks/>
          </p:cNvGraphicFramePr>
          <p:nvPr>
            <p:extLst/>
          </p:nvPr>
        </p:nvGraphicFramePr>
        <p:xfrm>
          <a:off x="3101341" y="3303270"/>
          <a:ext cx="3177540" cy="26136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5708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a:t>主要是被全球性的惡意廣告波及</a:t>
            </a:r>
            <a:endParaRPr lang="en-US" altLang="zh-TW"/>
          </a:p>
          <a:p>
            <a:r>
              <a:rPr lang="zh-TW" altLang="en-US"/>
              <a:t>最少有三組不同的惡意廣告集團同時活動</a:t>
            </a:r>
            <a:endParaRPr lang="en-US" altLang="zh-TW"/>
          </a:p>
          <a:p>
            <a:pPr lvl="1"/>
            <a:endParaRPr lang="en-US" altLang="zh-TW" dirty="0"/>
          </a:p>
        </p:txBody>
      </p:sp>
      <p:sp>
        <p:nvSpPr>
          <p:cNvPr id="2" name="標題 1"/>
          <p:cNvSpPr>
            <a:spLocks noGrp="1"/>
          </p:cNvSpPr>
          <p:nvPr>
            <p:ph type="title"/>
          </p:nvPr>
        </p:nvSpPr>
        <p:spPr/>
        <p:txBody>
          <a:bodyPr/>
          <a:lstStyle/>
          <a:p>
            <a:r>
              <a:rPr lang="zh-TW" altLang="en-US" dirty="0"/>
              <a:t>台灣的廣告攻擊案例</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958"/>
          <a:stretch/>
        </p:blipFill>
        <p:spPr bwMode="auto">
          <a:xfrm>
            <a:off x="1651952" y="2811231"/>
            <a:ext cx="5891849" cy="26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ular Callout 6"/>
          <p:cNvSpPr/>
          <p:nvPr/>
        </p:nvSpPr>
        <p:spPr>
          <a:xfrm>
            <a:off x="479173" y="2811231"/>
            <a:ext cx="1249680" cy="602899"/>
          </a:xfrm>
          <a:prstGeom prst="wedgeRectCallout">
            <a:avLst>
              <a:gd name="adj1" fmla="val 71678"/>
              <a:gd name="adj2" fmla="val 36413"/>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a:solidFill>
                  <a:schemeClr val="tx1"/>
                </a:solidFill>
              </a:rPr>
              <a:t>勒索軟體感染</a:t>
            </a:r>
          </a:p>
        </p:txBody>
      </p:sp>
      <p:sp>
        <p:nvSpPr>
          <p:cNvPr id="8" name="Rectangular Callout 7"/>
          <p:cNvSpPr/>
          <p:nvPr/>
        </p:nvSpPr>
        <p:spPr>
          <a:xfrm>
            <a:off x="402271" y="4790951"/>
            <a:ext cx="2021952" cy="674405"/>
          </a:xfrm>
          <a:prstGeom prst="wedgeRectCallout">
            <a:avLst>
              <a:gd name="adj1" fmla="val 50000"/>
              <a:gd name="adj2" fmla="val -94093"/>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a:solidFill>
                  <a:schemeClr val="tx1"/>
                </a:solidFill>
              </a:rPr>
              <a:t>隱藏的惡意</a:t>
            </a:r>
            <a:endParaRPr lang="en-US" altLang="zh-TW" dirty="0">
              <a:solidFill>
                <a:schemeClr val="tx1"/>
              </a:solidFill>
            </a:endParaRPr>
          </a:p>
          <a:p>
            <a:pPr algn="ctr"/>
            <a:r>
              <a:rPr lang="zh-TW" altLang="en-US" dirty="0">
                <a:solidFill>
                  <a:schemeClr val="tx1"/>
                </a:solidFill>
              </a:rPr>
              <a:t>中繼伺服器</a:t>
            </a:r>
            <a:endParaRPr lang="en-US" altLang="zh-TW" dirty="0">
              <a:solidFill>
                <a:schemeClr val="tx1"/>
              </a:solidFill>
            </a:endParaRPr>
          </a:p>
        </p:txBody>
      </p:sp>
      <p:sp>
        <p:nvSpPr>
          <p:cNvPr id="4" name="Rectangle 3"/>
          <p:cNvSpPr/>
          <p:nvPr/>
        </p:nvSpPr>
        <p:spPr>
          <a:xfrm>
            <a:off x="2987037" y="3196959"/>
            <a:ext cx="4312920" cy="4343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2" name="Rectangular Callout 11"/>
          <p:cNvSpPr/>
          <p:nvPr/>
        </p:nvSpPr>
        <p:spPr>
          <a:xfrm>
            <a:off x="7299958" y="2825474"/>
            <a:ext cx="1607823" cy="519111"/>
          </a:xfrm>
          <a:prstGeom prst="wedgeRectCallout">
            <a:avLst>
              <a:gd name="adj1" fmla="val -49294"/>
              <a:gd name="adj2" fmla="val 91042"/>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a:solidFill>
                  <a:schemeClr val="tx1"/>
                </a:solidFill>
              </a:rPr>
              <a:t>漏洞攻擊套件</a:t>
            </a:r>
          </a:p>
        </p:txBody>
      </p:sp>
      <p:sp>
        <p:nvSpPr>
          <p:cNvPr id="13" name="Rectangular Callout 12"/>
          <p:cNvSpPr/>
          <p:nvPr/>
        </p:nvSpPr>
        <p:spPr>
          <a:xfrm>
            <a:off x="7129465" y="4946245"/>
            <a:ext cx="1600198" cy="519111"/>
          </a:xfrm>
          <a:prstGeom prst="wedgeRectCallout">
            <a:avLst>
              <a:gd name="adj1" fmla="val -47812"/>
              <a:gd name="adj2" fmla="val -88041"/>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a:solidFill>
                  <a:schemeClr val="tx1"/>
                </a:solidFill>
              </a:rPr>
              <a:t>惡意廣告</a:t>
            </a:r>
          </a:p>
        </p:txBody>
      </p:sp>
    </p:spTree>
    <p:extLst>
      <p:ext uri="{BB962C8B-B14F-4D97-AF65-F5344CB8AC3E}">
        <p14:creationId xmlns:p14="http://schemas.microsoft.com/office/powerpoint/2010/main" val="2198270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6" name="內容版面配置區 5"/>
          <p:cNvPicPr>
            <a:picLocks noGrp="1" noChangeAspect="1"/>
          </p:cNvPicPr>
          <p:nvPr>
            <p:ph idx="1"/>
          </p:nvPr>
        </p:nvPicPr>
        <p:blipFill>
          <a:blip r:embed="rId2" cstate="print"/>
          <a:stretch>
            <a:fillRect/>
          </a:stretch>
        </p:blipFill>
        <p:spPr>
          <a:xfrm>
            <a:off x="188872" y="866322"/>
            <a:ext cx="7790476" cy="4933333"/>
          </a:xfrm>
          <a:prstGeom prst="rect">
            <a:avLst/>
          </a:prstGeom>
          <a:ln>
            <a:noFill/>
          </a:ln>
          <a:effectLst>
            <a:outerShdw blurRad="292100" dist="139700" dir="2700000" algn="tl" rotWithShape="0">
              <a:srgbClr val="333333">
                <a:alpha val="65000"/>
              </a:srgbClr>
            </a:outerShdw>
          </a:effectLst>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74</a:t>
            </a:fld>
            <a:endParaRPr lang="en-US" altLang="zh-TW"/>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30" y="1371744"/>
            <a:ext cx="8460000" cy="4607793"/>
          </a:xfrm>
          <a:prstGeom prst="rect">
            <a:avLst/>
          </a:prstGeom>
        </p:spPr>
      </p:pic>
      <p:pic>
        <p:nvPicPr>
          <p:cNvPr id="8" name="圖片 7"/>
          <p:cNvPicPr>
            <a:picLocks noChangeAspect="1"/>
          </p:cNvPicPr>
          <p:nvPr/>
        </p:nvPicPr>
        <p:blipFill>
          <a:blip r:embed="rId4" cstate="print"/>
          <a:stretch>
            <a:fillRect/>
          </a:stretch>
        </p:blipFill>
        <p:spPr>
          <a:xfrm>
            <a:off x="58056" y="1399392"/>
            <a:ext cx="9000000" cy="4647610"/>
          </a:xfrm>
          <a:prstGeom prst="rect">
            <a:avLst/>
          </a:prstGeom>
          <a:ln>
            <a:noFill/>
          </a:ln>
          <a:effectLst>
            <a:outerShdw blurRad="292100" dist="139700" dir="2700000" algn="tl" rotWithShape="0">
              <a:srgbClr val="333333">
                <a:alpha val="65000"/>
              </a:srgbClr>
            </a:outerShdw>
          </a:effectLst>
        </p:spPr>
      </p:pic>
      <p:sp>
        <p:nvSpPr>
          <p:cNvPr id="9" name="矩形 8"/>
          <p:cNvSpPr/>
          <p:nvPr/>
        </p:nvSpPr>
        <p:spPr bwMode="auto">
          <a:xfrm>
            <a:off x="2929238" y="5664926"/>
            <a:ext cx="5675086" cy="246743"/>
          </a:xfrm>
          <a:prstGeom prst="rect">
            <a:avLst/>
          </a:prstGeom>
          <a:noFill/>
          <a:ln>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bg2"/>
              </a:solidFill>
              <a:effectLst/>
              <a:latin typeface="Arial" charset="0"/>
              <a:ea typeface="標楷體" pitchFamily="65" charset="-120"/>
              <a:cs typeface="Arial" charset="0"/>
            </a:endParaRPr>
          </a:p>
        </p:txBody>
      </p:sp>
      <p:pic>
        <p:nvPicPr>
          <p:cNvPr id="10" name="圖片 9"/>
          <p:cNvPicPr>
            <a:picLocks noChangeAspect="1"/>
          </p:cNvPicPr>
          <p:nvPr/>
        </p:nvPicPr>
        <p:blipFill>
          <a:blip r:embed="rId5" cstate="print"/>
          <a:stretch>
            <a:fillRect/>
          </a:stretch>
        </p:blipFill>
        <p:spPr>
          <a:xfrm>
            <a:off x="2201409" y="15171"/>
            <a:ext cx="6838507" cy="6480000"/>
          </a:xfrm>
          <a:prstGeom prst="rect">
            <a:avLst/>
          </a:prstGeom>
        </p:spPr>
      </p:pic>
    </p:spTree>
    <p:extLst>
      <p:ext uri="{BB962C8B-B14F-4D97-AF65-F5344CB8AC3E}">
        <p14:creationId xmlns:p14="http://schemas.microsoft.com/office/powerpoint/2010/main" val="3248442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a:t>廣告網路複雜</a:t>
            </a:r>
            <a:endParaRPr lang="en-US" altLang="zh-TW"/>
          </a:p>
          <a:p>
            <a:pPr lvl="1"/>
            <a:r>
              <a:rPr lang="zh-TW" altLang="en-US"/>
              <a:t>難以察覺和追蹤 </a:t>
            </a:r>
            <a:r>
              <a:rPr lang="en-US" altLang="zh-TW"/>
              <a:t>(</a:t>
            </a:r>
            <a:r>
              <a:rPr lang="zh-TW" altLang="en-US"/>
              <a:t>廣告可依照地區、時間、喜好來推播</a:t>
            </a:r>
            <a:r>
              <a:rPr lang="en-US" altLang="zh-TW"/>
              <a:t>)</a:t>
            </a:r>
          </a:p>
          <a:p>
            <a:r>
              <a:rPr lang="zh-TW" altLang="en-US"/>
              <a:t>廣告未被檢驗</a:t>
            </a:r>
            <a:endParaRPr lang="en-US" altLang="zh-TW"/>
          </a:p>
          <a:p>
            <a:pPr lvl="1"/>
            <a:r>
              <a:rPr lang="zh-TW" altLang="en-US"/>
              <a:t>大部分廣告平台沒有能力驗證廣告是否具有攻擊性</a:t>
            </a:r>
            <a:endParaRPr lang="en-US" altLang="zh-TW"/>
          </a:p>
          <a:p>
            <a:pPr lvl="1"/>
            <a:r>
              <a:rPr lang="zh-TW" altLang="en-US"/>
              <a:t>多層的上下游關係難以驗證</a:t>
            </a:r>
            <a:endParaRPr lang="en-US" altLang="zh-TW"/>
          </a:p>
          <a:p>
            <a:r>
              <a:rPr lang="zh-TW" altLang="en-US"/>
              <a:t>更容易進行大量攻擊</a:t>
            </a:r>
            <a:endParaRPr lang="en-US" altLang="zh-TW"/>
          </a:p>
          <a:p>
            <a:pPr lvl="1"/>
            <a:r>
              <a:rPr lang="zh-TW" altLang="en-US"/>
              <a:t>廣告可以播送到大型網站</a:t>
            </a:r>
            <a:endParaRPr lang="en-US" altLang="zh-TW"/>
          </a:p>
          <a:p>
            <a:pPr lvl="1"/>
            <a:r>
              <a:rPr lang="zh-TW" altLang="en-US"/>
              <a:t>不需要使用者點擊</a:t>
            </a:r>
            <a:endParaRPr lang="en-US" altLang="zh-TW"/>
          </a:p>
          <a:p>
            <a:endParaRPr lang="en-US" altLang="zh-TW"/>
          </a:p>
          <a:p>
            <a:pPr lvl="1"/>
            <a:endParaRPr lang="en-US" altLang="zh-TW" dirty="0"/>
          </a:p>
        </p:txBody>
      </p:sp>
      <p:sp>
        <p:nvSpPr>
          <p:cNvPr id="2" name="標題 1"/>
          <p:cNvSpPr>
            <a:spLocks noGrp="1"/>
          </p:cNvSpPr>
          <p:nvPr>
            <p:ph type="title"/>
          </p:nvPr>
        </p:nvSpPr>
        <p:spPr/>
        <p:txBody>
          <a:bodyPr/>
          <a:lstStyle/>
          <a:p>
            <a:r>
              <a:rPr lang="zh-TW" altLang="en-US" dirty="0"/>
              <a:t>為什麼駭客選擇惡意廣告</a:t>
            </a:r>
          </a:p>
        </p:txBody>
      </p:sp>
      <p:pic>
        <p:nvPicPr>
          <p:cNvPr id="10" name="Picture 9" descr="C:\Users\joseph_c_chen\Desktop\metadata\AD_snapshot2.png"/>
          <p:cNvPicPr/>
          <p:nvPr/>
        </p:nvPicPr>
        <p:blipFill rotWithShape="1">
          <a:blip r:embed="rId3">
            <a:extLst>
              <a:ext uri="{28A0092B-C50C-407E-A947-70E740481C1C}">
                <a14:useLocalDpi xmlns:a14="http://schemas.microsoft.com/office/drawing/2010/main" val="0"/>
              </a:ext>
            </a:extLst>
          </a:blip>
          <a:srcRect l="57301"/>
          <a:stretch/>
        </p:blipFill>
        <p:spPr bwMode="auto">
          <a:xfrm>
            <a:off x="5528930" y="3510782"/>
            <a:ext cx="2800615" cy="2182352"/>
          </a:xfrm>
          <a:prstGeom prst="rect">
            <a:avLst/>
          </a:prstGeom>
          <a:noFill/>
          <a:ln>
            <a:noFill/>
          </a:ln>
        </p:spPr>
      </p:pic>
      <p:sp>
        <p:nvSpPr>
          <p:cNvPr id="11" name="Rectangular Callout 10"/>
          <p:cNvSpPr/>
          <p:nvPr/>
        </p:nvSpPr>
        <p:spPr>
          <a:xfrm>
            <a:off x="3795822" y="4718921"/>
            <a:ext cx="1828800" cy="883920"/>
          </a:xfrm>
          <a:prstGeom prst="wedgeRectCallout">
            <a:avLst>
              <a:gd name="adj1" fmla="val 47967"/>
              <a:gd name="adj2" fmla="val -148467"/>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a:solidFill>
                  <a:schemeClr val="tx1"/>
                </a:solidFill>
              </a:rPr>
              <a:t>隱藏的</a:t>
            </a:r>
            <a:r>
              <a:rPr lang="en-US" altLang="zh-TW" dirty="0" err="1">
                <a:solidFill>
                  <a:schemeClr val="tx1"/>
                </a:solidFill>
              </a:rPr>
              <a:t>iFrame</a:t>
            </a:r>
            <a:endParaRPr lang="en-US" altLang="zh-TW" dirty="0">
              <a:solidFill>
                <a:schemeClr val="tx1"/>
              </a:solidFill>
            </a:endParaRPr>
          </a:p>
          <a:p>
            <a:pPr algn="ctr"/>
            <a:r>
              <a:rPr lang="zh-TW" altLang="en-US" dirty="0">
                <a:solidFill>
                  <a:schemeClr val="tx1"/>
                </a:solidFill>
              </a:rPr>
              <a:t>可將使用者任意</a:t>
            </a:r>
            <a:endParaRPr lang="en-US" altLang="zh-TW" dirty="0">
              <a:solidFill>
                <a:schemeClr val="tx1"/>
              </a:solidFill>
            </a:endParaRPr>
          </a:p>
          <a:p>
            <a:pPr algn="ctr"/>
            <a:r>
              <a:rPr lang="zh-TW" altLang="en-US" dirty="0">
                <a:solidFill>
                  <a:schemeClr val="tx1"/>
                </a:solidFill>
              </a:rPr>
              <a:t>導入攻擊伺服器</a:t>
            </a:r>
          </a:p>
        </p:txBody>
      </p:sp>
    </p:spTree>
    <p:extLst>
      <p:ext uri="{BB962C8B-B14F-4D97-AF65-F5344CB8AC3E}">
        <p14:creationId xmlns:p14="http://schemas.microsoft.com/office/powerpoint/2010/main" val="34002192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a:t>持續發現新漏洞是主要原因</a:t>
            </a:r>
            <a:endParaRPr lang="en-US" altLang="zh-TW"/>
          </a:p>
          <a:p>
            <a:pPr lvl="1"/>
            <a:r>
              <a:rPr lang="zh-TW" altLang="en-US"/>
              <a:t>零時差漏洞</a:t>
            </a:r>
            <a:endParaRPr lang="en-US" altLang="zh-TW"/>
          </a:p>
          <a:p>
            <a:pPr lvl="1"/>
            <a:r>
              <a:rPr lang="zh-TW" altLang="en-US"/>
              <a:t>快速整合漏洞</a:t>
            </a:r>
            <a:endParaRPr lang="en-US" altLang="zh-TW" dirty="0"/>
          </a:p>
        </p:txBody>
      </p:sp>
      <p:sp>
        <p:nvSpPr>
          <p:cNvPr id="2" name="標題 1"/>
          <p:cNvSpPr>
            <a:spLocks noGrp="1"/>
          </p:cNvSpPr>
          <p:nvPr>
            <p:ph type="title"/>
          </p:nvPr>
        </p:nvSpPr>
        <p:spPr/>
        <p:txBody>
          <a:bodyPr/>
          <a:lstStyle/>
          <a:p>
            <a:r>
              <a:rPr lang="zh-TW" altLang="en-US" dirty="0"/>
              <a:t>駭客攻擊奏效的關鍵</a:t>
            </a:r>
          </a:p>
        </p:txBody>
      </p:sp>
      <p:graphicFrame>
        <p:nvGraphicFramePr>
          <p:cNvPr id="5" name="Table 4"/>
          <p:cNvGraphicFramePr>
            <a:graphicFrameLocks noGrp="1"/>
          </p:cNvGraphicFramePr>
          <p:nvPr>
            <p:extLst/>
          </p:nvPr>
        </p:nvGraphicFramePr>
        <p:xfrm>
          <a:off x="3121999" y="2272539"/>
          <a:ext cx="5873496" cy="3436620"/>
        </p:xfrm>
        <a:graphic>
          <a:graphicData uri="http://schemas.openxmlformats.org/drawingml/2006/table">
            <a:tbl>
              <a:tblPr firstRow="1" firstCol="1" bandRow="1">
                <a:tableStyleId>{073A0DAA-6AF3-43AB-8588-CEC1D06C72B9}</a:tableStyleId>
              </a:tblPr>
              <a:tblGrid>
                <a:gridCol w="965835">
                  <a:extLst>
                    <a:ext uri="{9D8B030D-6E8A-4147-A177-3AD203B41FA5}">
                      <a16:colId xmlns:a16="http://schemas.microsoft.com/office/drawing/2014/main" val="20000"/>
                    </a:ext>
                  </a:extLst>
                </a:gridCol>
                <a:gridCol w="866521">
                  <a:extLst>
                    <a:ext uri="{9D8B030D-6E8A-4147-A177-3AD203B41FA5}">
                      <a16:colId xmlns:a16="http://schemas.microsoft.com/office/drawing/2014/main" val="20001"/>
                    </a:ext>
                  </a:extLst>
                </a:gridCol>
                <a:gridCol w="781685">
                  <a:extLst>
                    <a:ext uri="{9D8B030D-6E8A-4147-A177-3AD203B41FA5}">
                      <a16:colId xmlns:a16="http://schemas.microsoft.com/office/drawing/2014/main" val="20002"/>
                    </a:ext>
                  </a:extLst>
                </a:gridCol>
                <a:gridCol w="1391285">
                  <a:extLst>
                    <a:ext uri="{9D8B030D-6E8A-4147-A177-3AD203B41FA5}">
                      <a16:colId xmlns:a16="http://schemas.microsoft.com/office/drawing/2014/main" val="20003"/>
                    </a:ext>
                  </a:extLst>
                </a:gridCol>
                <a:gridCol w="1086485">
                  <a:extLst>
                    <a:ext uri="{9D8B030D-6E8A-4147-A177-3AD203B41FA5}">
                      <a16:colId xmlns:a16="http://schemas.microsoft.com/office/drawing/2014/main" val="20004"/>
                    </a:ext>
                  </a:extLst>
                </a:gridCol>
                <a:gridCol w="781685">
                  <a:extLst>
                    <a:ext uri="{9D8B030D-6E8A-4147-A177-3AD203B41FA5}">
                      <a16:colId xmlns:a16="http://schemas.microsoft.com/office/drawing/2014/main" val="20005"/>
                    </a:ext>
                  </a:extLst>
                </a:gridCol>
              </a:tblGrid>
              <a:tr h="251460">
                <a:tc>
                  <a:txBody>
                    <a:bodyPr/>
                    <a:lstStyle/>
                    <a:p>
                      <a:pPr algn="ctr">
                        <a:spcAft>
                          <a:spcPts val="0"/>
                        </a:spcAft>
                      </a:pPr>
                      <a:r>
                        <a:rPr lang="en-US" sz="1100" kern="100" dirty="0">
                          <a:effectLst/>
                        </a:rPr>
                        <a:t>CVE </a:t>
                      </a:r>
                      <a:r>
                        <a:rPr lang="zh-TW" altLang="en-US" sz="1100" kern="100" dirty="0">
                          <a:effectLst/>
                        </a:rPr>
                        <a:t>編號</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zh-TW" altLang="en-US" sz="1100" kern="100" dirty="0">
                          <a:effectLst/>
                          <a:latin typeface="Calibri"/>
                          <a:ea typeface="新細明體"/>
                          <a:cs typeface="Times New Roman"/>
                        </a:rPr>
                        <a:t>應用程式</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zh-TW" altLang="en-US" sz="1100" kern="100" dirty="0">
                          <a:effectLst/>
                          <a:latin typeface="Calibri"/>
                          <a:ea typeface="新細明體"/>
                          <a:cs typeface="Times New Roman"/>
                        </a:rPr>
                        <a:t>發現日期</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zh-TW" altLang="en-US" sz="1100" kern="100" dirty="0">
                          <a:effectLst/>
                          <a:latin typeface="Calibri"/>
                          <a:ea typeface="新細明體"/>
                          <a:cs typeface="Times New Roman"/>
                        </a:rPr>
                        <a:t>整合的漏洞攻擊包</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zh-TW" altLang="en-US" sz="1100" kern="100" dirty="0">
                          <a:effectLst/>
                          <a:latin typeface="Calibri"/>
                          <a:ea typeface="新細明體"/>
                          <a:cs typeface="Times New Roman"/>
                        </a:rPr>
                        <a:t>更新公開日期</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zh-TW" altLang="en-US" sz="1100" kern="100" dirty="0">
                          <a:effectLst/>
                          <a:latin typeface="Calibri"/>
                          <a:ea typeface="新細明體"/>
                          <a:cs typeface="Times New Roman"/>
                        </a:rPr>
                        <a:t>差距天數</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n-US" sz="900" kern="100" dirty="0">
                          <a:effectLst/>
                        </a:rPr>
                        <a:t>CVE-201</a:t>
                      </a:r>
                      <a:r>
                        <a:rPr lang="en-US" altLang="zh-TW" sz="900" kern="100" dirty="0">
                          <a:effectLst/>
                        </a:rPr>
                        <a:t>6</a:t>
                      </a:r>
                      <a:r>
                        <a:rPr lang="en-US" sz="900" kern="100" dirty="0">
                          <a:effectLst/>
                        </a:rPr>
                        <a:t>-</a:t>
                      </a:r>
                      <a:r>
                        <a:rPr lang="en-US" altLang="zh-TW" sz="900" kern="100" dirty="0">
                          <a:effectLst/>
                        </a:rPr>
                        <a:t>0034</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altLang="zh-TW" sz="900" kern="100" dirty="0">
                          <a:effectLst/>
                        </a:rPr>
                        <a:t>MS Silverlight</a:t>
                      </a:r>
                      <a:endParaRPr lang="zh-TW" altLang="zh-TW" sz="1100" kern="100" dirty="0">
                        <a:effectLst/>
                        <a:latin typeface="+mn-lt"/>
                        <a:ea typeface="+mn-ea"/>
                        <a:cs typeface="Times New Roman"/>
                      </a:endParaRPr>
                    </a:p>
                  </a:txBody>
                  <a:tcPr marL="68580" marR="68580" marT="0" marB="0"/>
                </a:tc>
                <a:tc>
                  <a:txBody>
                    <a:bodyPr/>
                    <a:lstStyle/>
                    <a:p>
                      <a:pPr algn="ctr">
                        <a:spcAft>
                          <a:spcPts val="0"/>
                        </a:spcAft>
                      </a:pPr>
                      <a:r>
                        <a:rPr lang="en-US" sz="900" kern="100" dirty="0">
                          <a:effectLst/>
                        </a:rPr>
                        <a:t>2016-0</a:t>
                      </a:r>
                      <a:r>
                        <a:rPr lang="en-US" altLang="zh-TW" sz="900" kern="100" dirty="0">
                          <a:effectLst/>
                        </a:rPr>
                        <a:t>2</a:t>
                      </a:r>
                      <a:r>
                        <a:rPr lang="en-US" sz="900" kern="100" dirty="0">
                          <a:effectLst/>
                        </a:rPr>
                        <a:t>-2</a:t>
                      </a:r>
                      <a:r>
                        <a:rPr lang="en-US" altLang="zh-TW" sz="900" kern="100" dirty="0">
                          <a:effectLst/>
                        </a:rPr>
                        <a:t>2</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2016-01-12</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41</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900" kern="100" dirty="0">
                          <a:effectLst/>
                        </a:rPr>
                        <a:t>CVE-2015-8651</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Adobe Flash</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2016-01-26</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2015-12-28</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29</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pPr>
                      <a:r>
                        <a:rPr lang="en-US" sz="900" kern="100">
                          <a:effectLst/>
                        </a:rPr>
                        <a:t>CVE-2015-8446</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2015-12-15</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2015-12-08</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7</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3"/>
                  </a:ext>
                </a:extLst>
              </a:tr>
              <a:tr h="0">
                <a:tc>
                  <a:txBody>
                    <a:bodyPr/>
                    <a:lstStyle/>
                    <a:p>
                      <a:pPr algn="ctr">
                        <a:spcAft>
                          <a:spcPts val="0"/>
                        </a:spcAft>
                      </a:pPr>
                      <a:r>
                        <a:rPr lang="en-US" sz="900" kern="100">
                          <a:effectLst/>
                        </a:rPr>
                        <a:t>CVE-2015-7645</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2015-10-29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2015-10-16</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13</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4"/>
                  </a:ext>
                </a:extLst>
              </a:tr>
              <a:tr h="0">
                <a:tc>
                  <a:txBody>
                    <a:bodyPr/>
                    <a:lstStyle/>
                    <a:p>
                      <a:pPr algn="ctr">
                        <a:spcAft>
                          <a:spcPts val="0"/>
                        </a:spcAft>
                      </a:pPr>
                      <a:r>
                        <a:rPr lang="en-US" sz="900" kern="100">
                          <a:effectLst/>
                        </a:rPr>
                        <a:t>CVE-2015-5560</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2015-08-28</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2015-08-11</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17</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5"/>
                  </a:ext>
                </a:extLst>
              </a:tr>
              <a:tr h="0">
                <a:tc>
                  <a:txBody>
                    <a:bodyPr/>
                    <a:lstStyle/>
                    <a:p>
                      <a:pPr algn="ctr">
                        <a:spcAft>
                          <a:spcPts val="0"/>
                        </a:spcAft>
                      </a:pPr>
                      <a:r>
                        <a:rPr lang="en-US" sz="900" kern="100">
                          <a:effectLst/>
                        </a:rPr>
                        <a:t>CVE-2015-2444</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MS IE</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2015-08-25</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Sundown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2015-08-12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13</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6"/>
                  </a:ext>
                </a:extLst>
              </a:tr>
              <a:tr h="0">
                <a:tc>
                  <a:txBody>
                    <a:bodyPr/>
                    <a:lstStyle/>
                    <a:p>
                      <a:pPr algn="ctr">
                        <a:spcAft>
                          <a:spcPts val="0"/>
                        </a:spcAft>
                      </a:pPr>
                      <a:r>
                        <a:rPr lang="en-US" sz="900" kern="100">
                          <a:effectLst/>
                        </a:rPr>
                        <a:t>CVE-2015-2419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MS IE</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2015-08-10</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2015-07-22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19</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7"/>
                  </a:ext>
                </a:extLst>
              </a:tr>
              <a:tr h="0">
                <a:tc>
                  <a:txBody>
                    <a:bodyPr/>
                    <a:lstStyle/>
                    <a:p>
                      <a:pPr algn="ctr">
                        <a:spcAft>
                          <a:spcPts val="0"/>
                        </a:spcAft>
                      </a:pPr>
                      <a:r>
                        <a:rPr lang="en-US" sz="900" kern="100">
                          <a:effectLst/>
                        </a:rPr>
                        <a:t>CVE-2015-1671</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MS Silverlight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2015-07-21</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2015-05-12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70</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8"/>
                  </a:ext>
                </a:extLst>
              </a:tr>
              <a:tr h="0">
                <a:tc>
                  <a:txBody>
                    <a:bodyPr/>
                    <a:lstStyle/>
                    <a:p>
                      <a:pPr algn="ctr">
                        <a:spcAft>
                          <a:spcPts val="0"/>
                        </a:spcAft>
                      </a:pPr>
                      <a:r>
                        <a:rPr lang="en-US" sz="900" kern="100">
                          <a:effectLst/>
                        </a:rPr>
                        <a:t>CVE-2015-5122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2015-07-11</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2015-07-14</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-3</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09"/>
                  </a:ext>
                </a:extLst>
              </a:tr>
              <a:tr h="0">
                <a:tc>
                  <a:txBody>
                    <a:bodyPr/>
                    <a:lstStyle/>
                    <a:p>
                      <a:pPr algn="ctr">
                        <a:spcAft>
                          <a:spcPts val="0"/>
                        </a:spcAft>
                      </a:pPr>
                      <a:r>
                        <a:rPr lang="en-US" sz="900" kern="100">
                          <a:effectLst/>
                        </a:rPr>
                        <a:t>CVE-2015-5119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2015-07-07</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2015-07-08</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-1</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0"/>
                  </a:ext>
                </a:extLst>
              </a:tr>
              <a:tr h="0">
                <a:tc>
                  <a:txBody>
                    <a:bodyPr/>
                    <a:lstStyle/>
                    <a:p>
                      <a:pPr algn="ctr">
                        <a:spcAft>
                          <a:spcPts val="0"/>
                        </a:spcAft>
                      </a:pPr>
                      <a:r>
                        <a:rPr lang="en-US" sz="900" kern="100">
                          <a:effectLst/>
                        </a:rPr>
                        <a:t>CVE-2015-3113</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2015-06-27</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Magnitude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2015-06-23</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4</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1"/>
                  </a:ext>
                </a:extLst>
              </a:tr>
              <a:tr h="0">
                <a:tc>
                  <a:txBody>
                    <a:bodyPr/>
                    <a:lstStyle/>
                    <a:p>
                      <a:pPr algn="ctr">
                        <a:spcAft>
                          <a:spcPts val="0"/>
                        </a:spcAft>
                      </a:pPr>
                      <a:r>
                        <a:rPr lang="en-US" sz="900" kern="100">
                          <a:effectLst/>
                        </a:rPr>
                        <a:t>CVE-2015-3104</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2015-06-17</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2015-06-09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8</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2"/>
                  </a:ext>
                </a:extLst>
              </a:tr>
              <a:tr h="0">
                <a:tc>
                  <a:txBody>
                    <a:bodyPr/>
                    <a:lstStyle/>
                    <a:p>
                      <a:pPr algn="ctr">
                        <a:spcAft>
                          <a:spcPts val="0"/>
                        </a:spcAft>
                      </a:pPr>
                      <a:r>
                        <a:rPr lang="en-US" sz="900" kern="100">
                          <a:effectLst/>
                        </a:rPr>
                        <a:t>CVE-2015-3105</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2015-06-16</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Magnitude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2015-06-09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7</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3"/>
                  </a:ext>
                </a:extLst>
              </a:tr>
              <a:tr h="0">
                <a:tc>
                  <a:txBody>
                    <a:bodyPr/>
                    <a:lstStyle/>
                    <a:p>
                      <a:pPr algn="ctr">
                        <a:spcAft>
                          <a:spcPts val="0"/>
                        </a:spcAft>
                      </a:pPr>
                      <a:r>
                        <a:rPr lang="en-US" sz="900" kern="100">
                          <a:effectLst/>
                        </a:rPr>
                        <a:t>CVE-2015-3090</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2015-05-26</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2015-05-12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14</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4"/>
                  </a:ext>
                </a:extLst>
              </a:tr>
              <a:tr h="0">
                <a:tc>
                  <a:txBody>
                    <a:bodyPr/>
                    <a:lstStyle/>
                    <a:p>
                      <a:pPr algn="ctr">
                        <a:spcAft>
                          <a:spcPts val="0"/>
                        </a:spcAft>
                      </a:pPr>
                      <a:r>
                        <a:rPr lang="en-US" sz="900" kern="100">
                          <a:effectLst/>
                        </a:rPr>
                        <a:t>CVE-2015-0359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2015-04-18</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2015-04-14</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4</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5"/>
                  </a:ext>
                </a:extLst>
              </a:tr>
              <a:tr h="0">
                <a:tc>
                  <a:txBody>
                    <a:bodyPr/>
                    <a:lstStyle/>
                    <a:p>
                      <a:pPr algn="ctr">
                        <a:spcAft>
                          <a:spcPts val="0"/>
                        </a:spcAft>
                      </a:pPr>
                      <a:r>
                        <a:rPr lang="en-US" sz="900" kern="100">
                          <a:effectLst/>
                        </a:rPr>
                        <a:t>CVE-2015-0336</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2015-03-19</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Nuclear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2015-03-12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7</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6"/>
                  </a:ext>
                </a:extLst>
              </a:tr>
              <a:tr h="0">
                <a:tc>
                  <a:txBody>
                    <a:bodyPr/>
                    <a:lstStyle/>
                    <a:p>
                      <a:pPr algn="ctr">
                        <a:spcAft>
                          <a:spcPts val="0"/>
                        </a:spcAft>
                      </a:pPr>
                      <a:r>
                        <a:rPr lang="en-US" sz="900" kern="100">
                          <a:effectLst/>
                        </a:rPr>
                        <a:t>CVE-2015-0313</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2015-02-02</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err="1">
                          <a:effectLst/>
                        </a:rPr>
                        <a:t>HanJuan</a:t>
                      </a:r>
                      <a:r>
                        <a:rPr lang="en-US" sz="900" kern="100" dirty="0">
                          <a:effectLst/>
                        </a:rPr>
                        <a:t>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2015-02-04</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-2</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7"/>
                  </a:ext>
                </a:extLst>
              </a:tr>
              <a:tr h="0">
                <a:tc>
                  <a:txBody>
                    <a:bodyPr/>
                    <a:lstStyle/>
                    <a:p>
                      <a:pPr algn="ctr">
                        <a:spcAft>
                          <a:spcPts val="0"/>
                        </a:spcAft>
                      </a:pPr>
                      <a:r>
                        <a:rPr lang="en-US" sz="900" kern="100">
                          <a:effectLst/>
                        </a:rPr>
                        <a:t>CVE-2015-0311</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Adobe Flash</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2015-01-20</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a:effectLst/>
                        </a:rPr>
                        <a:t>2015-01-27</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-7</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8"/>
                  </a:ext>
                </a:extLst>
              </a:tr>
              <a:tr h="0">
                <a:tc>
                  <a:txBody>
                    <a:bodyPr/>
                    <a:lstStyle/>
                    <a:p>
                      <a:pPr algn="ctr">
                        <a:spcAft>
                          <a:spcPts val="0"/>
                        </a:spcAft>
                      </a:pPr>
                      <a:r>
                        <a:rPr lang="en-US" sz="900" kern="100">
                          <a:effectLst/>
                        </a:rPr>
                        <a:t>CVE-2015-0310</a:t>
                      </a:r>
                      <a:endParaRPr lang="zh-TW" sz="1100" kern="10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Adobe Flash</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2015-01-15</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Angler Exploit Kit</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sz="900" kern="100" dirty="0">
                          <a:effectLst/>
                        </a:rPr>
                        <a:t>2015-01-22</a:t>
                      </a:r>
                      <a:endParaRPr lang="zh-TW" sz="1100" kern="100" dirty="0">
                        <a:effectLst/>
                        <a:latin typeface="Calibri"/>
                        <a:ea typeface="新細明體"/>
                        <a:cs typeface="Times New Roman"/>
                      </a:endParaRPr>
                    </a:p>
                  </a:txBody>
                  <a:tcPr marL="68580" marR="68580" marT="0" marB="0"/>
                </a:tc>
                <a:tc>
                  <a:txBody>
                    <a:bodyPr/>
                    <a:lstStyle/>
                    <a:p>
                      <a:pPr algn="ctr">
                        <a:spcAft>
                          <a:spcPts val="0"/>
                        </a:spcAft>
                      </a:pPr>
                      <a:r>
                        <a:rPr lang="en-US" altLang="zh-TW" sz="1100" kern="100" dirty="0">
                          <a:effectLst/>
                          <a:latin typeface="Calibri"/>
                          <a:ea typeface="新細明體"/>
                          <a:cs typeface="Times New Roman"/>
                        </a:rPr>
                        <a:t>-7</a:t>
                      </a:r>
                      <a:endParaRPr lang="zh-TW" sz="1100" kern="100" dirty="0">
                        <a:effectLst/>
                        <a:latin typeface="Calibri"/>
                        <a:ea typeface="新細明體"/>
                        <a:cs typeface="Times New Roman"/>
                      </a:endParaRPr>
                    </a:p>
                  </a:txBody>
                  <a:tcPr marL="68580" marR="68580" marT="0" marB="0"/>
                </a:tc>
                <a:extLst>
                  <a:ext uri="{0D108BD9-81ED-4DB2-BD59-A6C34878D82A}">
                    <a16:rowId xmlns:a16="http://schemas.microsoft.com/office/drawing/2014/main" val="10019"/>
                  </a:ext>
                </a:extLst>
              </a:tr>
            </a:tbl>
          </a:graphicData>
        </a:graphic>
      </p:graphicFrame>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207" y="3990850"/>
            <a:ext cx="751205" cy="751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254" y="4783679"/>
            <a:ext cx="894874" cy="8948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5747" y="4779757"/>
            <a:ext cx="812165" cy="8987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9255" y="3132618"/>
            <a:ext cx="2031325" cy="830997"/>
          </a:xfrm>
          <a:prstGeom prst="rect">
            <a:avLst/>
          </a:prstGeom>
          <a:noFill/>
        </p:spPr>
        <p:txBody>
          <a:bodyPr wrap="none" rtlCol="0">
            <a:spAutoFit/>
          </a:bodyPr>
          <a:lstStyle/>
          <a:p>
            <a:r>
              <a:rPr lang="zh-TW" altLang="en-US" sz="2400" dirty="0">
                <a:solidFill>
                  <a:srgbClr val="FF0000"/>
                </a:solidFill>
                <a:latin typeface="Calibri"/>
                <a:cs typeface="Calibri"/>
              </a:rPr>
              <a:t>越久沒有更新</a:t>
            </a:r>
            <a:endParaRPr lang="en-US" altLang="zh-TW" sz="2400" dirty="0">
              <a:solidFill>
                <a:srgbClr val="FF0000"/>
              </a:solidFill>
              <a:latin typeface="Calibri"/>
              <a:cs typeface="Calibri"/>
            </a:endParaRPr>
          </a:p>
          <a:p>
            <a:r>
              <a:rPr lang="zh-TW" altLang="en-US" sz="2400" dirty="0">
                <a:solidFill>
                  <a:srgbClr val="FF0000"/>
                </a:solidFill>
                <a:latin typeface="Calibri"/>
                <a:cs typeface="Calibri"/>
              </a:rPr>
              <a:t>感染風險越高</a:t>
            </a:r>
          </a:p>
        </p:txBody>
      </p:sp>
    </p:spTree>
    <p:extLst>
      <p:ext uri="{BB962C8B-B14F-4D97-AF65-F5344CB8AC3E}">
        <p14:creationId xmlns:p14="http://schemas.microsoft.com/office/powerpoint/2010/main" val="1873638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z="2800" dirty="0">
                <a:solidFill>
                  <a:schemeClr val="tx1"/>
                </a:solidFill>
                <a:effectLst/>
                <a:latin typeface="+mn-ea"/>
                <a:ea typeface="+mn-ea"/>
              </a:rPr>
              <a:t>勒索軟體行為 </a:t>
            </a:r>
            <a:r>
              <a:rPr kumimoji="1" lang="en-US" altLang="zh-TW" sz="2800" dirty="0">
                <a:solidFill>
                  <a:schemeClr val="tx1"/>
                </a:solidFill>
                <a:effectLst/>
                <a:latin typeface="+mn-ea"/>
                <a:ea typeface="+mn-ea"/>
              </a:rPr>
              <a:t>Live Demo</a:t>
            </a:r>
            <a:br>
              <a:rPr kumimoji="1" lang="en-US" altLang="zh-TW" sz="2800" dirty="0">
                <a:solidFill>
                  <a:schemeClr val="tx1"/>
                </a:solidFill>
                <a:effectLst/>
                <a:latin typeface="+mn-ea"/>
                <a:ea typeface="+mn-ea"/>
              </a:rPr>
            </a:br>
            <a:r>
              <a:rPr kumimoji="1" lang="zh-TW" altLang="en-US" sz="2800" dirty="0">
                <a:solidFill>
                  <a:schemeClr val="tx1"/>
                </a:solidFill>
                <a:effectLst/>
                <a:latin typeface="+mn-ea"/>
                <a:ea typeface="+mn-ea"/>
              </a:rPr>
              <a:t>當你進入了被掛馬的網站</a:t>
            </a:r>
          </a:p>
        </p:txBody>
      </p:sp>
      <p:pic>
        <p:nvPicPr>
          <p:cNvPr id="2051" name="Picture 3" descr="C:\Users\joseph_c_chen\Desktop\c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52736"/>
            <a:ext cx="8576951"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83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kumimoji="1" lang="zh-TW" altLang="en-US" sz="2400" dirty="0">
                <a:latin typeface="+mn-ea"/>
              </a:rPr>
              <a:t>勒索軟體的崛起</a:t>
            </a:r>
            <a:endParaRPr kumimoji="1" lang="en-US" altLang="zh-TW" sz="2400" dirty="0">
              <a:latin typeface="+mn-ea"/>
            </a:endParaRPr>
          </a:p>
          <a:p>
            <a:pPr lvl="1"/>
            <a:r>
              <a:rPr kumimoji="1" lang="zh-TW" altLang="en-US" dirty="0">
                <a:latin typeface="+mn-ea"/>
                <a:ea typeface="+mn-ea"/>
              </a:rPr>
              <a:t>有效的犯罪手法，為地下經濟帶入新的金錢收入</a:t>
            </a:r>
            <a:endParaRPr kumimoji="1" lang="en-US" altLang="zh-TW" dirty="0">
              <a:latin typeface="+mn-ea"/>
              <a:ea typeface="+mn-ea"/>
            </a:endParaRPr>
          </a:p>
          <a:p>
            <a:pPr lvl="1"/>
            <a:r>
              <a:rPr kumimoji="1" lang="zh-TW" altLang="en-US" dirty="0">
                <a:latin typeface="+mn-ea"/>
                <a:ea typeface="+mn-ea"/>
              </a:rPr>
              <a:t>相關的犯罪隨之而起，更多的惡意廣告、惡意郵件和漏洞</a:t>
            </a:r>
            <a:endParaRPr kumimoji="1" lang="en-US" altLang="zh-TW" dirty="0">
              <a:latin typeface="+mn-ea"/>
              <a:ea typeface="+mn-ea"/>
            </a:endParaRPr>
          </a:p>
          <a:p>
            <a:pPr lvl="1"/>
            <a:endParaRPr kumimoji="1" lang="en-US" altLang="zh-TW" dirty="0">
              <a:latin typeface="+mn-ea"/>
              <a:ea typeface="+mn-ea"/>
            </a:endParaRPr>
          </a:p>
          <a:p>
            <a:r>
              <a:rPr kumimoji="1" lang="zh-TW" altLang="en-US" sz="2400" dirty="0">
                <a:latin typeface="+mn-ea"/>
              </a:rPr>
              <a:t>勒索軟體的散播途徑</a:t>
            </a:r>
            <a:endParaRPr kumimoji="1" lang="en-US" altLang="zh-TW" sz="2400" dirty="0">
              <a:latin typeface="+mn-ea"/>
            </a:endParaRPr>
          </a:p>
          <a:p>
            <a:pPr lvl="1"/>
            <a:r>
              <a:rPr kumimoji="1" lang="zh-TW" altLang="en-US" dirty="0">
                <a:latin typeface="+mn-ea"/>
                <a:ea typeface="+mn-ea"/>
              </a:rPr>
              <a:t>惡意信件</a:t>
            </a:r>
            <a:endParaRPr kumimoji="1" lang="en-US" altLang="zh-TW" dirty="0">
              <a:latin typeface="+mn-ea"/>
              <a:ea typeface="+mn-ea"/>
            </a:endParaRPr>
          </a:p>
          <a:p>
            <a:pPr lvl="1"/>
            <a:r>
              <a:rPr kumimoji="1" lang="zh-TW" altLang="en-US" dirty="0">
                <a:latin typeface="+mn-ea"/>
                <a:ea typeface="+mn-ea"/>
              </a:rPr>
              <a:t>被駭客入侵的網站</a:t>
            </a:r>
            <a:endParaRPr kumimoji="1" lang="en-US" altLang="zh-TW" dirty="0">
              <a:latin typeface="+mn-ea"/>
              <a:ea typeface="+mn-ea"/>
            </a:endParaRPr>
          </a:p>
          <a:p>
            <a:pPr lvl="1"/>
            <a:r>
              <a:rPr kumimoji="1" lang="zh-TW" altLang="en-US" dirty="0">
                <a:latin typeface="+mn-ea"/>
                <a:ea typeface="+mn-ea"/>
              </a:rPr>
              <a:t>網路廣告</a:t>
            </a:r>
            <a:endParaRPr kumimoji="1" lang="en-US" altLang="zh-TW" dirty="0">
              <a:latin typeface="+mn-ea"/>
              <a:ea typeface="+mn-ea"/>
            </a:endParaRPr>
          </a:p>
          <a:p>
            <a:pPr lvl="1"/>
            <a:endParaRPr kumimoji="1" lang="en-US" altLang="zh-TW" dirty="0">
              <a:latin typeface="+mn-ea"/>
              <a:ea typeface="+mn-ea"/>
            </a:endParaRPr>
          </a:p>
          <a:p>
            <a:r>
              <a:rPr kumimoji="1" lang="zh-TW" altLang="en-US" sz="2400" dirty="0">
                <a:latin typeface="+mn-ea"/>
              </a:rPr>
              <a:t>勒索軟體擴散的關鍵</a:t>
            </a:r>
            <a:endParaRPr kumimoji="1" lang="en-US" altLang="zh-TW" sz="2400" dirty="0">
              <a:latin typeface="+mn-ea"/>
            </a:endParaRPr>
          </a:p>
          <a:p>
            <a:pPr lvl="1"/>
            <a:r>
              <a:rPr kumimoji="1" lang="zh-TW" altLang="en-US" b="1" dirty="0">
                <a:solidFill>
                  <a:srgbClr val="FF0000"/>
                </a:solidFill>
                <a:latin typeface="+mn-ea"/>
                <a:ea typeface="+mn-ea"/>
              </a:rPr>
              <a:t>收件者沒有警覺，網站沒有更新，廣告難以驗證，軟體含有漏洞</a:t>
            </a:r>
            <a:endParaRPr kumimoji="1" lang="en-US" altLang="zh-TW" b="1" dirty="0">
              <a:solidFill>
                <a:srgbClr val="FF0000"/>
              </a:solidFill>
              <a:latin typeface="+mn-ea"/>
              <a:ea typeface="+mn-ea"/>
            </a:endParaRPr>
          </a:p>
          <a:p>
            <a:pPr lvl="1"/>
            <a:endParaRPr kumimoji="1" lang="en-US" altLang="zh-TW" dirty="0">
              <a:latin typeface="+mn-ea"/>
              <a:ea typeface="+mn-ea"/>
            </a:endParaRPr>
          </a:p>
        </p:txBody>
      </p:sp>
      <p:sp>
        <p:nvSpPr>
          <p:cNvPr id="2" name="標題 1"/>
          <p:cNvSpPr>
            <a:spLocks noGrp="1"/>
          </p:cNvSpPr>
          <p:nvPr>
            <p:ph type="title"/>
          </p:nvPr>
        </p:nvSpPr>
        <p:spPr/>
        <p:txBody>
          <a:bodyPr/>
          <a:lstStyle/>
          <a:p>
            <a:endParaRPr kumimoji="1" lang="zh-TW" altLang="en-US" dirty="0"/>
          </a:p>
        </p:txBody>
      </p:sp>
    </p:spTree>
    <p:extLst>
      <p:ext uri="{BB962C8B-B14F-4D97-AF65-F5344CB8AC3E}">
        <p14:creationId xmlns:p14="http://schemas.microsoft.com/office/powerpoint/2010/main" val="3122156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sz="3600" dirty="0">
                <a:latin typeface="+mn-ea"/>
              </a:rPr>
              <a:t>勒索病毒</a:t>
            </a:r>
            <a:r>
              <a:rPr lang="en-US" altLang="zh-TW" sz="3600" dirty="0" err="1">
                <a:latin typeface="+mn-ea"/>
              </a:rPr>
              <a:t>WannaCry</a:t>
            </a:r>
            <a:r>
              <a:rPr lang="en-US" altLang="zh-TW" sz="3600" dirty="0">
                <a:latin typeface="+mn-ea"/>
              </a:rPr>
              <a:t> </a:t>
            </a:r>
            <a:r>
              <a:rPr lang="zh-TW" altLang="en-US" sz="3600" dirty="0">
                <a:latin typeface="+mn-ea"/>
              </a:rPr>
              <a:t>敲響的警鐘</a:t>
            </a:r>
            <a:r>
              <a:rPr lang="en-US" altLang="zh-TW" sz="3600" dirty="0">
                <a:latin typeface="+mn-ea"/>
              </a:rPr>
              <a:t>:</a:t>
            </a:r>
            <a:r>
              <a:rPr lang="zh-TW" altLang="en-US" sz="3600" dirty="0">
                <a:latin typeface="+mn-ea"/>
              </a:rPr>
              <a:t>經由資料外洩來賺黑心錢的模式已不流行</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79</a:t>
            </a:fld>
            <a:endParaRPr lang="en-US" altLang="zh-TW"/>
          </a:p>
        </p:txBody>
      </p:sp>
      <p:pic>
        <p:nvPicPr>
          <p:cNvPr id="17" name="圖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54" y="2197610"/>
            <a:ext cx="8878299" cy="4166882"/>
          </a:xfrm>
          <a:prstGeom prst="rect">
            <a:avLst/>
          </a:prstGeom>
        </p:spPr>
      </p:pic>
    </p:spTree>
    <p:extLst>
      <p:ext uri="{BB962C8B-B14F-4D97-AF65-F5344CB8AC3E}">
        <p14:creationId xmlns:p14="http://schemas.microsoft.com/office/powerpoint/2010/main" val="31132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624008708"/>
              </p:ext>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a:t>
            </a:fld>
            <a:endParaRPr lang="en-US" altLang="zh-TW"/>
          </a:p>
        </p:txBody>
      </p:sp>
    </p:spTree>
    <p:extLst>
      <p:ext uri="{BB962C8B-B14F-4D97-AF65-F5344CB8AC3E}">
        <p14:creationId xmlns:p14="http://schemas.microsoft.com/office/powerpoint/2010/main" val="3856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80</a:t>
            </a:fld>
            <a:endParaRPr lang="en-US" altLang="zh-TW"/>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471624">
            <a:off x="2329593" y="462100"/>
            <a:ext cx="7031006" cy="3976118"/>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3249">
            <a:off x="210080" y="1297274"/>
            <a:ext cx="5290212" cy="3722139"/>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270" y="2749790"/>
            <a:ext cx="4717687" cy="3737095"/>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8774">
            <a:off x="2975763" y="1312281"/>
            <a:ext cx="6050154" cy="4448281"/>
          </a:xfrm>
          <a:prstGeom prst="rect">
            <a:avLst/>
          </a:prstGeom>
        </p:spPr>
      </p:pic>
    </p:spTree>
    <p:extLst>
      <p:ext uri="{BB962C8B-B14F-4D97-AF65-F5344CB8AC3E}">
        <p14:creationId xmlns:p14="http://schemas.microsoft.com/office/powerpoint/2010/main" val="2022366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81</a:t>
            </a:fld>
            <a:endParaRPr lang="en-US" altLang="zh-TW"/>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724" y="895350"/>
            <a:ext cx="3843337" cy="5124450"/>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86" y="3976085"/>
            <a:ext cx="10966917" cy="2448272"/>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2871">
            <a:off x="3910564" y="-318424"/>
            <a:ext cx="4131211" cy="5508281"/>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73391">
            <a:off x="76352" y="653108"/>
            <a:ext cx="8916197" cy="4836120"/>
          </a:xfrm>
          <a:prstGeom prst="rect">
            <a:avLst/>
          </a:prstGeom>
        </p:spPr>
      </p:pic>
    </p:spTree>
    <p:extLst>
      <p:ext uri="{BB962C8B-B14F-4D97-AF65-F5344CB8AC3E}">
        <p14:creationId xmlns:p14="http://schemas.microsoft.com/office/powerpoint/2010/main" val="20742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2699386" y="4068770"/>
            <a:ext cx="675000" cy="466667"/>
          </a:xfrm>
          <a:prstGeom prst="rect">
            <a:avLst/>
          </a:prstGeom>
        </p:spPr>
      </p:pic>
      <p:cxnSp>
        <p:nvCxnSpPr>
          <p:cNvPr id="29" name="直線單箭頭接點 28"/>
          <p:cNvCxnSpPr/>
          <p:nvPr/>
        </p:nvCxnSpPr>
        <p:spPr>
          <a:xfrm>
            <a:off x="3720259" y="2734775"/>
            <a:ext cx="22879" cy="1433966"/>
          </a:xfrm>
          <a:prstGeom prst="straightConnector1">
            <a:avLst/>
          </a:prstGeom>
          <a:ln w="38100"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5" name="圖片 24"/>
          <p:cNvPicPr>
            <a:picLocks noChangeAspect="1"/>
          </p:cNvPicPr>
          <p:nvPr/>
        </p:nvPicPr>
        <p:blipFill>
          <a:blip r:embed="rId3"/>
          <a:stretch>
            <a:fillRect/>
          </a:stretch>
        </p:blipFill>
        <p:spPr>
          <a:xfrm>
            <a:off x="1160897" y="2226405"/>
            <a:ext cx="5250390" cy="202371"/>
          </a:xfrm>
          <a:prstGeom prst="rect">
            <a:avLst/>
          </a:prstGeom>
        </p:spPr>
      </p:pic>
      <p:sp>
        <p:nvSpPr>
          <p:cNvPr id="2" name="標題 1"/>
          <p:cNvSpPr txBox="1">
            <a:spLocks/>
          </p:cNvSpPr>
          <p:nvPr/>
        </p:nvSpPr>
        <p:spPr>
          <a:xfrm>
            <a:off x="1277634" y="1430778"/>
            <a:ext cx="5915025" cy="59406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6pPr>
            <a:lvl7pPr marL="9144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7pPr>
            <a:lvl8pPr marL="13716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8pPr>
            <a:lvl9pPr marL="18288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9pPr>
          </a:lstStyle>
          <a:p>
            <a:r>
              <a:rPr lang="af-ZA" altLang="zh-TW" sz="2700" b="1" dirty="0"/>
              <a:t>WannaCry</a:t>
            </a:r>
          </a:p>
        </p:txBody>
      </p:sp>
      <p:pic>
        <p:nvPicPr>
          <p:cNvPr id="9" name="Picture 35" descr="Desktop--512x512-gray-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844" y="4180233"/>
            <a:ext cx="1289111" cy="923863"/>
          </a:xfrm>
          <a:prstGeom prst="rect">
            <a:avLst/>
          </a:prstGeom>
        </p:spPr>
      </p:pic>
      <p:cxnSp>
        <p:nvCxnSpPr>
          <p:cNvPr id="11" name="直線單箭頭接點 10"/>
          <p:cNvCxnSpPr/>
          <p:nvPr/>
        </p:nvCxnSpPr>
        <p:spPr>
          <a:xfrm>
            <a:off x="4128672" y="2740521"/>
            <a:ext cx="22879" cy="1433966"/>
          </a:xfrm>
          <a:prstGeom prst="straightConnector1">
            <a:avLst/>
          </a:prstGeom>
          <a:ln w="38100" cap="flat" cmpd="sng" algn="ctr">
            <a:solidFill>
              <a:schemeClr val="accent2"/>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51" name="群組 50"/>
          <p:cNvGrpSpPr/>
          <p:nvPr/>
        </p:nvGrpSpPr>
        <p:grpSpPr>
          <a:xfrm>
            <a:off x="4246727" y="3368461"/>
            <a:ext cx="1877185" cy="754167"/>
            <a:chOff x="4138302" y="3348281"/>
            <a:chExt cx="2502913" cy="1005556"/>
          </a:xfrm>
        </p:grpSpPr>
        <p:pic>
          <p:nvPicPr>
            <p:cNvPr id="8" name="圖片 7"/>
            <p:cNvPicPr>
              <a:picLocks noChangeAspect="1"/>
            </p:cNvPicPr>
            <p:nvPr/>
          </p:nvPicPr>
          <p:blipFill>
            <a:blip r:embed="rId5"/>
            <a:stretch>
              <a:fillRect/>
            </a:stretch>
          </p:blipFill>
          <p:spPr>
            <a:xfrm>
              <a:off x="4138302" y="3476060"/>
              <a:ext cx="900000" cy="877777"/>
            </a:xfrm>
            <a:prstGeom prst="rect">
              <a:avLst/>
            </a:prstGeom>
          </p:spPr>
        </p:pic>
        <p:sp>
          <p:nvSpPr>
            <p:cNvPr id="12" name="矩形 11"/>
            <p:cNvSpPr/>
            <p:nvPr/>
          </p:nvSpPr>
          <p:spPr>
            <a:xfrm>
              <a:off x="4717183" y="3348281"/>
              <a:ext cx="1924032" cy="615553"/>
            </a:xfrm>
            <a:prstGeom prst="rect">
              <a:avLst/>
            </a:prstGeom>
          </p:spPr>
          <p:txBody>
            <a:bodyPr wrap="none">
              <a:spAutoFit/>
            </a:bodyPr>
            <a:lstStyle/>
            <a:p>
              <a:r>
                <a:rPr lang="zh-TW" altLang="en-US" sz="1200" b="1" dirty="0">
                  <a:latin typeface="微軟正黑體" panose="020B0604030504040204" pitchFamily="34" charset="-120"/>
                  <a:ea typeface="微軟正黑體" panose="020B0604030504040204" pitchFamily="34" charset="-120"/>
                </a:rPr>
                <a:t>攻擊所用的漏洞</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代號</a:t>
              </a:r>
              <a:r>
                <a:rPr lang="af-ZA" altLang="zh-TW" sz="1200" b="1" dirty="0">
                  <a:latin typeface="微軟正黑體" panose="020B0604030504040204" pitchFamily="34" charset="-120"/>
                  <a:ea typeface="微軟正黑體" panose="020B0604030504040204" pitchFamily="34" charset="-120"/>
                </a:rPr>
                <a:t>EternalBlue</a:t>
              </a:r>
              <a:r>
                <a:rPr lang="en-US" altLang="zh-TW" sz="1200" b="1" dirty="0">
                  <a:latin typeface="微軟正黑體" panose="020B0604030504040204" pitchFamily="34" charset="-120"/>
                  <a:ea typeface="微軟正黑體" panose="020B0604030504040204" pitchFamily="34" charset="-120"/>
                </a:rPr>
                <a:t>)</a:t>
              </a:r>
              <a:endParaRPr lang="zh-TW" altLang="en-US" sz="1200" b="1" dirty="0">
                <a:latin typeface="微軟正黑體" panose="020B0604030504040204" pitchFamily="34" charset="-120"/>
                <a:ea typeface="微軟正黑體" panose="020B0604030504040204" pitchFamily="34" charset="-120"/>
              </a:endParaRPr>
            </a:p>
          </p:txBody>
        </p:sp>
      </p:grpSp>
      <p:pic>
        <p:nvPicPr>
          <p:cNvPr id="14" name="圖片 13"/>
          <p:cNvPicPr>
            <a:picLocks noChangeAspect="1"/>
          </p:cNvPicPr>
          <p:nvPr/>
        </p:nvPicPr>
        <p:blipFill>
          <a:blip r:embed="rId6"/>
          <a:stretch>
            <a:fillRect/>
          </a:stretch>
        </p:blipFill>
        <p:spPr>
          <a:xfrm>
            <a:off x="3428220" y="2771218"/>
            <a:ext cx="540000" cy="419210"/>
          </a:xfrm>
          <a:prstGeom prst="rect">
            <a:avLst/>
          </a:prstGeom>
        </p:spPr>
      </p:pic>
      <p:cxnSp>
        <p:nvCxnSpPr>
          <p:cNvPr id="17" name="直線單箭頭接點 16"/>
          <p:cNvCxnSpPr/>
          <p:nvPr/>
        </p:nvCxnSpPr>
        <p:spPr>
          <a:xfrm flipV="1">
            <a:off x="4456955" y="4582699"/>
            <a:ext cx="1344276" cy="2"/>
          </a:xfrm>
          <a:prstGeom prst="straightConnector1">
            <a:avLst/>
          </a:prstGeom>
          <a:ln w="38100">
            <a:solidFill>
              <a:srgbClr val="FF0000"/>
            </a:solidFill>
            <a:prstDash val="dash"/>
            <a:headEnd type="none" w="med" len="med"/>
            <a:tailEnd type="arrow" w="med" len="med"/>
          </a:ln>
        </p:spPr>
        <p:style>
          <a:lnRef idx="3">
            <a:schemeClr val="accent2"/>
          </a:lnRef>
          <a:fillRef idx="0">
            <a:schemeClr val="accent2"/>
          </a:fillRef>
          <a:effectRef idx="2">
            <a:schemeClr val="accent2"/>
          </a:effectRef>
          <a:fontRef idx="minor">
            <a:schemeClr val="tx1"/>
          </a:fontRef>
        </p:style>
      </p:cxnSp>
      <p:pic>
        <p:nvPicPr>
          <p:cNvPr id="22" name="Picture 78" descr="Cloud--512x512-gray-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6142" y="1934545"/>
            <a:ext cx="1404156" cy="848111"/>
          </a:xfrm>
          <a:prstGeom prst="rect">
            <a:avLst/>
          </a:prstGeom>
        </p:spPr>
      </p:pic>
      <p:cxnSp>
        <p:nvCxnSpPr>
          <p:cNvPr id="43" name="接點: 弧形 42"/>
          <p:cNvCxnSpPr>
            <a:stCxn id="9" idx="1"/>
            <a:endCxn id="45" idx="1"/>
          </p:cNvCxnSpPr>
          <p:nvPr/>
        </p:nvCxnSpPr>
        <p:spPr>
          <a:xfrm rot="10800000">
            <a:off x="2907846" y="2452880"/>
            <a:ext cx="260000" cy="2189285"/>
          </a:xfrm>
          <a:prstGeom prst="curvedConnector3">
            <a:avLst>
              <a:gd name="adj1" fmla="val 165942"/>
            </a:avLst>
          </a:prstGeom>
          <a:ln w="38100">
            <a:prstDash val="sysDot"/>
            <a:tailEnd type="triangle"/>
          </a:ln>
        </p:spPr>
        <p:style>
          <a:lnRef idx="3">
            <a:schemeClr val="accent3"/>
          </a:lnRef>
          <a:fillRef idx="0">
            <a:schemeClr val="accent3"/>
          </a:fillRef>
          <a:effectRef idx="2">
            <a:schemeClr val="accent3"/>
          </a:effectRef>
          <a:fontRef idx="minor">
            <a:schemeClr val="tx1"/>
          </a:fontRef>
        </p:style>
      </p:cxnSp>
      <p:pic>
        <p:nvPicPr>
          <p:cNvPr id="45" name="Picture 78" descr="Cloud--512x512-gray-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7844" y="2028823"/>
            <a:ext cx="1404156" cy="848111"/>
          </a:xfrm>
          <a:prstGeom prst="rect">
            <a:avLst/>
          </a:prstGeom>
        </p:spPr>
      </p:pic>
      <p:pic>
        <p:nvPicPr>
          <p:cNvPr id="48" name="圖片 47"/>
          <p:cNvPicPr>
            <a:picLocks noChangeAspect="1"/>
          </p:cNvPicPr>
          <p:nvPr/>
        </p:nvPicPr>
        <p:blipFill>
          <a:blip r:embed="rId8"/>
          <a:stretch>
            <a:fillRect/>
          </a:stretch>
        </p:blipFill>
        <p:spPr>
          <a:xfrm>
            <a:off x="3707958" y="4321323"/>
            <a:ext cx="486000" cy="412045"/>
          </a:xfrm>
          <a:prstGeom prst="rect">
            <a:avLst/>
          </a:prstGeom>
        </p:spPr>
      </p:pic>
      <p:grpSp>
        <p:nvGrpSpPr>
          <p:cNvPr id="52" name="群組 51"/>
          <p:cNvGrpSpPr/>
          <p:nvPr/>
        </p:nvGrpSpPr>
        <p:grpSpPr>
          <a:xfrm>
            <a:off x="1535249" y="5057217"/>
            <a:ext cx="3939018" cy="542354"/>
            <a:chOff x="522999" y="5599956"/>
            <a:chExt cx="5252024" cy="723138"/>
          </a:xfrm>
        </p:grpSpPr>
        <p:sp>
          <p:nvSpPr>
            <p:cNvPr id="24" name="矩形 23"/>
            <p:cNvSpPr/>
            <p:nvPr/>
          </p:nvSpPr>
          <p:spPr>
            <a:xfrm>
              <a:off x="1024835" y="5659979"/>
              <a:ext cx="4750188" cy="615553"/>
            </a:xfrm>
            <a:prstGeom prst="rect">
              <a:avLst/>
            </a:prstGeom>
          </p:spPr>
          <p:txBody>
            <a:bodyPr wrap="square">
              <a:spAutoFit/>
            </a:bodyPr>
            <a:lstStyle/>
            <a:p>
              <a:r>
                <a:rPr lang="zh-TW" altLang="en-US" sz="1200" dirty="0"/>
                <a:t>加密包括</a:t>
              </a:r>
              <a:r>
                <a:rPr lang="en-US" altLang="zh-TW" sz="1200" dirty="0"/>
                <a:t>Microsoft Office</a:t>
              </a:r>
              <a:r>
                <a:rPr lang="zh-TW" altLang="en-US" sz="1200" dirty="0"/>
                <a:t>、資料庫、壓縮檔、多媒體檔案和各種程式語言常用的副檔名</a:t>
              </a:r>
            </a:p>
          </p:txBody>
        </p:sp>
        <p:pic>
          <p:nvPicPr>
            <p:cNvPr id="50" name="Picture 10" descr="Encryption--512x512-gray-rgb.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999" y="5599956"/>
              <a:ext cx="468884" cy="723138"/>
            </a:xfrm>
            <a:prstGeom prst="rect">
              <a:avLst/>
            </a:prstGeom>
          </p:spPr>
        </p:pic>
      </p:grpSp>
      <p:cxnSp>
        <p:nvCxnSpPr>
          <p:cNvPr id="56" name="直線單箭頭接點 55"/>
          <p:cNvCxnSpPr/>
          <p:nvPr/>
        </p:nvCxnSpPr>
        <p:spPr>
          <a:xfrm flipH="1" flipV="1">
            <a:off x="4258596" y="2777608"/>
            <a:ext cx="17669" cy="1392263"/>
          </a:xfrm>
          <a:prstGeom prst="straightConnector1">
            <a:avLst/>
          </a:prstGeom>
          <a:ln w="38100">
            <a:solidFill>
              <a:srgbClr val="FF0000"/>
            </a:solidFill>
            <a:prstDash val="dash"/>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61" name="直線單箭頭接點 60"/>
          <p:cNvCxnSpPr/>
          <p:nvPr/>
        </p:nvCxnSpPr>
        <p:spPr>
          <a:xfrm>
            <a:off x="6778316" y="4535438"/>
            <a:ext cx="523575" cy="84587"/>
          </a:xfrm>
          <a:prstGeom prst="straightConnector1">
            <a:avLst/>
          </a:prstGeom>
          <a:ln w="38100">
            <a:solidFill>
              <a:srgbClr val="FF0000"/>
            </a:solidFill>
            <a:prstDash val="dash"/>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64" name="群組 63"/>
          <p:cNvGrpSpPr/>
          <p:nvPr/>
        </p:nvGrpSpPr>
        <p:grpSpPr>
          <a:xfrm>
            <a:off x="6671396" y="4945971"/>
            <a:ext cx="723276" cy="938258"/>
            <a:chOff x="5891235" y="4088319"/>
            <a:chExt cx="1480536" cy="1725883"/>
          </a:xfrm>
        </p:grpSpPr>
        <p:sp>
          <p:nvSpPr>
            <p:cNvPr id="65" name="橢圓 64"/>
            <p:cNvSpPr/>
            <p:nvPr/>
          </p:nvSpPr>
          <p:spPr>
            <a:xfrm rot="2006158">
              <a:off x="6308638" y="4088319"/>
              <a:ext cx="1061008" cy="165618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1200" dirty="0"/>
            </a:p>
          </p:txBody>
        </p:sp>
        <p:pic>
          <p:nvPicPr>
            <p:cNvPr id="66" name="Picture 35" descr="Desktop--512x512-gray-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4641" y="4415320"/>
              <a:ext cx="720000" cy="516000"/>
            </a:xfrm>
            <a:prstGeom prst="rect">
              <a:avLst/>
            </a:prstGeom>
          </p:spPr>
        </p:pic>
        <p:pic>
          <p:nvPicPr>
            <p:cNvPr id="67" name="Picture 35" descr="Desktop--512x512-gray-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1846" y="4637809"/>
              <a:ext cx="720000" cy="516000"/>
            </a:xfrm>
            <a:prstGeom prst="rect">
              <a:avLst/>
            </a:prstGeom>
          </p:spPr>
        </p:pic>
        <p:pic>
          <p:nvPicPr>
            <p:cNvPr id="68" name="Picture 35" descr="Desktop--512x512-gray-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1977" y="4869755"/>
              <a:ext cx="720000" cy="516000"/>
            </a:xfrm>
            <a:prstGeom prst="rect">
              <a:avLst/>
            </a:prstGeom>
          </p:spPr>
        </p:pic>
        <p:sp>
          <p:nvSpPr>
            <p:cNvPr id="69" name="文字方塊 68"/>
            <p:cNvSpPr txBox="1"/>
            <p:nvPr/>
          </p:nvSpPr>
          <p:spPr>
            <a:xfrm>
              <a:off x="5891235" y="5347135"/>
              <a:ext cx="1480536" cy="467067"/>
            </a:xfrm>
            <a:prstGeom prst="rect">
              <a:avLst/>
            </a:prstGeom>
            <a:noFill/>
          </p:spPr>
          <p:txBody>
            <a:bodyPr wrap="none" rtlCol="0">
              <a:spAutoFit/>
            </a:bodyPr>
            <a:lstStyle/>
            <a:p>
              <a:r>
                <a:rPr lang="zh-TW" altLang="en-US" sz="1050" dirty="0">
                  <a:solidFill>
                    <a:schemeClr val="bg1">
                      <a:lumMod val="50000"/>
                    </a:schemeClr>
                  </a:solidFill>
                  <a:latin typeface="微軟正黑體" panose="020B0604030504040204" pitchFamily="34" charset="-120"/>
                  <a:ea typeface="微軟正黑體" panose="020B0604030504040204" pitchFamily="34" charset="-120"/>
                </a:rPr>
                <a:t>區域網路</a:t>
              </a:r>
            </a:p>
          </p:txBody>
        </p:sp>
      </p:grpSp>
      <p:grpSp>
        <p:nvGrpSpPr>
          <p:cNvPr id="73" name="群組 72"/>
          <p:cNvGrpSpPr/>
          <p:nvPr/>
        </p:nvGrpSpPr>
        <p:grpSpPr>
          <a:xfrm>
            <a:off x="5816619" y="3923489"/>
            <a:ext cx="1014127" cy="1242138"/>
            <a:chOff x="6231491" y="4088319"/>
            <a:chExt cx="1352170" cy="1656184"/>
          </a:xfrm>
        </p:grpSpPr>
        <p:sp>
          <p:nvSpPr>
            <p:cNvPr id="21" name="橢圓 20"/>
            <p:cNvSpPr/>
            <p:nvPr/>
          </p:nvSpPr>
          <p:spPr>
            <a:xfrm rot="2006158">
              <a:off x="6391312" y="4088319"/>
              <a:ext cx="1061008" cy="165618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1200" dirty="0"/>
            </a:p>
          </p:txBody>
        </p:sp>
        <p:pic>
          <p:nvPicPr>
            <p:cNvPr id="18" name="Picture 35" descr="Desktop--512x512-gray-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17315" y="4415320"/>
              <a:ext cx="720000" cy="516000"/>
            </a:xfrm>
            <a:prstGeom prst="rect">
              <a:avLst/>
            </a:prstGeom>
          </p:spPr>
        </p:pic>
        <p:pic>
          <p:nvPicPr>
            <p:cNvPr id="19" name="Picture 35" descr="Desktop--512x512-gray-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44520" y="4637809"/>
              <a:ext cx="720000" cy="516000"/>
            </a:xfrm>
            <a:prstGeom prst="rect">
              <a:avLst/>
            </a:prstGeom>
          </p:spPr>
        </p:pic>
        <p:pic>
          <p:nvPicPr>
            <p:cNvPr id="20" name="Picture 35" descr="Desktop--512x512-gray-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4651" y="4869755"/>
              <a:ext cx="720000" cy="516000"/>
            </a:xfrm>
            <a:prstGeom prst="rect">
              <a:avLst/>
            </a:prstGeom>
          </p:spPr>
        </p:pic>
        <p:sp>
          <p:nvSpPr>
            <p:cNvPr id="49" name="文字方塊 48"/>
            <p:cNvSpPr txBox="1"/>
            <p:nvPr/>
          </p:nvSpPr>
          <p:spPr>
            <a:xfrm>
              <a:off x="6231491" y="5363924"/>
              <a:ext cx="1066960" cy="369332"/>
            </a:xfrm>
            <a:prstGeom prst="rect">
              <a:avLst/>
            </a:prstGeom>
            <a:noFill/>
          </p:spPr>
          <p:txBody>
            <a:bodyPr wrap="none" rtlCol="0">
              <a:spAutoFit/>
            </a:bodyPr>
            <a:lstStyle/>
            <a:p>
              <a:r>
                <a:rPr lang="zh-TW" altLang="en-US" sz="1200" dirty="0">
                  <a:solidFill>
                    <a:schemeClr val="bg1">
                      <a:lumMod val="50000"/>
                    </a:schemeClr>
                  </a:solidFill>
                  <a:latin typeface="微軟正黑體" panose="020B0604030504040204" pitchFamily="34" charset="-120"/>
                  <a:ea typeface="微軟正黑體" panose="020B0604030504040204" pitchFamily="34" charset="-120"/>
                </a:rPr>
                <a:t>區域網路</a:t>
              </a:r>
            </a:p>
          </p:txBody>
        </p:sp>
        <p:pic>
          <p:nvPicPr>
            <p:cNvPr id="71" name="Picture 84" descr="Laptop--512x512-gray-rgb.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51390" y="4696826"/>
              <a:ext cx="532271" cy="360000"/>
            </a:xfrm>
            <a:prstGeom prst="rect">
              <a:avLst/>
            </a:prstGeom>
          </p:spPr>
        </p:pic>
        <p:pic>
          <p:nvPicPr>
            <p:cNvPr id="72" name="Picture 84" descr="Laptop--512x512-gray-rgb.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49453" y="4924249"/>
              <a:ext cx="532271" cy="360000"/>
            </a:xfrm>
            <a:prstGeom prst="rect">
              <a:avLst/>
            </a:prstGeom>
          </p:spPr>
        </p:pic>
      </p:grpSp>
      <p:cxnSp>
        <p:nvCxnSpPr>
          <p:cNvPr id="75" name="直線單箭頭接點 74"/>
          <p:cNvCxnSpPr/>
          <p:nvPr/>
        </p:nvCxnSpPr>
        <p:spPr>
          <a:xfrm flipH="1" flipV="1">
            <a:off x="4473505" y="2771219"/>
            <a:ext cx="1507503" cy="1477723"/>
          </a:xfrm>
          <a:prstGeom prst="straightConnector1">
            <a:avLst/>
          </a:prstGeom>
          <a:ln w="38100">
            <a:solidFill>
              <a:srgbClr val="FF0000"/>
            </a:solidFill>
            <a:prstDash val="dash"/>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79" name="群組 78"/>
          <p:cNvGrpSpPr/>
          <p:nvPr/>
        </p:nvGrpSpPr>
        <p:grpSpPr>
          <a:xfrm>
            <a:off x="7194626" y="4145520"/>
            <a:ext cx="723276" cy="938258"/>
            <a:chOff x="5891235" y="4088319"/>
            <a:chExt cx="1480536" cy="1725883"/>
          </a:xfrm>
        </p:grpSpPr>
        <p:sp>
          <p:nvSpPr>
            <p:cNvPr id="80" name="橢圓 79"/>
            <p:cNvSpPr/>
            <p:nvPr/>
          </p:nvSpPr>
          <p:spPr>
            <a:xfrm rot="2006158">
              <a:off x="6308638" y="4088319"/>
              <a:ext cx="1061008" cy="165618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1200" dirty="0"/>
            </a:p>
          </p:txBody>
        </p:sp>
        <p:pic>
          <p:nvPicPr>
            <p:cNvPr id="81" name="Picture 35" descr="Desktop--512x512-gray-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4641" y="4415320"/>
              <a:ext cx="720000" cy="516000"/>
            </a:xfrm>
            <a:prstGeom prst="rect">
              <a:avLst/>
            </a:prstGeom>
          </p:spPr>
        </p:pic>
        <p:pic>
          <p:nvPicPr>
            <p:cNvPr id="82" name="Picture 35" descr="Desktop--512x512-gray-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1846" y="4637809"/>
              <a:ext cx="720000" cy="516000"/>
            </a:xfrm>
            <a:prstGeom prst="rect">
              <a:avLst/>
            </a:prstGeom>
          </p:spPr>
        </p:pic>
        <p:pic>
          <p:nvPicPr>
            <p:cNvPr id="83" name="Picture 35" descr="Desktop--512x512-gray-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1977" y="4869755"/>
              <a:ext cx="720000" cy="516000"/>
            </a:xfrm>
            <a:prstGeom prst="rect">
              <a:avLst/>
            </a:prstGeom>
          </p:spPr>
        </p:pic>
        <p:sp>
          <p:nvSpPr>
            <p:cNvPr id="84" name="文字方塊 83"/>
            <p:cNvSpPr txBox="1"/>
            <p:nvPr/>
          </p:nvSpPr>
          <p:spPr>
            <a:xfrm>
              <a:off x="5891235" y="5347135"/>
              <a:ext cx="1480536" cy="467067"/>
            </a:xfrm>
            <a:prstGeom prst="rect">
              <a:avLst/>
            </a:prstGeom>
            <a:noFill/>
          </p:spPr>
          <p:txBody>
            <a:bodyPr wrap="none" rtlCol="0">
              <a:spAutoFit/>
            </a:bodyPr>
            <a:lstStyle/>
            <a:p>
              <a:r>
                <a:rPr lang="zh-TW" altLang="en-US" sz="1050" dirty="0">
                  <a:solidFill>
                    <a:schemeClr val="bg1">
                      <a:lumMod val="50000"/>
                    </a:schemeClr>
                  </a:solidFill>
                  <a:latin typeface="微軟正黑體" panose="020B0604030504040204" pitchFamily="34" charset="-120"/>
                  <a:ea typeface="微軟正黑體" panose="020B0604030504040204" pitchFamily="34" charset="-120"/>
                </a:rPr>
                <a:t>區域網路</a:t>
              </a:r>
            </a:p>
          </p:txBody>
        </p:sp>
      </p:grpSp>
      <p:cxnSp>
        <p:nvCxnSpPr>
          <p:cNvPr id="86" name="直線單箭頭接點 85"/>
          <p:cNvCxnSpPr/>
          <p:nvPr/>
        </p:nvCxnSpPr>
        <p:spPr>
          <a:xfrm>
            <a:off x="6655025" y="4832852"/>
            <a:ext cx="254202" cy="365885"/>
          </a:xfrm>
          <a:prstGeom prst="straightConnector1">
            <a:avLst/>
          </a:prstGeom>
          <a:ln w="38100">
            <a:solidFill>
              <a:srgbClr val="FF0000"/>
            </a:solidFill>
            <a:prstDash val="dash"/>
            <a:headEnd type="none" w="med" len="med"/>
            <a:tailEnd type="arrow" w="med" len="med"/>
          </a:ln>
        </p:spPr>
        <p:style>
          <a:lnRef idx="3">
            <a:schemeClr val="accent2"/>
          </a:lnRef>
          <a:fillRef idx="0">
            <a:schemeClr val="accent2"/>
          </a:fillRef>
          <a:effectRef idx="2">
            <a:schemeClr val="accent2"/>
          </a:effectRef>
          <a:fontRef idx="minor">
            <a:schemeClr val="tx1"/>
          </a:fontRef>
        </p:style>
      </p:cxnSp>
      <p:pic>
        <p:nvPicPr>
          <p:cNvPr id="91" name="Picture 91" descr="Private-Cloud--512x512-gray-rgb.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0109" y="2240407"/>
            <a:ext cx="596837" cy="547307"/>
          </a:xfrm>
          <a:prstGeom prst="rect">
            <a:avLst/>
          </a:prstGeom>
        </p:spPr>
      </p:pic>
      <p:sp>
        <p:nvSpPr>
          <p:cNvPr id="92" name="文字方塊 91"/>
          <p:cNvSpPr txBox="1"/>
          <p:nvPr/>
        </p:nvSpPr>
        <p:spPr>
          <a:xfrm>
            <a:off x="3178615" y="1484785"/>
            <a:ext cx="2481506" cy="646331"/>
          </a:xfrm>
          <a:prstGeom prst="rect">
            <a:avLst/>
          </a:prstGeom>
          <a:noFill/>
        </p:spPr>
        <p:txBody>
          <a:bodyPr wrap="square" rtlCol="0">
            <a:spAutoFit/>
          </a:bodyPr>
          <a:lstStyle/>
          <a:p>
            <a:r>
              <a:rPr lang="en-US" altLang="zh-TW" sz="1800" b="1" dirty="0">
                <a:solidFill>
                  <a:srgbClr val="FF0000"/>
                </a:solidFill>
                <a:latin typeface="微軟正黑體" panose="020B0604030504040204" pitchFamily="34" charset="-120"/>
                <a:ea typeface="微軟正黑體" panose="020B0604030504040204" pitchFamily="34" charset="-120"/>
              </a:rPr>
              <a:t>= </a:t>
            </a:r>
            <a:r>
              <a:rPr lang="zh-TW" altLang="en-US" sz="1800" b="1" dirty="0">
                <a:solidFill>
                  <a:srgbClr val="FF0000"/>
                </a:solidFill>
                <a:latin typeface="微軟正黑體" panose="020B0604030504040204" pitchFamily="34" charset="-120"/>
                <a:ea typeface="微軟正黑體" panose="020B0604030504040204" pitchFamily="34" charset="-120"/>
              </a:rPr>
              <a:t>蠕蟲擴散 </a:t>
            </a:r>
            <a:r>
              <a:rPr lang="en-US" altLang="zh-TW" sz="1800" b="1" dirty="0">
                <a:solidFill>
                  <a:srgbClr val="FF0000"/>
                </a:solidFill>
                <a:latin typeface="微軟正黑體" panose="020B0604030504040204" pitchFamily="34" charset="-120"/>
                <a:ea typeface="微軟正黑體" panose="020B0604030504040204" pitchFamily="34" charset="-120"/>
              </a:rPr>
              <a:t>+ </a:t>
            </a:r>
            <a:r>
              <a:rPr lang="zh-TW" altLang="en-US" sz="1800" b="1" dirty="0">
                <a:solidFill>
                  <a:srgbClr val="FF0000"/>
                </a:solidFill>
                <a:latin typeface="微軟正黑體" panose="020B0604030504040204" pitchFamily="34" charset="-120"/>
                <a:ea typeface="微軟正黑體" panose="020B0604030504040204" pitchFamily="34" charset="-120"/>
              </a:rPr>
              <a:t>勒鎖加密</a:t>
            </a:r>
          </a:p>
        </p:txBody>
      </p:sp>
      <p:sp>
        <p:nvSpPr>
          <p:cNvPr id="93" name="矩形 92"/>
          <p:cNvSpPr/>
          <p:nvPr/>
        </p:nvSpPr>
        <p:spPr>
          <a:xfrm>
            <a:off x="5630513" y="1787755"/>
            <a:ext cx="2497736" cy="923330"/>
          </a:xfrm>
          <a:prstGeom prst="rect">
            <a:avLst/>
          </a:prstGeom>
          <a:solidFill>
            <a:schemeClr val="bg1"/>
          </a:solidFill>
        </p:spPr>
        <p:txBody>
          <a:bodyPr wrap="none">
            <a:spAutoFit/>
          </a:bodyPr>
          <a:lstStyle/>
          <a:p>
            <a:r>
              <a:rPr lang="zh-TW" altLang="en-US" sz="1800" b="1" dirty="0">
                <a:latin typeface="微軟正黑體" panose="020B0604030504040204" pitchFamily="34" charset="-120"/>
                <a:ea typeface="微軟正黑體" panose="020B0604030504040204" pitchFamily="34" charset="-120"/>
              </a:rPr>
              <a:t>末來</a:t>
            </a:r>
            <a:endParaRPr lang="en-US" altLang="zh-TW" sz="1800" b="1" dirty="0">
              <a:latin typeface="微軟正黑體" panose="020B0604030504040204" pitchFamily="34" charset="-120"/>
              <a:ea typeface="微軟正黑體" panose="020B0604030504040204" pitchFamily="34" charset="-120"/>
            </a:endParaRPr>
          </a:p>
          <a:p>
            <a:r>
              <a:rPr lang="en-US" altLang="zh-TW" sz="1800" b="1" dirty="0">
                <a:solidFill>
                  <a:srgbClr val="FF0000"/>
                </a:solidFill>
                <a:latin typeface="微軟正黑體" panose="020B0604030504040204" pitchFamily="34" charset="-120"/>
                <a:ea typeface="微軟正黑體" panose="020B0604030504040204" pitchFamily="34" charset="-120"/>
              </a:rPr>
              <a:t>+ </a:t>
            </a:r>
            <a:r>
              <a:rPr lang="zh-TW" altLang="en-US" sz="1800" b="1" dirty="0">
                <a:solidFill>
                  <a:srgbClr val="FF0000"/>
                </a:solidFill>
                <a:latin typeface="微軟正黑體" panose="020B0604030504040204" pitchFamily="34" charset="-120"/>
                <a:ea typeface="微軟正黑體" panose="020B0604030504040204" pitchFamily="34" charset="-120"/>
              </a:rPr>
              <a:t>隨身碟擴散 </a:t>
            </a:r>
            <a:r>
              <a:rPr lang="en-US" altLang="zh-TW" sz="1800" b="1" dirty="0">
                <a:solidFill>
                  <a:srgbClr val="FF0000"/>
                </a:solidFill>
                <a:latin typeface="微軟正黑體" panose="020B0604030504040204" pitchFamily="34" charset="-120"/>
                <a:ea typeface="微軟正黑體" panose="020B0604030504040204" pitchFamily="34" charset="-120"/>
              </a:rPr>
              <a:t>?</a:t>
            </a:r>
          </a:p>
          <a:p>
            <a:r>
              <a:rPr lang="zh-TW" altLang="en-US" sz="1800" b="1" dirty="0">
                <a:solidFill>
                  <a:srgbClr val="FF0000"/>
                </a:solidFill>
                <a:latin typeface="微軟正黑體" panose="020B0604030504040204" pitchFamily="34" charset="-120"/>
                <a:ea typeface="微軟正黑體" panose="020B0604030504040204" pitchFamily="34" charset="-120"/>
              </a:rPr>
              <a:t>持續鎖定 </a:t>
            </a:r>
            <a:r>
              <a:rPr lang="af-ZA" altLang="zh-TW" sz="1800" b="1" dirty="0">
                <a:solidFill>
                  <a:srgbClr val="FF0000"/>
                </a:solidFill>
                <a:latin typeface="微軟正黑體" panose="020B0604030504040204" pitchFamily="34" charset="-120"/>
                <a:ea typeface="微軟正黑體" panose="020B0604030504040204" pitchFamily="34" charset="-120"/>
              </a:rPr>
              <a:t>Samba</a:t>
            </a:r>
            <a:r>
              <a:rPr lang="zh-TW" altLang="en-US" sz="1800" b="1" dirty="0">
                <a:solidFill>
                  <a:srgbClr val="FF0000"/>
                </a:solidFill>
                <a:latin typeface="微軟正黑體" panose="020B0604030504040204" pitchFamily="34" charset="-120"/>
                <a:ea typeface="微軟正黑體" panose="020B0604030504040204" pitchFamily="34" charset="-120"/>
              </a:rPr>
              <a:t>弱點</a:t>
            </a:r>
            <a:r>
              <a:rPr lang="af-ZA" altLang="zh-TW" sz="1800" b="1" dirty="0">
                <a:solidFill>
                  <a:srgbClr val="FF0000"/>
                </a:solidFill>
                <a:latin typeface="微軟正黑體" panose="020B0604030504040204" pitchFamily="34" charset="-120"/>
                <a:ea typeface="微軟正黑體" panose="020B0604030504040204" pitchFamily="34" charset="-120"/>
              </a:rPr>
              <a:t>?</a:t>
            </a:r>
          </a:p>
        </p:txBody>
      </p:sp>
      <p:sp>
        <p:nvSpPr>
          <p:cNvPr id="3" name="矩形 2"/>
          <p:cNvSpPr/>
          <p:nvPr/>
        </p:nvSpPr>
        <p:spPr>
          <a:xfrm>
            <a:off x="1273300" y="3021829"/>
            <a:ext cx="1019831" cy="276999"/>
          </a:xfrm>
          <a:prstGeom prst="rect">
            <a:avLst/>
          </a:prstGeom>
        </p:spPr>
        <p:txBody>
          <a:bodyPr wrap="none">
            <a:spAutoFit/>
          </a:bodyPr>
          <a:lstStyle/>
          <a:p>
            <a:r>
              <a:rPr lang="af-ZA" altLang="zh-TW" sz="1200" dirty="0">
                <a:solidFill>
                  <a:srgbClr val="DD4B39"/>
                </a:solidFill>
                <a:latin typeface="arial" panose="020B0604020202020204" pitchFamily="34" charset="0"/>
              </a:rPr>
              <a:t>Kill</a:t>
            </a:r>
            <a:r>
              <a:rPr lang="af-ZA" altLang="zh-TW" sz="1200" dirty="0">
                <a:solidFill>
                  <a:srgbClr val="545454"/>
                </a:solidFill>
                <a:latin typeface="arial" panose="020B0604020202020204" pitchFamily="34" charset="0"/>
              </a:rPr>
              <a:t>-</a:t>
            </a:r>
            <a:r>
              <a:rPr lang="af-ZA" altLang="zh-TW" sz="1200" dirty="0">
                <a:solidFill>
                  <a:srgbClr val="DD4B39"/>
                </a:solidFill>
                <a:latin typeface="arial" panose="020B0604020202020204" pitchFamily="34" charset="0"/>
              </a:rPr>
              <a:t>Switch ?</a:t>
            </a:r>
            <a:endParaRPr lang="zh-TW" altLang="en-US" sz="1200" dirty="0"/>
          </a:p>
        </p:txBody>
      </p:sp>
      <p:sp>
        <p:nvSpPr>
          <p:cNvPr id="4" name="矩形 3"/>
          <p:cNvSpPr/>
          <p:nvPr/>
        </p:nvSpPr>
        <p:spPr>
          <a:xfrm>
            <a:off x="1286926" y="3270523"/>
            <a:ext cx="1233031" cy="276999"/>
          </a:xfrm>
          <a:prstGeom prst="rect">
            <a:avLst/>
          </a:prstGeom>
        </p:spPr>
        <p:txBody>
          <a:bodyPr wrap="none">
            <a:spAutoFit/>
          </a:bodyPr>
          <a:lstStyle/>
          <a:p>
            <a:r>
              <a:rPr lang="af-ZA" altLang="zh-TW" sz="1200" dirty="0">
                <a:solidFill>
                  <a:srgbClr val="DD4B39"/>
                </a:solidFill>
                <a:latin typeface="arial" panose="020B0604020202020204" pitchFamily="34" charset="0"/>
              </a:rPr>
              <a:t>Anti-Sandbox ?</a:t>
            </a:r>
            <a:endParaRPr lang="zh-TW" altLang="en-US" sz="1200" dirty="0"/>
          </a:p>
        </p:txBody>
      </p:sp>
      <p:pic>
        <p:nvPicPr>
          <p:cNvPr id="53" name="圖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27" y="1113784"/>
            <a:ext cx="9144000" cy="5164038"/>
          </a:xfrm>
          <a:prstGeom prst="rect">
            <a:avLst/>
          </a:prstGeom>
        </p:spPr>
      </p:pic>
    </p:spTree>
    <p:extLst>
      <p:ext uri="{BB962C8B-B14F-4D97-AF65-F5344CB8AC3E}">
        <p14:creationId xmlns:p14="http://schemas.microsoft.com/office/powerpoint/2010/main" val="3916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5.55556E-7 -2.96296E-6 L 0.00243 0.21135 " pathEditMode="relative" rAng="0" ptsTypes="AA">
                                      <p:cBhvr>
                                        <p:cTn id="43" dur="2000" fill="hold"/>
                                        <p:tgtEl>
                                          <p:spTgt spid="14"/>
                                        </p:tgtEl>
                                        <p:attrNameLst>
                                          <p:attrName>ppt_x</p:attrName>
                                          <p:attrName>ppt_y</p:attrName>
                                        </p:attrNameLst>
                                      </p:cBhvr>
                                      <p:rCtr x="122" y="10556"/>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2" presetClass="entr" presetSubtype="4"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500"/>
                                        <p:tgtEl>
                                          <p:spTgt spid="56"/>
                                        </p:tgtEl>
                                      </p:cBhvr>
                                    </p:animEffect>
                                  </p:childTnLst>
                                </p:cTn>
                              </p:par>
                              <p:par>
                                <p:cTn id="60" presetID="10"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childTnLst>
                                </p:cTn>
                              </p:par>
                              <p:par>
                                <p:cTn id="63" presetID="22" presetClass="entr" presetSubtype="4"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wipe(down)">
                                      <p:cBhvr>
                                        <p:cTn id="65" dur="500"/>
                                        <p:tgtEl>
                                          <p:spTgt spid="7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left)">
                                      <p:cBhvr>
                                        <p:cTn id="70" dur="500"/>
                                        <p:tgtEl>
                                          <p:spTgt spid="61"/>
                                        </p:tgtEl>
                                      </p:cBhvr>
                                    </p:animEffect>
                                  </p:childTnLst>
                                </p:cTn>
                              </p:par>
                              <p:par>
                                <p:cTn id="71" presetID="22" presetClass="entr" presetSubtype="8"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wipe(left)">
                                      <p:cBhvr>
                                        <p:cTn id="73" dur="500"/>
                                        <p:tgtEl>
                                          <p:spTgt spid="86"/>
                                        </p:tgtEl>
                                      </p:cBhvr>
                                    </p:animEffect>
                                  </p:childTnLst>
                                </p:cTn>
                              </p:par>
                              <p:par>
                                <p:cTn id="74" presetID="22" presetClass="entr" presetSubtype="8" fill="hold" nodeType="with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500"/>
                                        <p:tgtEl>
                                          <p:spTgt spid="79"/>
                                        </p:tgtEl>
                                      </p:cBhvr>
                                    </p:animEffect>
                                  </p:childTnLst>
                                </p:cTn>
                              </p:par>
                              <p:par>
                                <p:cTn id="77" presetID="22" presetClass="entr" presetSubtype="8"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left)">
                                      <p:cBhvr>
                                        <p:cTn id="79" dur="5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fade">
                                      <p:cBhvr>
                                        <p:cTn id="84" dur="500"/>
                                        <p:tgtEl>
                                          <p:spTgt spid="9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3"/>
                                        </p:tgtEl>
                                        <p:attrNameLst>
                                          <p:attrName>style.visibility</p:attrName>
                                        </p:attrNameLst>
                                      </p:cBhvr>
                                      <p:to>
                                        <p:strVal val="visible"/>
                                      </p:to>
                                    </p:set>
                                    <p:animEffect transition="in" filter="fade">
                                      <p:cBhvr>
                                        <p:cTn id="8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animBg="1"/>
      <p:bldP spid="3"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被勒索當下即時處置</a:t>
            </a:r>
          </a:p>
        </p:txBody>
      </p:sp>
      <p:sp>
        <p:nvSpPr>
          <p:cNvPr id="3" name="內容版面配置區 2"/>
          <p:cNvSpPr>
            <a:spLocks noGrp="1"/>
          </p:cNvSpPr>
          <p:nvPr>
            <p:ph idx="1"/>
          </p:nvPr>
        </p:nvSpPr>
        <p:spPr/>
        <p:txBody>
          <a:bodyPr/>
          <a:lstStyle/>
          <a:p>
            <a:r>
              <a:rPr lang="zh-TW" altLang="en-US" dirty="0"/>
              <a:t>斷開網路連線</a:t>
            </a:r>
            <a:endParaRPr lang="en-US" altLang="zh-TW" sz="1000" dirty="0"/>
          </a:p>
          <a:p>
            <a:r>
              <a:rPr lang="zh-TW" altLang="en-US" dirty="0"/>
              <a:t>馬上關機（</a:t>
            </a:r>
            <a:r>
              <a:rPr lang="en-US" altLang="zh-TW" dirty="0"/>
              <a:t>10</a:t>
            </a:r>
            <a:r>
              <a:rPr lang="zh-TW" altLang="en-US" dirty="0"/>
              <a:t>分鐘內還有殘存資料可以救回</a:t>
            </a:r>
            <a:r>
              <a:rPr lang="en-US" altLang="zh-TW" dirty="0"/>
              <a:t>..</a:t>
            </a:r>
            <a:r>
              <a:rPr lang="zh-TW" altLang="en-US" dirty="0"/>
              <a:t>看電腦速度</a:t>
            </a:r>
            <a:r>
              <a:rPr lang="en-US" altLang="zh-TW" dirty="0"/>
              <a:t>)</a:t>
            </a:r>
          </a:p>
          <a:p>
            <a:r>
              <a:rPr lang="zh-TW" altLang="en-US" dirty="0"/>
              <a:t>保留電腦 通報資訊人員</a:t>
            </a:r>
            <a:endParaRPr lang="en-US" altLang="zh-TW" dirty="0"/>
          </a:p>
          <a:p>
            <a:r>
              <a:rPr lang="zh-TW" altLang="en-US" dirty="0"/>
              <a:t>不要付錢</a:t>
            </a:r>
            <a:endParaRPr lang="en-US" altLang="zh-TW" dirty="0"/>
          </a:p>
          <a:p>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83</a:t>
            </a:fld>
            <a:endParaRPr lang="en-US" altLang="zh-TW"/>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238" y="2935428"/>
            <a:ext cx="4752975" cy="3252393"/>
          </a:xfrm>
          <a:prstGeom prst="rect">
            <a:avLst/>
          </a:prstGeom>
          <a:effectLst>
            <a:softEdge rad="635000"/>
          </a:effectLst>
        </p:spPr>
      </p:pic>
    </p:spTree>
    <p:extLst>
      <p:ext uri="{BB962C8B-B14F-4D97-AF65-F5344CB8AC3E}">
        <p14:creationId xmlns:p14="http://schemas.microsoft.com/office/powerpoint/2010/main" val="918003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日期版面配置區 2"/>
          <p:cNvSpPr>
            <a:spLocks noGrp="1"/>
          </p:cNvSpPr>
          <p:nvPr>
            <p:ph type="dt" sz="half" idx="2"/>
          </p:nvPr>
        </p:nvSpPr>
        <p:spPr/>
        <p:txBody>
          <a:bodyPr/>
          <a:lstStyle/>
          <a:p>
            <a:fld id="{418558FB-0CA4-48F1-92FB-40AE2601B8D8}" type="datetime1">
              <a:rPr lang="en-US" altLang="zh-TW" smtClean="0"/>
              <a:pPr/>
              <a:t>6/26/2017</a:t>
            </a:fld>
            <a:endParaRPr lang="en-US" dirty="0"/>
          </a:p>
        </p:txBody>
      </p:sp>
      <p:sp>
        <p:nvSpPr>
          <p:cNvPr id="4" name="投影片編號版面配置區 3"/>
          <p:cNvSpPr>
            <a:spLocks noGrp="1"/>
          </p:cNvSpPr>
          <p:nvPr>
            <p:ph type="sldNum" sz="quarter" idx="4"/>
          </p:nvPr>
        </p:nvSpPr>
        <p:spPr/>
        <p:txBody>
          <a:bodyPr/>
          <a:lstStyle/>
          <a:p>
            <a:fld id="{2C518CF9-F01B-4438-A7D4-0DE57AD11A10}" type="slidenum">
              <a:rPr lang="en-US" smtClean="0"/>
              <a:pPr/>
              <a:t>84</a:t>
            </a:fld>
            <a:endParaRPr lang="en-US" dirty="0"/>
          </a:p>
        </p:txBody>
      </p:sp>
      <p:pic>
        <p:nvPicPr>
          <p:cNvPr id="5" name="圖片 4"/>
          <p:cNvPicPr>
            <a:picLocks noChangeAspect="1"/>
          </p:cNvPicPr>
          <p:nvPr/>
        </p:nvPicPr>
        <p:blipFill>
          <a:blip r:embed="rId2"/>
          <a:stretch>
            <a:fillRect/>
          </a:stretch>
        </p:blipFill>
        <p:spPr>
          <a:xfrm>
            <a:off x="115368" y="1317034"/>
            <a:ext cx="8848158" cy="5183928"/>
          </a:xfrm>
          <a:prstGeom prst="rect">
            <a:avLst/>
          </a:prstGeom>
          <a:effectLst>
            <a:softEdge rad="127000"/>
          </a:effectLst>
        </p:spPr>
      </p:pic>
      <p:sp>
        <p:nvSpPr>
          <p:cNvPr id="6" name="矩形 5"/>
          <p:cNvSpPr/>
          <p:nvPr/>
        </p:nvSpPr>
        <p:spPr>
          <a:xfrm>
            <a:off x="323850" y="2132856"/>
            <a:ext cx="8712968" cy="206210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單靠過往的漏洞修補是無法面對新型攻擊的，</a:t>
            </a:r>
            <a:endParaRPr lang="en-US" altLang="zh-TW" sz="3200" b="1" dirty="0">
              <a:solidFill>
                <a:schemeClr val="bg1"/>
              </a:solidFill>
              <a:latin typeface="微軟正黑體" panose="020B0604030504040204" pitchFamily="34" charset="-120"/>
              <a:ea typeface="微軟正黑體" panose="020B0604030504040204" pitchFamily="34" charset="-120"/>
            </a:endParaRPr>
          </a:p>
          <a:p>
            <a:r>
              <a:rPr lang="zh-TW" altLang="en-US" sz="3200" b="1" dirty="0">
                <a:solidFill>
                  <a:schemeClr val="bg1"/>
                </a:solidFill>
                <a:latin typeface="微軟正黑體" panose="020B0604030504040204" pitchFamily="34" charset="-120"/>
                <a:ea typeface="微軟正黑體" panose="020B0604030504040204" pitchFamily="34" charset="-120"/>
              </a:rPr>
              <a:t>畢竟漏洞是找不完的</a:t>
            </a:r>
            <a:r>
              <a:rPr lang="en-US" altLang="zh-TW" sz="3200" b="1" dirty="0">
                <a:solidFill>
                  <a:schemeClr val="bg1"/>
                </a:solidFill>
                <a:latin typeface="微軟正黑體" panose="020B0604030504040204" pitchFamily="34" charset="-120"/>
                <a:ea typeface="微軟正黑體" panose="020B0604030504040204" pitchFamily="34" charset="-120"/>
              </a:rPr>
              <a:t>!</a:t>
            </a:r>
          </a:p>
          <a:p>
            <a:r>
              <a:rPr lang="zh-TW" altLang="en-US" sz="3200" b="1" dirty="0">
                <a:solidFill>
                  <a:schemeClr val="bg1"/>
                </a:solidFill>
                <a:latin typeface="微軟正黑體" panose="020B0604030504040204" pitchFamily="34" charset="-120"/>
                <a:ea typeface="微軟正黑體" panose="020B0604030504040204" pitchFamily="34" charset="-120"/>
              </a:rPr>
              <a:t>未來企業面對資安風險，更應強調</a:t>
            </a:r>
            <a:endParaRPr lang="en-US" altLang="zh-TW" sz="3200" b="1" dirty="0">
              <a:solidFill>
                <a:schemeClr val="bg1"/>
              </a:solidFill>
              <a:latin typeface="微軟正黑體" panose="020B0604030504040204" pitchFamily="34" charset="-120"/>
              <a:ea typeface="微軟正黑體" panose="020B0604030504040204" pitchFamily="34" charset="-120"/>
            </a:endParaRPr>
          </a:p>
          <a:p>
            <a:r>
              <a:rPr lang="en-US" altLang="zh-TW" sz="3200" b="1" i="1" u="sng" dirty="0">
                <a:solidFill>
                  <a:srgbClr val="FF0000"/>
                </a:solidFill>
                <a:latin typeface="微軟正黑體" panose="020B0604030504040204" pitchFamily="34" charset="-120"/>
                <a:ea typeface="微軟正黑體" panose="020B0604030504040204" pitchFamily="34" charset="-120"/>
              </a:rPr>
              <a:t>”</a:t>
            </a:r>
            <a:r>
              <a:rPr lang="zh-TW" altLang="en-US" sz="3200" b="1" i="1" u="sng" dirty="0">
                <a:solidFill>
                  <a:srgbClr val="FF0000"/>
                </a:solidFill>
                <a:latin typeface="微軟正黑體" panose="020B0604030504040204" pitchFamily="34" charset="-120"/>
                <a:ea typeface="微軟正黑體" panose="020B0604030504040204" pitchFamily="34" charset="-120"/>
              </a:rPr>
              <a:t>感知能力</a:t>
            </a:r>
            <a:r>
              <a:rPr lang="en-US" altLang="zh-TW" sz="3200" b="1" i="1" u="sng" dirty="0">
                <a:solidFill>
                  <a:srgbClr val="FF0000"/>
                </a:solidFill>
                <a:latin typeface="微軟正黑體" panose="020B0604030504040204" pitchFamily="34" charset="-120"/>
                <a:ea typeface="微軟正黑體" panose="020B0604030504040204" pitchFamily="34" charset="-120"/>
              </a:rPr>
              <a:t>”</a:t>
            </a:r>
            <a:r>
              <a:rPr lang="en-US" altLang="zh-TW" sz="3200" b="1" dirty="0">
                <a:solidFill>
                  <a:srgbClr val="FF0000"/>
                </a:solidFill>
                <a:latin typeface="微軟正黑體" panose="020B0604030504040204" pitchFamily="34" charset="-120"/>
                <a:ea typeface="微軟正黑體" panose="020B0604030504040204" pitchFamily="34" charset="-120"/>
              </a:rPr>
              <a:t> </a:t>
            </a:r>
            <a:r>
              <a:rPr lang="zh-TW" altLang="en-US" sz="3200" b="1" dirty="0">
                <a:solidFill>
                  <a:schemeClr val="bg1"/>
                </a:solidFill>
                <a:latin typeface="微軟正黑體" panose="020B0604030504040204" pitchFamily="34" charset="-120"/>
                <a:ea typeface="微軟正黑體" panose="020B0604030504040204" pitchFamily="34" charset="-120"/>
              </a:rPr>
              <a:t>與 </a:t>
            </a:r>
            <a:r>
              <a:rPr lang="en-US" altLang="zh-TW" sz="3200" b="1" i="1" u="sng" dirty="0">
                <a:solidFill>
                  <a:srgbClr val="FF0000"/>
                </a:solidFill>
                <a:latin typeface="微軟正黑體" panose="020B0604030504040204" pitchFamily="34" charset="-120"/>
                <a:ea typeface="微軟正黑體" panose="020B0604030504040204" pitchFamily="34" charset="-120"/>
              </a:rPr>
              <a:t>”</a:t>
            </a:r>
            <a:r>
              <a:rPr lang="zh-TW" altLang="en-US" sz="3200" b="1" i="1" u="sng" dirty="0">
                <a:solidFill>
                  <a:srgbClr val="FF0000"/>
                </a:solidFill>
                <a:latin typeface="微軟正黑體" panose="020B0604030504040204" pitchFamily="34" charset="-120"/>
                <a:ea typeface="微軟正黑體" panose="020B0604030504040204" pitchFamily="34" charset="-120"/>
              </a:rPr>
              <a:t>遭受攻擊時的快速應對</a:t>
            </a:r>
            <a:r>
              <a:rPr lang="en-US" altLang="zh-TW" sz="3200" b="1" i="1" u="sng"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30514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後續處置事項</a:t>
            </a:r>
          </a:p>
        </p:txBody>
      </p:sp>
      <p:sp>
        <p:nvSpPr>
          <p:cNvPr id="3" name="內容版面配置區 2"/>
          <p:cNvSpPr>
            <a:spLocks noGrp="1"/>
          </p:cNvSpPr>
          <p:nvPr>
            <p:ph idx="1"/>
          </p:nvPr>
        </p:nvSpPr>
        <p:spPr/>
        <p:txBody>
          <a:bodyPr/>
          <a:lstStyle/>
          <a:p>
            <a:r>
              <a:rPr lang="zh-TW" altLang="en-US" dirty="0"/>
              <a:t>暫時停止該員電腦網路存取登入權限</a:t>
            </a:r>
          </a:p>
          <a:p>
            <a:r>
              <a:rPr lang="zh-TW" altLang="en-US" dirty="0"/>
              <a:t>檢查權限可以寫入公用資料夾是否感染</a:t>
            </a:r>
          </a:p>
          <a:p>
            <a:r>
              <a:rPr lang="zh-TW" altLang="en-US" dirty="0"/>
              <a:t>資料備份還原 </a:t>
            </a:r>
            <a:r>
              <a:rPr lang="en-US" altLang="zh-TW" dirty="0"/>
              <a:t>/</a:t>
            </a:r>
            <a:r>
              <a:rPr lang="zh-TW" altLang="en-US" dirty="0"/>
              <a:t>外接</a:t>
            </a:r>
            <a:r>
              <a:rPr lang="en-US" altLang="zh-TW" dirty="0"/>
              <a:t>HD</a:t>
            </a:r>
            <a:r>
              <a:rPr lang="zh-TW" altLang="en-US" dirty="0"/>
              <a:t>救資料</a:t>
            </a:r>
          </a:p>
          <a:p>
            <a:r>
              <a:rPr lang="zh-TW" altLang="en-US" dirty="0"/>
              <a:t>查找出勒索程式來源</a:t>
            </a:r>
          </a:p>
          <a:p>
            <a:r>
              <a:rPr lang="en-US" altLang="zh-TW" dirty="0"/>
              <a:t>T-clean </a:t>
            </a:r>
            <a:r>
              <a:rPr lang="zh-TW" altLang="en-US" dirty="0"/>
              <a:t>掃描後送</a:t>
            </a:r>
            <a:r>
              <a:rPr lang="en-US" altLang="zh-TW" dirty="0"/>
              <a:t>Trend Micro</a:t>
            </a:r>
            <a:r>
              <a:rPr lang="zh-TW" altLang="en-US" dirty="0"/>
              <a:t>分析</a:t>
            </a:r>
          </a:p>
          <a:p>
            <a:r>
              <a:rPr lang="zh-TW" altLang="en-US" dirty="0"/>
              <a:t>安裝啟用防毒軟體防勒索行為控管</a:t>
            </a:r>
            <a:br>
              <a:rPr lang="zh-TW" altLang="en-US" dirty="0"/>
            </a:br>
            <a:endParaRPr lang="zh-TW" altLang="en-US" dirty="0"/>
          </a:p>
          <a:p>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85</a:t>
            </a:fld>
            <a:endParaRPr lang="en-US" altLang="zh-TW"/>
          </a:p>
        </p:txBody>
      </p:sp>
    </p:spTree>
    <p:extLst>
      <p:ext uri="{BB962C8B-B14F-4D97-AF65-F5344CB8AC3E}">
        <p14:creationId xmlns:p14="http://schemas.microsoft.com/office/powerpoint/2010/main" val="929722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p:cNvPicPr>
            <a:picLocks noChangeAspect="1"/>
          </p:cNvPicPr>
          <p:nvPr/>
        </p:nvPicPr>
        <p:blipFill>
          <a:blip r:embed="rId2"/>
          <a:stretch>
            <a:fillRect/>
          </a:stretch>
        </p:blipFill>
        <p:spPr>
          <a:xfrm>
            <a:off x="35496" y="2780928"/>
            <a:ext cx="9108504" cy="3078342"/>
          </a:xfrm>
          <a:prstGeom prst="rect">
            <a:avLst/>
          </a:prstGeom>
        </p:spPr>
      </p:pic>
      <p:sp>
        <p:nvSpPr>
          <p:cNvPr id="2" name="標題 1"/>
          <p:cNvSpPr txBox="1">
            <a:spLocks/>
          </p:cNvSpPr>
          <p:nvPr/>
        </p:nvSpPr>
        <p:spPr>
          <a:xfrm>
            <a:off x="1277633" y="1581572"/>
            <a:ext cx="5915025" cy="59406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l" rtl="0" eaLnBrk="0" fontAlgn="base" hangingPunct="0">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6pPr>
            <a:lvl7pPr marL="9144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7pPr>
            <a:lvl8pPr marL="13716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8pPr>
            <a:lvl9pPr marL="1828800" algn="l" rtl="0" fontAlgn="base">
              <a:lnSpc>
                <a:spcPct val="90000"/>
              </a:lnSpc>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9pPr>
          </a:lstStyle>
          <a:p>
            <a:r>
              <a:rPr lang="zh-TW" altLang="en-US" sz="2700" b="1" dirty="0"/>
              <a:t>勒索軟體因應對策</a:t>
            </a:r>
          </a:p>
        </p:txBody>
      </p:sp>
      <p:sp>
        <p:nvSpPr>
          <p:cNvPr id="20" name="矩形 19"/>
          <p:cNvSpPr/>
          <p:nvPr/>
        </p:nvSpPr>
        <p:spPr>
          <a:xfrm>
            <a:off x="7002271" y="3355859"/>
            <a:ext cx="446277" cy="623248"/>
          </a:xfrm>
          <a:prstGeom prst="rect">
            <a:avLst/>
          </a:prstGeom>
          <a:noFill/>
        </p:spPr>
        <p:txBody>
          <a:bodyPr wrap="none" lIns="68580" tIns="34290" rIns="68580" bIns="34290">
            <a:spAutoFit/>
          </a:bodyPr>
          <a:lstStyle/>
          <a:p>
            <a:pPr algn="ctr"/>
            <a:r>
              <a:rPr lang="en-US" altLang="zh-TW" sz="3600" b="1" dirty="0">
                <a:ln w="6600">
                  <a:solidFill>
                    <a:schemeClr val="accent2"/>
                  </a:solidFill>
                  <a:prstDash val="solid"/>
                </a:ln>
                <a:solidFill>
                  <a:srgbClr val="FF0000"/>
                </a:solidFill>
                <a:effectLst>
                  <a:outerShdw dist="38100" dir="2700000" algn="tl" rotWithShape="0">
                    <a:schemeClr val="accent2"/>
                  </a:outerShdw>
                </a:effectLst>
              </a:rPr>
              <a:t>X</a:t>
            </a:r>
            <a:endParaRPr lang="zh-TW" altLang="en-US" sz="3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21" name="矩形 20"/>
          <p:cNvSpPr/>
          <p:nvPr/>
        </p:nvSpPr>
        <p:spPr>
          <a:xfrm>
            <a:off x="7002271" y="4410163"/>
            <a:ext cx="446277" cy="623248"/>
          </a:xfrm>
          <a:prstGeom prst="rect">
            <a:avLst/>
          </a:prstGeom>
          <a:noFill/>
        </p:spPr>
        <p:txBody>
          <a:bodyPr wrap="none" lIns="68580" tIns="34290" rIns="68580" bIns="34290">
            <a:spAutoFit/>
          </a:bodyPr>
          <a:lstStyle/>
          <a:p>
            <a:pPr algn="ctr"/>
            <a:r>
              <a:rPr lang="en-US" altLang="zh-TW" sz="3600" b="1" dirty="0">
                <a:ln w="6600">
                  <a:solidFill>
                    <a:schemeClr val="accent2"/>
                  </a:solidFill>
                  <a:prstDash val="solid"/>
                </a:ln>
                <a:solidFill>
                  <a:srgbClr val="FF0000"/>
                </a:solidFill>
                <a:effectLst>
                  <a:outerShdw dist="38100" dir="2700000" algn="tl" rotWithShape="0">
                    <a:schemeClr val="accent2"/>
                  </a:outerShdw>
                </a:effectLst>
              </a:rPr>
              <a:t>X</a:t>
            </a:r>
            <a:endParaRPr lang="zh-TW" altLang="en-US" sz="3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23" name="矩形 22"/>
          <p:cNvSpPr/>
          <p:nvPr/>
        </p:nvSpPr>
        <p:spPr>
          <a:xfrm>
            <a:off x="7002271" y="4965993"/>
            <a:ext cx="446277" cy="623248"/>
          </a:xfrm>
          <a:prstGeom prst="rect">
            <a:avLst/>
          </a:prstGeom>
          <a:noFill/>
        </p:spPr>
        <p:txBody>
          <a:bodyPr wrap="none" lIns="68580" tIns="34290" rIns="68580" bIns="34290">
            <a:spAutoFit/>
          </a:bodyPr>
          <a:lstStyle/>
          <a:p>
            <a:pPr algn="ctr"/>
            <a:r>
              <a:rPr lang="en-US" altLang="zh-TW" sz="3600" b="1" dirty="0">
                <a:ln w="6600">
                  <a:solidFill>
                    <a:schemeClr val="accent2"/>
                  </a:solidFill>
                  <a:prstDash val="solid"/>
                </a:ln>
                <a:solidFill>
                  <a:srgbClr val="FF0000"/>
                </a:solidFill>
                <a:effectLst>
                  <a:outerShdw dist="38100" dir="2700000" algn="tl" rotWithShape="0">
                    <a:schemeClr val="accent2"/>
                  </a:outerShdw>
                </a:effectLst>
              </a:rPr>
              <a:t>X</a:t>
            </a:r>
            <a:endParaRPr lang="zh-TW" altLang="en-US" sz="3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25" name="等腰三角形 24"/>
          <p:cNvSpPr/>
          <p:nvPr/>
        </p:nvSpPr>
        <p:spPr>
          <a:xfrm>
            <a:off x="7090393" y="4080452"/>
            <a:ext cx="270030" cy="216025"/>
          </a:xfrm>
          <a:prstGeom prst="triangl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p>
        </p:txBody>
      </p:sp>
      <p:pic>
        <p:nvPicPr>
          <p:cNvPr id="31" name="圖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534" y="4410162"/>
            <a:ext cx="582151" cy="582151"/>
          </a:xfrm>
          <a:prstGeom prst="rect">
            <a:avLst/>
          </a:prstGeom>
        </p:spPr>
      </p:pic>
      <p:pic>
        <p:nvPicPr>
          <p:cNvPr id="38" name="圖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672" y="4992313"/>
            <a:ext cx="582151" cy="582151"/>
          </a:xfrm>
          <a:prstGeom prst="rect">
            <a:avLst/>
          </a:prstGeom>
        </p:spPr>
      </p:pic>
      <p:pic>
        <p:nvPicPr>
          <p:cNvPr id="39" name="圖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880" y="3332904"/>
            <a:ext cx="582151" cy="582151"/>
          </a:xfrm>
          <a:prstGeom prst="rect">
            <a:avLst/>
          </a:prstGeom>
        </p:spPr>
      </p:pic>
      <p:pic>
        <p:nvPicPr>
          <p:cNvPr id="40" name="圖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7965" y="4413024"/>
            <a:ext cx="582151" cy="582151"/>
          </a:xfrm>
          <a:prstGeom prst="rect">
            <a:avLst/>
          </a:prstGeom>
        </p:spPr>
      </p:pic>
      <p:sp>
        <p:nvSpPr>
          <p:cNvPr id="50" name="矩形 49"/>
          <p:cNvSpPr/>
          <p:nvPr/>
        </p:nvSpPr>
        <p:spPr>
          <a:xfrm>
            <a:off x="1054495" y="3345813"/>
            <a:ext cx="446277" cy="623248"/>
          </a:xfrm>
          <a:prstGeom prst="rect">
            <a:avLst/>
          </a:prstGeom>
          <a:noFill/>
        </p:spPr>
        <p:txBody>
          <a:bodyPr wrap="none" lIns="68580" tIns="34290" rIns="68580" bIns="34290">
            <a:spAutoFit/>
          </a:bodyPr>
          <a:lstStyle/>
          <a:p>
            <a:pPr algn="ctr"/>
            <a:r>
              <a:rPr lang="en-US" altLang="zh-TW" sz="3600" b="1" dirty="0">
                <a:ln w="6600">
                  <a:solidFill>
                    <a:schemeClr val="accent2"/>
                  </a:solidFill>
                  <a:prstDash val="solid"/>
                </a:ln>
                <a:solidFill>
                  <a:srgbClr val="FF0000"/>
                </a:solidFill>
                <a:effectLst>
                  <a:outerShdw dist="38100" dir="2700000" algn="tl" rotWithShape="0">
                    <a:schemeClr val="accent2"/>
                  </a:outerShdw>
                </a:effectLst>
              </a:rPr>
              <a:t>X</a:t>
            </a:r>
            <a:endParaRPr lang="zh-TW" altLang="en-US" sz="3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1" name="矩形 50"/>
          <p:cNvSpPr/>
          <p:nvPr/>
        </p:nvSpPr>
        <p:spPr>
          <a:xfrm>
            <a:off x="1061611" y="3885873"/>
            <a:ext cx="446277" cy="623248"/>
          </a:xfrm>
          <a:prstGeom prst="rect">
            <a:avLst/>
          </a:prstGeom>
          <a:noFill/>
        </p:spPr>
        <p:txBody>
          <a:bodyPr wrap="none" lIns="68580" tIns="34290" rIns="68580" bIns="34290">
            <a:spAutoFit/>
          </a:bodyPr>
          <a:lstStyle/>
          <a:p>
            <a:pPr algn="ctr"/>
            <a:r>
              <a:rPr lang="en-US" altLang="zh-TW" sz="3600" b="1" dirty="0">
                <a:ln w="6600">
                  <a:solidFill>
                    <a:schemeClr val="accent2"/>
                  </a:solidFill>
                  <a:prstDash val="solid"/>
                </a:ln>
                <a:solidFill>
                  <a:srgbClr val="FF0000"/>
                </a:solidFill>
                <a:effectLst>
                  <a:outerShdw dist="38100" dir="2700000" algn="tl" rotWithShape="0">
                    <a:schemeClr val="accent2"/>
                  </a:outerShdw>
                </a:effectLst>
              </a:rPr>
              <a:t>X</a:t>
            </a:r>
            <a:endParaRPr lang="zh-TW" altLang="en-US" sz="3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2" name="矩形 51"/>
          <p:cNvSpPr/>
          <p:nvPr/>
        </p:nvSpPr>
        <p:spPr>
          <a:xfrm>
            <a:off x="4341748" y="3837724"/>
            <a:ext cx="446277" cy="623248"/>
          </a:xfrm>
          <a:prstGeom prst="rect">
            <a:avLst/>
          </a:prstGeom>
          <a:noFill/>
        </p:spPr>
        <p:txBody>
          <a:bodyPr wrap="none" lIns="68580" tIns="34290" rIns="68580" bIns="34290">
            <a:spAutoFit/>
          </a:bodyPr>
          <a:lstStyle/>
          <a:p>
            <a:pPr algn="ctr"/>
            <a:r>
              <a:rPr lang="en-US" altLang="zh-TW" sz="3600" b="1" dirty="0">
                <a:ln w="6600">
                  <a:solidFill>
                    <a:schemeClr val="accent2"/>
                  </a:solidFill>
                  <a:prstDash val="solid"/>
                </a:ln>
                <a:solidFill>
                  <a:srgbClr val="FF0000"/>
                </a:solidFill>
                <a:effectLst>
                  <a:outerShdw dist="38100" dir="2700000" algn="tl" rotWithShape="0">
                    <a:schemeClr val="accent2"/>
                  </a:outerShdw>
                </a:effectLst>
              </a:rPr>
              <a:t>X</a:t>
            </a:r>
            <a:endParaRPr lang="zh-TW" altLang="en-US" sz="3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47" name="文字方塊 46"/>
          <p:cNvSpPr txBox="1"/>
          <p:nvPr/>
        </p:nvSpPr>
        <p:spPr>
          <a:xfrm>
            <a:off x="966671" y="3392091"/>
            <a:ext cx="2977145" cy="21236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endParaRPr lang="en-US" altLang="zh-TW" sz="3300" b="1" dirty="0">
              <a:latin typeface="微軟正黑體" panose="020B0604030504040204" pitchFamily="34" charset="-120"/>
              <a:ea typeface="微軟正黑體" panose="020B0604030504040204" pitchFamily="34" charset="-120"/>
            </a:endParaRPr>
          </a:p>
          <a:p>
            <a:endParaRPr lang="en-US" altLang="zh-TW" sz="3300" b="1" dirty="0">
              <a:latin typeface="微軟正黑體" panose="020B0604030504040204" pitchFamily="34" charset="-120"/>
              <a:ea typeface="微軟正黑體" panose="020B0604030504040204" pitchFamily="34" charset="-120"/>
            </a:endParaRPr>
          </a:p>
          <a:p>
            <a:r>
              <a:rPr lang="zh-TW" altLang="en-US" sz="33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備份檔案</a:t>
            </a:r>
            <a:endParaRPr lang="en-US" altLang="zh-TW" sz="33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en-US" altLang="zh-TW" sz="3300" b="1" dirty="0">
              <a:latin typeface="微軟正黑體" panose="020B0604030504040204" pitchFamily="34" charset="-120"/>
              <a:ea typeface="微軟正黑體" panose="020B0604030504040204" pitchFamily="34" charset="-120"/>
            </a:endParaRPr>
          </a:p>
        </p:txBody>
      </p:sp>
      <p:sp>
        <p:nvSpPr>
          <p:cNvPr id="55" name="文字方塊 54"/>
          <p:cNvSpPr txBox="1"/>
          <p:nvPr/>
        </p:nvSpPr>
        <p:spPr>
          <a:xfrm>
            <a:off x="4005225" y="3399569"/>
            <a:ext cx="2804741" cy="212365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endParaRPr lang="en-US" altLang="zh-TW" sz="3300" b="1" dirty="0">
              <a:latin typeface="微軟正黑體" panose="020B0604030504040204" pitchFamily="34" charset="-120"/>
              <a:ea typeface="微軟正黑體" panose="020B0604030504040204" pitchFamily="34" charset="-120"/>
            </a:endParaRPr>
          </a:p>
          <a:p>
            <a:endParaRPr lang="en-US" altLang="zh-TW" sz="3300" b="1" dirty="0">
              <a:latin typeface="微軟正黑體" panose="020B0604030504040204" pitchFamily="34" charset="-120"/>
              <a:ea typeface="微軟正黑體" panose="020B0604030504040204" pitchFamily="34" charset="-120"/>
            </a:endParaRPr>
          </a:p>
          <a:p>
            <a:r>
              <a:rPr lang="zh-TW" altLang="en-US" sz="33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還原檔案</a:t>
            </a:r>
            <a:endParaRPr lang="en-US" altLang="zh-TW" sz="33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en-US" altLang="zh-TW" sz="3300" b="1" dirty="0">
              <a:latin typeface="微軟正黑體" panose="020B0604030504040204" pitchFamily="34" charset="-120"/>
              <a:ea typeface="微軟正黑體" panose="020B0604030504040204" pitchFamily="34" charset="-120"/>
            </a:endParaRPr>
          </a:p>
        </p:txBody>
      </p:sp>
      <p:sp>
        <p:nvSpPr>
          <p:cNvPr id="58" name="文字方塊 57"/>
          <p:cNvSpPr txBox="1"/>
          <p:nvPr/>
        </p:nvSpPr>
        <p:spPr>
          <a:xfrm>
            <a:off x="12614" y="2078374"/>
            <a:ext cx="4395755" cy="715581"/>
          </a:xfrm>
          <a:prstGeom prst="rect">
            <a:avLst/>
          </a:prstGeom>
          <a:noFill/>
        </p:spPr>
        <p:txBody>
          <a:bodyPr wrap="none" rtlCol="0">
            <a:spAutoFit/>
          </a:bodyPr>
          <a:lstStyle/>
          <a:p>
            <a:r>
              <a:rPr lang="zh-TW" altLang="en-US" sz="4050" b="1" dirty="0">
                <a:solidFill>
                  <a:schemeClr val="tx1">
                    <a:lumMod val="50000"/>
                    <a:lumOff val="50000"/>
                  </a:schemeClr>
                </a:solidFill>
                <a:latin typeface="微軟正黑體" panose="020B0604030504040204" pitchFamily="34" charset="-120"/>
                <a:ea typeface="微軟正黑體" panose="020B0604030504040204" pitchFamily="34" charset="-120"/>
              </a:rPr>
              <a:t>現  實  環  境  是 </a:t>
            </a:r>
            <a:r>
              <a:rPr lang="en-US" altLang="zh-TW" sz="4050" b="1" dirty="0">
                <a:solidFill>
                  <a:schemeClr val="tx1">
                    <a:lumMod val="50000"/>
                    <a:lumOff val="50000"/>
                  </a:schemeClr>
                </a:solidFill>
                <a:latin typeface="微軟正黑體" panose="020B0604030504040204" pitchFamily="34" charset="-120"/>
                <a:ea typeface="微軟正黑體" panose="020B0604030504040204" pitchFamily="34" charset="-120"/>
              </a:rPr>
              <a:t>…</a:t>
            </a:r>
            <a:endParaRPr lang="zh-TW" altLang="en-US" sz="4050" b="1"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59" name="文字方塊 58"/>
          <p:cNvSpPr txBox="1"/>
          <p:nvPr/>
        </p:nvSpPr>
        <p:spPr>
          <a:xfrm>
            <a:off x="89502" y="2078850"/>
            <a:ext cx="4295983" cy="715581"/>
          </a:xfrm>
          <a:prstGeom prst="rect">
            <a:avLst/>
          </a:prstGeom>
          <a:solidFill>
            <a:schemeClr val="bg1"/>
          </a:solidFill>
        </p:spPr>
        <p:txBody>
          <a:bodyPr wrap="square" rtlCol="0">
            <a:spAutoFit/>
          </a:bodyPr>
          <a:lstStyle/>
          <a:p>
            <a:r>
              <a:rPr lang="zh-TW" altLang="en-US" sz="4050" b="1" dirty="0">
                <a:solidFill>
                  <a:srgbClr val="FFC000"/>
                </a:solidFill>
                <a:latin typeface="微軟正黑體" panose="020B0604030504040204" pitchFamily="34" charset="-120"/>
                <a:ea typeface="微軟正黑體" panose="020B0604030504040204" pitchFamily="34" charset="-120"/>
              </a:rPr>
              <a:t>結  果  是 </a:t>
            </a:r>
            <a:r>
              <a:rPr lang="en-US" altLang="zh-TW" sz="4050" b="1" dirty="0">
                <a:solidFill>
                  <a:srgbClr val="FFC000"/>
                </a:solidFill>
                <a:latin typeface="微軟正黑體" panose="020B0604030504040204" pitchFamily="34" charset="-120"/>
                <a:ea typeface="微軟正黑體" panose="020B0604030504040204" pitchFamily="34" charset="-120"/>
              </a:rPr>
              <a:t>…</a:t>
            </a:r>
            <a:endParaRPr lang="zh-TW" altLang="en-US" sz="4050" b="1" dirty="0">
              <a:solidFill>
                <a:srgbClr val="FFC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3976677" y="1970839"/>
            <a:ext cx="5102730" cy="3565809"/>
            <a:chOff x="4631681" y="1673306"/>
            <a:chExt cx="4276028" cy="4061691"/>
          </a:xfrm>
        </p:grpSpPr>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681" y="1673306"/>
              <a:ext cx="4276028" cy="4061691"/>
            </a:xfrm>
            <a:prstGeom prst="rect">
              <a:avLst/>
            </a:prstGeom>
          </p:spPr>
        </p:pic>
        <p:sp>
          <p:nvSpPr>
            <p:cNvPr id="56" name="文字方塊 55"/>
            <p:cNvSpPr txBox="1"/>
            <p:nvPr/>
          </p:nvSpPr>
          <p:spPr>
            <a:xfrm rot="19691343">
              <a:off x="5122261" y="3608637"/>
              <a:ext cx="3687808" cy="6836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TW" altLang="en-US" sz="3300" b="1" dirty="0">
                  <a:latin typeface="微軟正黑體" panose="020B0604030504040204" pitchFamily="34" charset="-120"/>
                  <a:ea typeface="微軟正黑體" panose="020B0604030504040204" pitchFamily="34" charset="-120"/>
                </a:rPr>
                <a:t>還原到嫑嫑的</a:t>
              </a:r>
              <a:endParaRPr lang="en-US" altLang="zh-TW" sz="3300" b="1" dirty="0">
                <a:latin typeface="微軟正黑體" panose="020B0604030504040204" pitchFamily="34" charset="-120"/>
                <a:ea typeface="微軟正黑體" panose="020B0604030504040204" pitchFamily="34" charset="-120"/>
              </a:endParaRPr>
            </a:p>
          </p:txBody>
        </p:sp>
      </p:grpSp>
      <p:sp>
        <p:nvSpPr>
          <p:cNvPr id="22" name="標題 1"/>
          <p:cNvSpPr txBox="1">
            <a:spLocks/>
          </p:cNvSpPr>
          <p:nvPr/>
        </p:nvSpPr>
        <p:spPr>
          <a:xfrm>
            <a:off x="323850" y="188640"/>
            <a:ext cx="8135938" cy="792163"/>
          </a:xfrm>
          <a:prstGeom prst="rect">
            <a:avLst/>
          </a:prstGeom>
        </p:spPr>
        <p:txBody>
          <a:bodyPr/>
          <a:lstStyle>
            <a:lvl1pPr algn="l" rtl="0" eaLnBrk="0" fontAlgn="base" hangingPunct="0">
              <a:spcBef>
                <a:spcPct val="0"/>
              </a:spcBef>
              <a:spcAft>
                <a:spcPct val="0"/>
              </a:spcAft>
              <a:defRPr sz="2800" b="1">
                <a:solidFill>
                  <a:srgbClr val="5F5F5F"/>
                </a:solidFill>
                <a:latin typeface="+mj-lt"/>
                <a:ea typeface="+mj-ea"/>
                <a:cs typeface="+mj-cs"/>
              </a:defRPr>
            </a:lvl1pPr>
            <a:lvl2pPr algn="l" rtl="0" eaLnBrk="0" fontAlgn="base" hangingPunct="0">
              <a:spcBef>
                <a:spcPct val="0"/>
              </a:spcBef>
              <a:spcAft>
                <a:spcPct val="0"/>
              </a:spcAft>
              <a:defRPr sz="2800" b="1">
                <a:solidFill>
                  <a:srgbClr val="5F5F5F"/>
                </a:solidFill>
                <a:latin typeface="Arial" charset="0"/>
                <a:cs typeface="Arial" charset="0"/>
              </a:defRPr>
            </a:lvl2pPr>
            <a:lvl3pPr algn="l" rtl="0" eaLnBrk="0" fontAlgn="base" hangingPunct="0">
              <a:spcBef>
                <a:spcPct val="0"/>
              </a:spcBef>
              <a:spcAft>
                <a:spcPct val="0"/>
              </a:spcAft>
              <a:defRPr sz="2800" b="1">
                <a:solidFill>
                  <a:srgbClr val="5F5F5F"/>
                </a:solidFill>
                <a:latin typeface="Arial" charset="0"/>
                <a:cs typeface="Arial" charset="0"/>
              </a:defRPr>
            </a:lvl3pPr>
            <a:lvl4pPr algn="l" rtl="0" eaLnBrk="0" fontAlgn="base" hangingPunct="0">
              <a:spcBef>
                <a:spcPct val="0"/>
              </a:spcBef>
              <a:spcAft>
                <a:spcPct val="0"/>
              </a:spcAft>
              <a:defRPr sz="2800" b="1">
                <a:solidFill>
                  <a:srgbClr val="5F5F5F"/>
                </a:solidFill>
                <a:latin typeface="Arial" charset="0"/>
                <a:cs typeface="Arial" charset="0"/>
              </a:defRPr>
            </a:lvl4pPr>
            <a:lvl5pPr algn="l" rtl="0" eaLnBrk="0" fontAlgn="base" hangingPunct="0">
              <a:spcBef>
                <a:spcPct val="0"/>
              </a:spcBef>
              <a:spcAft>
                <a:spcPct val="0"/>
              </a:spcAft>
              <a:defRPr sz="2800" b="1">
                <a:solidFill>
                  <a:srgbClr val="5F5F5F"/>
                </a:solidFill>
                <a:latin typeface="Arial" charset="0"/>
                <a:cs typeface="Arial" charset="0"/>
              </a:defRPr>
            </a:lvl5pPr>
            <a:lvl6pPr marL="457200" algn="l" rtl="0" fontAlgn="base">
              <a:spcBef>
                <a:spcPct val="0"/>
              </a:spcBef>
              <a:spcAft>
                <a:spcPct val="0"/>
              </a:spcAft>
              <a:defRPr sz="2800" b="1">
                <a:solidFill>
                  <a:srgbClr val="5F5F5F"/>
                </a:solidFill>
                <a:latin typeface="Arial" charset="0"/>
                <a:cs typeface="Arial" charset="0"/>
              </a:defRPr>
            </a:lvl6pPr>
            <a:lvl7pPr marL="914400" algn="l" rtl="0" fontAlgn="base">
              <a:spcBef>
                <a:spcPct val="0"/>
              </a:spcBef>
              <a:spcAft>
                <a:spcPct val="0"/>
              </a:spcAft>
              <a:defRPr sz="2800" b="1">
                <a:solidFill>
                  <a:srgbClr val="5F5F5F"/>
                </a:solidFill>
                <a:latin typeface="Arial" charset="0"/>
                <a:cs typeface="Arial" charset="0"/>
              </a:defRPr>
            </a:lvl7pPr>
            <a:lvl8pPr marL="1371600" algn="l" rtl="0" fontAlgn="base">
              <a:spcBef>
                <a:spcPct val="0"/>
              </a:spcBef>
              <a:spcAft>
                <a:spcPct val="0"/>
              </a:spcAft>
              <a:defRPr sz="2800" b="1">
                <a:solidFill>
                  <a:srgbClr val="5F5F5F"/>
                </a:solidFill>
                <a:latin typeface="Arial" charset="0"/>
                <a:cs typeface="Arial" charset="0"/>
              </a:defRPr>
            </a:lvl8pPr>
            <a:lvl9pPr marL="1828800" algn="l" rtl="0" fontAlgn="base">
              <a:spcBef>
                <a:spcPct val="0"/>
              </a:spcBef>
              <a:spcAft>
                <a:spcPct val="0"/>
              </a:spcAft>
              <a:defRPr sz="2800" b="1">
                <a:solidFill>
                  <a:srgbClr val="5F5F5F"/>
                </a:solidFill>
                <a:latin typeface="Arial" charset="0"/>
                <a:cs typeface="Arial" charset="0"/>
              </a:defRPr>
            </a:lvl9pPr>
          </a:lstStyle>
          <a:p>
            <a:r>
              <a:rPr lang="zh-TW" altLang="en-US" kern="0" dirty="0"/>
              <a:t>面對加密勒索軟體，你該知道的防護策略大揭露</a:t>
            </a:r>
          </a:p>
        </p:txBody>
      </p:sp>
    </p:spTree>
    <p:extLst>
      <p:ext uri="{BB962C8B-B14F-4D97-AF65-F5344CB8AC3E}">
        <p14:creationId xmlns:p14="http://schemas.microsoft.com/office/powerpoint/2010/main" val="18906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000"/>
                                        <p:tgtEl>
                                          <p:spTgt spid="5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wipe(left)">
                                      <p:cBhvr>
                                        <p:cTn id="56" dur="500"/>
                                        <p:tgtEl>
                                          <p:spTgt spid="59"/>
                                        </p:tgtEl>
                                      </p:cBhvr>
                                    </p:animEffect>
                                  </p:childTnLst>
                                </p:cTn>
                              </p:par>
                            </p:childTnLst>
                          </p:cTn>
                        </p:par>
                        <p:par>
                          <p:cTn id="57" fill="hold">
                            <p:stCondLst>
                              <p:cond delay="500"/>
                            </p:stCondLst>
                            <p:childTnLst>
                              <p:par>
                                <p:cTn id="58" presetID="16" presetClass="entr" presetSubtype="37"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barn(outVertical)">
                                      <p:cBhvr>
                                        <p:cTn id="60" dur="1000"/>
                                        <p:tgtEl>
                                          <p:spTgt spid="47"/>
                                        </p:tgtEl>
                                      </p:cBhvr>
                                    </p:animEffect>
                                  </p:childTnLst>
                                </p:cTn>
                              </p:par>
                              <p:par>
                                <p:cTn id="61" presetID="16" presetClass="entr" presetSubtype="37" repeatCount="300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outVertical)">
                                      <p:cBhvr>
                                        <p:cTn id="63" dur="1000"/>
                                        <p:tgtEl>
                                          <p:spTgt spid="55"/>
                                        </p:tgtEl>
                                      </p:cBhvr>
                                    </p:animEffect>
                                  </p:childTnLst>
                                </p:cTn>
                              </p:par>
                            </p:childTnLst>
                          </p:cTn>
                        </p:par>
                        <p:par>
                          <p:cTn id="64" fill="hold">
                            <p:stCondLst>
                              <p:cond delay="3500"/>
                            </p:stCondLst>
                            <p:childTnLst>
                              <p:par>
                                <p:cTn id="65" presetID="26" presetClass="entr" presetSubtype="0"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80">
                                          <p:stCondLst>
                                            <p:cond delay="0"/>
                                          </p:stCondLst>
                                        </p:cTn>
                                        <p:tgtEl>
                                          <p:spTgt spid="4"/>
                                        </p:tgtEl>
                                      </p:cBhvr>
                                    </p:animEffect>
                                    <p:anim calcmode="lin" valueType="num">
                                      <p:cBhvr>
                                        <p:cTn id="6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3" dur="26">
                                          <p:stCondLst>
                                            <p:cond delay="650"/>
                                          </p:stCondLst>
                                        </p:cTn>
                                        <p:tgtEl>
                                          <p:spTgt spid="4"/>
                                        </p:tgtEl>
                                      </p:cBhvr>
                                      <p:to x="100000" y="60000"/>
                                    </p:animScale>
                                    <p:animScale>
                                      <p:cBhvr>
                                        <p:cTn id="74" dur="166" decel="50000">
                                          <p:stCondLst>
                                            <p:cond delay="676"/>
                                          </p:stCondLst>
                                        </p:cTn>
                                        <p:tgtEl>
                                          <p:spTgt spid="4"/>
                                        </p:tgtEl>
                                      </p:cBhvr>
                                      <p:to x="100000" y="100000"/>
                                    </p:animScale>
                                    <p:animScale>
                                      <p:cBhvr>
                                        <p:cTn id="75" dur="26">
                                          <p:stCondLst>
                                            <p:cond delay="1312"/>
                                          </p:stCondLst>
                                        </p:cTn>
                                        <p:tgtEl>
                                          <p:spTgt spid="4"/>
                                        </p:tgtEl>
                                      </p:cBhvr>
                                      <p:to x="100000" y="80000"/>
                                    </p:animScale>
                                    <p:animScale>
                                      <p:cBhvr>
                                        <p:cTn id="76" dur="166" decel="50000">
                                          <p:stCondLst>
                                            <p:cond delay="1338"/>
                                          </p:stCondLst>
                                        </p:cTn>
                                        <p:tgtEl>
                                          <p:spTgt spid="4"/>
                                        </p:tgtEl>
                                      </p:cBhvr>
                                      <p:to x="100000" y="100000"/>
                                    </p:animScale>
                                    <p:animScale>
                                      <p:cBhvr>
                                        <p:cTn id="77" dur="26">
                                          <p:stCondLst>
                                            <p:cond delay="1642"/>
                                          </p:stCondLst>
                                        </p:cTn>
                                        <p:tgtEl>
                                          <p:spTgt spid="4"/>
                                        </p:tgtEl>
                                      </p:cBhvr>
                                      <p:to x="100000" y="90000"/>
                                    </p:animScale>
                                    <p:animScale>
                                      <p:cBhvr>
                                        <p:cTn id="78" dur="166" decel="50000">
                                          <p:stCondLst>
                                            <p:cond delay="1668"/>
                                          </p:stCondLst>
                                        </p:cTn>
                                        <p:tgtEl>
                                          <p:spTgt spid="4"/>
                                        </p:tgtEl>
                                      </p:cBhvr>
                                      <p:to x="100000" y="100000"/>
                                    </p:animScale>
                                    <p:animScale>
                                      <p:cBhvr>
                                        <p:cTn id="79" dur="26">
                                          <p:stCondLst>
                                            <p:cond delay="1808"/>
                                          </p:stCondLst>
                                        </p:cTn>
                                        <p:tgtEl>
                                          <p:spTgt spid="4"/>
                                        </p:tgtEl>
                                      </p:cBhvr>
                                      <p:to x="100000" y="95000"/>
                                    </p:animScale>
                                    <p:animScale>
                                      <p:cBhvr>
                                        <p:cTn id="8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animBg="1"/>
      <p:bldP spid="50" grpId="0"/>
      <p:bldP spid="51" grpId="0"/>
      <p:bldP spid="52" grpId="0"/>
      <p:bldP spid="47" grpId="0" animBg="1"/>
      <p:bldP spid="55" grpId="0" animBg="1"/>
      <p:bldP spid="58" grpId="0"/>
      <p:bldP spid="5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 Rectángulo"/>
          <p:cNvSpPr/>
          <p:nvPr/>
        </p:nvSpPr>
        <p:spPr bwMode="auto">
          <a:xfrm>
            <a:off x="1" y="1068776"/>
            <a:ext cx="9144000" cy="5048233"/>
          </a:xfrm>
          <a:prstGeom prst="rect">
            <a:avLst/>
          </a:prstGeom>
          <a:blipFill dpi="0" rotWithShape="1">
            <a:blip r:embed="rId2" cstate="email">
              <a:alphaModFix amt="26000"/>
            </a:blip>
            <a:srcRect/>
            <a:stretch>
              <a:fillRect b="-9000"/>
            </a:stretch>
          </a:blipFill>
          <a:ln w="6350" cap="flat" cmpd="sng" algn="ctr">
            <a:noFill/>
            <a:prstDash val="solid"/>
            <a:round/>
            <a:headEnd type="none" w="med" len="med"/>
            <a:tailEnd type="none" w="med" len="med"/>
          </a:ln>
          <a:effectLst/>
        </p:spPr>
        <p:txBody>
          <a:bodyPr anchor="ctr"/>
          <a:lstStyle/>
          <a:p>
            <a:pPr algn="ctr">
              <a:defRPr/>
            </a:pPr>
            <a:endParaRPr lang="en-GB">
              <a:latin typeface="Arial" pitchFamily="34" charset="0"/>
              <a:ea typeface="+mn-ea"/>
              <a:cs typeface="Arial" pitchFamily="34" charset="0"/>
            </a:endParaRPr>
          </a:p>
        </p:txBody>
      </p:sp>
      <p:sp>
        <p:nvSpPr>
          <p:cNvPr id="2" name="標題 1"/>
          <p:cNvSpPr>
            <a:spLocks noGrp="1"/>
          </p:cNvSpPr>
          <p:nvPr>
            <p:ph type="title"/>
          </p:nvPr>
        </p:nvSpPr>
        <p:spPr/>
        <p:txBody>
          <a:bodyPr/>
          <a:lstStyle/>
          <a:p>
            <a:r>
              <a:rPr lang="de-DE" altLang="zh-TW" sz="3600" dirty="0">
                <a:effectLst>
                  <a:outerShdw blurRad="38100" dist="38100" dir="2700000" algn="tl">
                    <a:srgbClr val="C0C0C0"/>
                  </a:outerShdw>
                </a:effectLst>
                <a:latin typeface="微軟正黑體" pitchFamily="34" charset="-120"/>
                <a:ea typeface="微軟正黑體" pitchFamily="34" charset="-120"/>
              </a:rPr>
              <a:t>Agenda</a:t>
            </a:r>
            <a:endParaRPr lang="zh-TW" altLang="en-US" sz="3600" dirty="0"/>
          </a:p>
        </p:txBody>
      </p:sp>
      <p:graphicFrame>
        <p:nvGraphicFramePr>
          <p:cNvPr id="6" name="內容版面配置區 5"/>
          <p:cNvGraphicFramePr>
            <a:graphicFrameLocks noGrp="1"/>
          </p:cNvGraphicFramePr>
          <p:nvPr>
            <p:ph idx="1"/>
            <p:extLst/>
          </p:nvPr>
        </p:nvGraphicFramePr>
        <p:xfrm>
          <a:off x="694761" y="1165027"/>
          <a:ext cx="7931880" cy="475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87</a:t>
            </a:fld>
            <a:endParaRPr lang="en-US" altLang="zh-TW"/>
          </a:p>
        </p:txBody>
      </p:sp>
    </p:spTree>
    <p:extLst>
      <p:ext uri="{BB962C8B-B14F-4D97-AF65-F5344CB8AC3E}">
        <p14:creationId xmlns:p14="http://schemas.microsoft.com/office/powerpoint/2010/main" val="28366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勒索軟體攻擊新型態</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88</a:t>
            </a:fld>
            <a:endParaRPr lang="en-US" altLang="zh-TW"/>
          </a:p>
        </p:txBody>
      </p:sp>
      <p:pic>
        <p:nvPicPr>
          <p:cNvPr id="6" name="圖片 5"/>
          <p:cNvPicPr>
            <a:picLocks noChangeAspect="1"/>
          </p:cNvPicPr>
          <p:nvPr/>
        </p:nvPicPr>
        <p:blipFill>
          <a:blip r:embed="rId2"/>
          <a:stretch>
            <a:fillRect/>
          </a:stretch>
        </p:blipFill>
        <p:spPr>
          <a:xfrm>
            <a:off x="235660" y="1751145"/>
            <a:ext cx="8726767" cy="3443067"/>
          </a:xfrm>
          <a:prstGeom prst="rect">
            <a:avLst/>
          </a:prstGeom>
        </p:spPr>
      </p:pic>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2435" y="4233249"/>
            <a:ext cx="484144" cy="484144"/>
          </a:xfrm>
          <a:prstGeom prst="rect">
            <a:avLst/>
          </a:prstGeom>
        </p:spPr>
      </p:pic>
      <p:pic>
        <p:nvPicPr>
          <p:cNvPr id="8" name="Picture 8" descr="Botnet_2--512x512-gray-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7787" y="3287657"/>
            <a:ext cx="552382" cy="433317"/>
          </a:xfrm>
          <a:prstGeom prst="rect">
            <a:avLst/>
          </a:prstGeom>
        </p:spPr>
      </p:pic>
      <p:pic>
        <p:nvPicPr>
          <p:cNvPr id="9" name="Picture 34" descr="Analysis--512x512-gray-rgb.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0235" y="3835035"/>
            <a:ext cx="650494" cy="71983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9252" y="3894938"/>
            <a:ext cx="422656" cy="673608"/>
          </a:xfrm>
          <a:prstGeom prst="rect">
            <a:avLst/>
          </a:prstGeom>
          <a:noFill/>
        </p:spPr>
      </p:pic>
      <p:grpSp>
        <p:nvGrpSpPr>
          <p:cNvPr id="11" name="群組 10"/>
          <p:cNvGrpSpPr/>
          <p:nvPr/>
        </p:nvGrpSpPr>
        <p:grpSpPr>
          <a:xfrm>
            <a:off x="1231931" y="3762722"/>
            <a:ext cx="1291829" cy="432048"/>
            <a:chOff x="1175783" y="3797711"/>
            <a:chExt cx="1291829" cy="432048"/>
          </a:xfrm>
        </p:grpSpPr>
        <p:sp>
          <p:nvSpPr>
            <p:cNvPr id="12" name="矩形: 圓角 11"/>
            <p:cNvSpPr/>
            <p:nvPr/>
          </p:nvSpPr>
          <p:spPr>
            <a:xfrm>
              <a:off x="1175783" y="3797711"/>
              <a:ext cx="432048" cy="43204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latin typeface="Wide Latin" panose="020A0A07050505020404" pitchFamily="18" charset="0"/>
                </a:rPr>
                <a:t>1</a:t>
              </a:r>
              <a:endParaRPr lang="zh-TW" altLang="en-US" dirty="0">
                <a:latin typeface="Wide Latin" panose="020A0A07050505020404" pitchFamily="18" charset="0"/>
              </a:endParaRPr>
            </a:p>
          </p:txBody>
        </p:sp>
        <p:sp>
          <p:nvSpPr>
            <p:cNvPr id="13" name="文字方塊 12"/>
            <p:cNvSpPr txBox="1"/>
            <p:nvPr/>
          </p:nvSpPr>
          <p:spPr>
            <a:xfrm>
              <a:off x="1640141" y="3851756"/>
              <a:ext cx="827471" cy="369332"/>
            </a:xfrm>
            <a:prstGeom prst="rect">
              <a:avLst/>
            </a:prstGeom>
            <a:noFill/>
          </p:spPr>
          <p:txBody>
            <a:bodyPr wrap="none" rtlCol="0">
              <a:spAutoFit/>
            </a:bodyPr>
            <a:lstStyle/>
            <a:p>
              <a:r>
                <a:rPr lang="af-ZA" altLang="zh-TW" b="1" dirty="0">
                  <a:latin typeface="+mn-ea"/>
                  <a:ea typeface="+mn-ea"/>
                </a:rPr>
                <a:t>Exploit</a:t>
              </a:r>
              <a:endParaRPr lang="zh-TW" altLang="en-US" b="1" dirty="0">
                <a:latin typeface="+mn-ea"/>
                <a:ea typeface="+mn-ea"/>
              </a:endParaRPr>
            </a:p>
          </p:txBody>
        </p:sp>
      </p:grpSp>
      <p:grpSp>
        <p:nvGrpSpPr>
          <p:cNvPr id="14" name="群組 13"/>
          <p:cNvGrpSpPr/>
          <p:nvPr/>
        </p:nvGrpSpPr>
        <p:grpSpPr>
          <a:xfrm>
            <a:off x="7148428" y="3105979"/>
            <a:ext cx="1697416" cy="432048"/>
            <a:chOff x="7092280" y="3140968"/>
            <a:chExt cx="1697416" cy="432048"/>
          </a:xfrm>
        </p:grpSpPr>
        <p:sp>
          <p:nvSpPr>
            <p:cNvPr id="15" name="矩形: 圓角 14"/>
            <p:cNvSpPr/>
            <p:nvPr/>
          </p:nvSpPr>
          <p:spPr>
            <a:xfrm>
              <a:off x="7092280" y="3140968"/>
              <a:ext cx="432048" cy="43204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latin typeface="Wide Latin" panose="020A0A07050505020404" pitchFamily="18" charset="0"/>
                </a:rPr>
                <a:t>3</a:t>
              </a:r>
              <a:endParaRPr lang="zh-TW" altLang="en-US" dirty="0">
                <a:latin typeface="Wide Latin" panose="020A0A07050505020404" pitchFamily="18" charset="0"/>
              </a:endParaRPr>
            </a:p>
          </p:txBody>
        </p:sp>
        <p:sp>
          <p:nvSpPr>
            <p:cNvPr id="16" name="矩形 15"/>
            <p:cNvSpPr/>
            <p:nvPr/>
          </p:nvSpPr>
          <p:spPr>
            <a:xfrm>
              <a:off x="7636816" y="3203684"/>
              <a:ext cx="1152880" cy="369332"/>
            </a:xfrm>
            <a:prstGeom prst="rect">
              <a:avLst/>
            </a:prstGeom>
          </p:spPr>
          <p:txBody>
            <a:bodyPr wrap="none">
              <a:spAutoFit/>
            </a:bodyPr>
            <a:lstStyle/>
            <a:p>
              <a:pPr algn="ctr"/>
              <a:r>
                <a:rPr lang="en-US" altLang="zh-TW" b="1" dirty="0">
                  <a:latin typeface="+mn-ea"/>
                  <a:ea typeface="+mn-ea"/>
                </a:rPr>
                <a:t>Encryption</a:t>
              </a:r>
            </a:p>
          </p:txBody>
        </p:sp>
      </p:grpSp>
      <p:grpSp>
        <p:nvGrpSpPr>
          <p:cNvPr id="17" name="群組 16"/>
          <p:cNvGrpSpPr/>
          <p:nvPr/>
        </p:nvGrpSpPr>
        <p:grpSpPr>
          <a:xfrm>
            <a:off x="4916179" y="4978187"/>
            <a:ext cx="2416054" cy="441340"/>
            <a:chOff x="4860032" y="5013176"/>
            <a:chExt cx="2416054" cy="441340"/>
          </a:xfrm>
        </p:grpSpPr>
        <p:sp>
          <p:nvSpPr>
            <p:cNvPr id="18" name="矩形: 圓角 17"/>
            <p:cNvSpPr/>
            <p:nvPr/>
          </p:nvSpPr>
          <p:spPr>
            <a:xfrm>
              <a:off x="4860032" y="5013176"/>
              <a:ext cx="432048" cy="43204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latin typeface="Wide Latin" panose="020A0A07050505020404" pitchFamily="18" charset="0"/>
                </a:rPr>
                <a:t>2</a:t>
              </a:r>
              <a:endParaRPr lang="zh-TW" altLang="en-US" dirty="0">
                <a:latin typeface="Wide Latin" panose="020A0A07050505020404" pitchFamily="18" charset="0"/>
              </a:endParaRPr>
            </a:p>
          </p:txBody>
        </p:sp>
        <p:sp>
          <p:nvSpPr>
            <p:cNvPr id="19" name="矩形 18"/>
            <p:cNvSpPr/>
            <p:nvPr/>
          </p:nvSpPr>
          <p:spPr>
            <a:xfrm>
              <a:off x="5475593" y="5085184"/>
              <a:ext cx="1800493" cy="369332"/>
            </a:xfrm>
            <a:prstGeom prst="rect">
              <a:avLst/>
            </a:prstGeom>
          </p:spPr>
          <p:txBody>
            <a:bodyPr wrap="none">
              <a:spAutoFit/>
            </a:bodyPr>
            <a:lstStyle/>
            <a:p>
              <a:pPr algn="ctr"/>
              <a:r>
                <a:rPr lang="en-US" altLang="zh-TW" b="1" dirty="0">
                  <a:latin typeface="+mn-ea"/>
                  <a:ea typeface="+mn-ea"/>
                </a:rPr>
                <a:t>Lateral Movement</a:t>
              </a:r>
            </a:p>
          </p:txBody>
        </p:sp>
      </p:grpSp>
      <p:pic>
        <p:nvPicPr>
          <p:cNvPr id="20" name="圖片 19"/>
          <p:cNvPicPr>
            <a:picLocks noChangeAspect="1"/>
          </p:cNvPicPr>
          <p:nvPr/>
        </p:nvPicPr>
        <p:blipFill>
          <a:blip r:embed="rId7"/>
          <a:stretch>
            <a:fillRect/>
          </a:stretch>
        </p:blipFill>
        <p:spPr>
          <a:xfrm>
            <a:off x="7395211" y="3653032"/>
            <a:ext cx="257273" cy="325714"/>
          </a:xfrm>
          <a:prstGeom prst="rect">
            <a:avLst/>
          </a:prstGeom>
        </p:spPr>
      </p:pic>
      <p:grpSp>
        <p:nvGrpSpPr>
          <p:cNvPr id="21" name="群組 20"/>
          <p:cNvGrpSpPr/>
          <p:nvPr/>
        </p:nvGrpSpPr>
        <p:grpSpPr>
          <a:xfrm>
            <a:off x="2671178" y="2464770"/>
            <a:ext cx="2620468" cy="432048"/>
            <a:chOff x="3718386" y="1700808"/>
            <a:chExt cx="2620468" cy="432048"/>
          </a:xfrm>
        </p:grpSpPr>
        <p:sp>
          <p:nvSpPr>
            <p:cNvPr id="22" name="矩形: 圓角 21"/>
            <p:cNvSpPr/>
            <p:nvPr/>
          </p:nvSpPr>
          <p:spPr>
            <a:xfrm>
              <a:off x="3718386" y="1700808"/>
              <a:ext cx="432048" cy="432048"/>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latin typeface="Wide Latin" panose="020A0A07050505020404" pitchFamily="18" charset="0"/>
                </a:rPr>
                <a:t>0</a:t>
              </a:r>
              <a:endParaRPr lang="zh-TW" altLang="en-US" dirty="0">
                <a:latin typeface="Wide Latin" panose="020A0A07050505020404" pitchFamily="18" charset="0"/>
              </a:endParaRPr>
            </a:p>
          </p:txBody>
        </p:sp>
        <p:sp>
          <p:nvSpPr>
            <p:cNvPr id="23" name="文字方塊 22"/>
            <p:cNvSpPr txBox="1"/>
            <p:nvPr/>
          </p:nvSpPr>
          <p:spPr>
            <a:xfrm>
              <a:off x="4150434" y="1763524"/>
              <a:ext cx="2188420" cy="369332"/>
            </a:xfrm>
            <a:prstGeom prst="rect">
              <a:avLst/>
            </a:prstGeom>
            <a:noFill/>
          </p:spPr>
          <p:txBody>
            <a:bodyPr wrap="none" rtlCol="0">
              <a:spAutoFit/>
            </a:bodyPr>
            <a:lstStyle/>
            <a:p>
              <a:r>
                <a:rPr lang="af-ZA" altLang="zh-TW" b="1" dirty="0">
                  <a:latin typeface="+mn-ea"/>
                  <a:ea typeface="+mn-ea"/>
                </a:rPr>
                <a:t>Scannig / </a:t>
              </a:r>
              <a:r>
                <a:rPr lang="en-US" altLang="zh-TW" b="1" dirty="0">
                  <a:latin typeface="+mn-ea"/>
                  <a:ea typeface="+mn-ea"/>
                </a:rPr>
                <a:t>Enumeration</a:t>
              </a:r>
              <a:endParaRPr lang="zh-TW" altLang="en-US" b="1" dirty="0">
                <a:latin typeface="+mn-ea"/>
                <a:ea typeface="+mn-ea"/>
              </a:endParaRPr>
            </a:p>
          </p:txBody>
        </p:sp>
      </p:grpSp>
      <p:sp>
        <p:nvSpPr>
          <p:cNvPr id="24" name="文字方塊 23"/>
          <p:cNvSpPr txBox="1"/>
          <p:nvPr/>
        </p:nvSpPr>
        <p:spPr>
          <a:xfrm>
            <a:off x="7315023" y="4669316"/>
            <a:ext cx="1913529"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檔案伺服器</a:t>
            </a:r>
          </a:p>
        </p:txBody>
      </p:sp>
      <p:sp>
        <p:nvSpPr>
          <p:cNvPr id="25" name="文字方塊 24"/>
          <p:cNvSpPr txBox="1"/>
          <p:nvPr/>
        </p:nvSpPr>
        <p:spPr>
          <a:xfrm>
            <a:off x="4327412" y="3825141"/>
            <a:ext cx="847100"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官網</a:t>
            </a:r>
          </a:p>
        </p:txBody>
      </p:sp>
    </p:spTree>
    <p:extLst>
      <p:ext uri="{BB962C8B-B14F-4D97-AF65-F5344CB8AC3E}">
        <p14:creationId xmlns:p14="http://schemas.microsoft.com/office/powerpoint/2010/main" val="20170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50" presetClass="path" presetSubtype="0" accel="50000" decel="50000" fill="hold" nodeType="afterEffect">
                                  <p:stCondLst>
                                    <p:cond delay="0"/>
                                  </p:stCondLst>
                                  <p:childTnLst>
                                    <p:animMotion origin="layout" path="M -3.54167E-6 2.96296E-6 L 0.16823 2.96296E-6 C 0.24375 2.96296E-6 0.33646 0.04398 0.33646 0.08032 L 0.33646 0.16088 " pathEditMode="relative" rAng="0" ptsTypes="AAAA">
                                      <p:cBhvr>
                                        <p:cTn id="14" dur="2000" fill="hold"/>
                                        <p:tgtEl>
                                          <p:spTgt spid="8"/>
                                        </p:tgtEl>
                                        <p:attrNameLst>
                                          <p:attrName>ppt_x</p:attrName>
                                          <p:attrName>ppt_y</p:attrName>
                                        </p:attrNameLst>
                                      </p:cBhvr>
                                      <p:rCtr x="16823" y="8032"/>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500"/>
                            </p:stCondLst>
                            <p:childTnLst>
                              <p:par>
                                <p:cTn id="24" presetID="1" presetClass="path" presetSubtype="0" repeatCount="3000" accel="50000" decel="50000" fill="hold" nodeType="afterEffect">
                                  <p:stCondLst>
                                    <p:cond delay="0"/>
                                  </p:stCondLst>
                                  <p:childTnLst>
                                    <p:animMotion origin="layout" path="M 0.10573 -0.07477 C 0.15781 -0.07477 0.2007 -0.0338 0.2007 0.01689 C 0.2007 0.06736 0.15781 0.10879 0.10573 0.10879 C 0.05347 0.10879 0.01163 0.06736 0.01163 0.01689 C 0.01163 -0.0338 0.05347 -0.07477 0.10573 -0.07477 Z " pathEditMode="relative" rAng="0" ptsTypes="AAAAA">
                                      <p:cBhvr>
                                        <p:cTn id="25" dur="1000" fill="hold"/>
                                        <p:tgtEl>
                                          <p:spTgt spid="9"/>
                                        </p:tgtEl>
                                        <p:attrNameLst>
                                          <p:attrName>ppt_x</p:attrName>
                                          <p:attrName>ppt_y</p:attrName>
                                        </p:attrNameLst>
                                      </p:cBhvr>
                                      <p:rCtr x="35" y="9167"/>
                                    </p:animMotion>
                                  </p:childTnLst>
                                </p:cTn>
                              </p:par>
                            </p:childTnLst>
                          </p:cTn>
                        </p:par>
                        <p:par>
                          <p:cTn id="26" fill="hold">
                            <p:stCondLst>
                              <p:cond delay="3500"/>
                            </p:stCondLst>
                            <p:childTnLst>
                              <p:par>
                                <p:cTn id="27" presetID="1" presetClass="exit" presetSubtype="0" fill="hold" nodeType="after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0"/>
                            </p:stCondLst>
                            <p:childTnLst>
                              <p:par>
                                <p:cTn id="37" presetID="0" presetClass="path" presetSubtype="0" accel="50000" decel="50000" fill="hold" nodeType="afterEffect">
                                  <p:stCondLst>
                                    <p:cond delay="0"/>
                                  </p:stCondLst>
                                  <p:childTnLst>
                                    <p:animMotion origin="layout" path="M 0.03086 0.05463 L 0.09557 -0.05625 L 0.18555 -0.04189 L 0.12201 0.07199 L 0.20599 0.08403 L 0.24935 -0.00972 " pathEditMode="relative" rAng="0" ptsTypes="AAAAAA">
                                      <p:cBhvr>
                                        <p:cTn id="38" dur="2000" fill="hold"/>
                                        <p:tgtEl>
                                          <p:spTgt spid="10"/>
                                        </p:tgtEl>
                                        <p:attrNameLst>
                                          <p:attrName>ppt_x</p:attrName>
                                          <p:attrName>ppt_y</p:attrName>
                                        </p:attrNameLst>
                                      </p:cBhvr>
                                      <p:rCtr x="10924" y="-4074"/>
                                    </p:animMotion>
                                  </p:child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勒索攻擊再進化</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89</a:t>
            </a:fld>
            <a:endParaRPr lang="en-US" altLang="zh-TW"/>
          </a:p>
        </p:txBody>
      </p:sp>
      <p:pic>
        <p:nvPicPr>
          <p:cNvPr id="6" name="圖片 5"/>
          <p:cNvPicPr>
            <a:picLocks noChangeAspect="1"/>
          </p:cNvPicPr>
          <p:nvPr/>
        </p:nvPicPr>
        <p:blipFill>
          <a:blip r:embed="rId2"/>
          <a:stretch>
            <a:fillRect/>
          </a:stretch>
        </p:blipFill>
        <p:spPr>
          <a:xfrm>
            <a:off x="163471" y="1964748"/>
            <a:ext cx="8726767" cy="3443067"/>
          </a:xfrm>
          <a:prstGeom prst="rect">
            <a:avLst/>
          </a:prstGeom>
        </p:spPr>
      </p:pic>
      <p:pic>
        <p:nvPicPr>
          <p:cNvPr id="7" name="Picture 82" descr="Email--512x512-gray-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940" y="4615726"/>
            <a:ext cx="455130" cy="319970"/>
          </a:xfrm>
          <a:prstGeom prst="rect">
            <a:avLst/>
          </a:prstGeom>
        </p:spPr>
      </p:pic>
      <p:sp>
        <p:nvSpPr>
          <p:cNvPr id="8" name="文字方塊 7"/>
          <p:cNvSpPr txBox="1"/>
          <p:nvPr/>
        </p:nvSpPr>
        <p:spPr>
          <a:xfrm>
            <a:off x="3816395" y="4946772"/>
            <a:ext cx="2175352" cy="523220"/>
          </a:xfrm>
          <a:prstGeom prst="rect">
            <a:avLst/>
          </a:prstGeom>
          <a:noFill/>
        </p:spPr>
        <p:txBody>
          <a:bodyPr wrap="square" rtlCol="0">
            <a:spAutoFit/>
          </a:bodyPr>
          <a:lstStyle/>
          <a:p>
            <a:pPr algn="ctr"/>
            <a:r>
              <a:rPr lang="en-US" altLang="zh-TW" sz="2800" b="1" dirty="0">
                <a:latin typeface="微軟正黑體" panose="020B0604030504040204" pitchFamily="34" charset="-120"/>
                <a:ea typeface="微軟正黑體" panose="020B0604030504040204" pitchFamily="34" charset="-120"/>
              </a:rPr>
              <a:t>Mail Serve</a:t>
            </a:r>
            <a:r>
              <a:rPr lang="en-US" altLang="zh-TW" sz="2800" dirty="0">
                <a:latin typeface="微軟正黑體" panose="020B0604030504040204" pitchFamily="34" charset="-120"/>
                <a:ea typeface="微軟正黑體" panose="020B0604030504040204" pitchFamily="34" charset="-120"/>
              </a:rPr>
              <a:t>r</a:t>
            </a:r>
            <a:endParaRPr lang="zh-TW" altLang="en-US" sz="2800"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7106925" y="4993797"/>
            <a:ext cx="1815044" cy="523220"/>
          </a:xfrm>
          <a:prstGeom prst="rect">
            <a:avLst/>
          </a:prstGeom>
          <a:no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備份主機</a:t>
            </a:r>
          </a:p>
        </p:txBody>
      </p:sp>
      <p:pic>
        <p:nvPicPr>
          <p:cNvPr id="10" name="Picture 80" descr="Cloud_Sync_and_Share--512x512-gray-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0334" y="4474102"/>
            <a:ext cx="739648" cy="541528"/>
          </a:xfrm>
          <a:prstGeom prst="rect">
            <a:avLst/>
          </a:prstGeom>
        </p:spPr>
      </p:pic>
      <p:pic>
        <p:nvPicPr>
          <p:cNvPr id="11" name="Picture 4" descr="「teamviewer」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998" y="3967655"/>
            <a:ext cx="525821" cy="525821"/>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83" y="4230564"/>
            <a:ext cx="457200" cy="457200"/>
          </a:xfrm>
          <a:prstGeom prst="rect">
            <a:avLst/>
          </a:prstGeom>
        </p:spPr>
      </p:pic>
      <p:pic>
        <p:nvPicPr>
          <p:cNvPr id="13" name="Picture 10" descr="Encryption--512x512-gray-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6455" y="2648948"/>
            <a:ext cx="468884" cy="723138"/>
          </a:xfrm>
          <a:prstGeom prst="rect">
            <a:avLst/>
          </a:prstGeom>
        </p:spPr>
      </p:pic>
      <p:pic>
        <p:nvPicPr>
          <p:cNvPr id="14" name="Picture 10" descr="Encryption--512x512-gray-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7571" y="2648948"/>
            <a:ext cx="468884" cy="723138"/>
          </a:xfrm>
          <a:prstGeom prst="rect">
            <a:avLst/>
          </a:prstGeom>
        </p:spPr>
      </p:pic>
      <p:grpSp>
        <p:nvGrpSpPr>
          <p:cNvPr id="15" name="群組 14"/>
          <p:cNvGrpSpPr/>
          <p:nvPr/>
        </p:nvGrpSpPr>
        <p:grpSpPr>
          <a:xfrm>
            <a:off x="5644859" y="2224007"/>
            <a:ext cx="2046594" cy="1440306"/>
            <a:chOff x="5783271" y="2312005"/>
            <a:chExt cx="2046594" cy="1440306"/>
          </a:xfrm>
        </p:grpSpPr>
        <p:pic>
          <p:nvPicPr>
            <p:cNvPr id="16" name="圖片 15"/>
            <p:cNvPicPr>
              <a:picLocks noChangeAspect="1"/>
            </p:cNvPicPr>
            <p:nvPr/>
          </p:nvPicPr>
          <p:blipFill>
            <a:blip r:embed="rId8"/>
            <a:stretch>
              <a:fillRect/>
            </a:stretch>
          </p:blipFill>
          <p:spPr>
            <a:xfrm>
              <a:off x="6156176" y="2312005"/>
              <a:ext cx="1673689" cy="1440306"/>
            </a:xfrm>
            <a:prstGeom prst="rect">
              <a:avLst/>
            </a:prstGeom>
          </p:spPr>
        </p:pic>
        <p:sp>
          <p:nvSpPr>
            <p:cNvPr id="17" name="矩形 16"/>
            <p:cNvSpPr/>
            <p:nvPr/>
          </p:nvSpPr>
          <p:spPr>
            <a:xfrm>
              <a:off x="5783271" y="3032158"/>
              <a:ext cx="1220078" cy="646331"/>
            </a:xfrm>
            <a:prstGeom prst="rect">
              <a:avLst/>
            </a:prstGeom>
          </p:spPr>
          <p:txBody>
            <a:bodyPr wrap="none">
              <a:spAutoFit/>
            </a:bodyPr>
            <a:lstStyle/>
            <a:p>
              <a:r>
                <a:rPr lang="af-ZA" altLang="zh-TW" b="1" dirty="0">
                  <a:solidFill>
                    <a:srgbClr val="222222"/>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BitLocker</a:t>
              </a:r>
            </a:p>
            <a:p>
              <a:r>
                <a:rPr lang="zh-TW" altLang="en-US" b="1" dirty="0">
                  <a:solidFill>
                    <a:srgbClr val="222222"/>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裝置加密</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pic>
        <p:nvPicPr>
          <p:cNvPr id="18" name="Picture 84" descr="O-day--512x512-gray-rgb.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9451" y="3304899"/>
            <a:ext cx="733044" cy="762762"/>
          </a:xfrm>
          <a:prstGeom prst="rect">
            <a:avLst/>
          </a:prstGeom>
        </p:spPr>
      </p:pic>
      <p:grpSp>
        <p:nvGrpSpPr>
          <p:cNvPr id="19" name="群組 18"/>
          <p:cNvGrpSpPr/>
          <p:nvPr/>
        </p:nvGrpSpPr>
        <p:grpSpPr>
          <a:xfrm>
            <a:off x="2813824" y="3762129"/>
            <a:ext cx="2664297" cy="663393"/>
            <a:chOff x="2829865" y="4395264"/>
            <a:chExt cx="2664297" cy="663393"/>
          </a:xfrm>
        </p:grpSpPr>
        <p:pic>
          <p:nvPicPr>
            <p:cNvPr id="20" name="圖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1212" y="4395264"/>
              <a:ext cx="457200" cy="457200"/>
            </a:xfrm>
            <a:prstGeom prst="rect">
              <a:avLst/>
            </a:prstGeom>
          </p:spPr>
        </p:pic>
        <p:sp>
          <p:nvSpPr>
            <p:cNvPr id="21" name="文字方塊 20"/>
            <p:cNvSpPr txBox="1"/>
            <p:nvPr/>
          </p:nvSpPr>
          <p:spPr>
            <a:xfrm>
              <a:off x="2829865" y="4689325"/>
              <a:ext cx="2664297" cy="369332"/>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建立本機管理者帳號</a:t>
              </a:r>
            </a:p>
          </p:txBody>
        </p:sp>
      </p:grpSp>
    </p:spTree>
    <p:extLst>
      <p:ext uri="{BB962C8B-B14F-4D97-AF65-F5344CB8AC3E}">
        <p14:creationId xmlns:p14="http://schemas.microsoft.com/office/powerpoint/2010/main" val="37728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0" presetClass="path" presetSubtype="0" accel="50000" decel="50000" fill="hold" nodeType="afterEffect">
                                  <p:stCondLst>
                                    <p:cond delay="0"/>
                                  </p:stCondLst>
                                  <p:childTnLst>
                                    <p:animMotion origin="layout" path="M -1.45833E-6 2.22222E-6 L -1.45833E-6 0.00023 C 0.00026 0.00486 0.00065 0.00995 0.00078 0.01504 C 0.00143 0.03518 0.00091 0.05555 0.00182 0.07569 C 0.00182 0.07893 0.003 0.08171 0.00378 0.08472 C 0.00404 0.08634 0.00404 0.08796 0.00469 0.08935 C 0.00534 0.09074 0.00612 0.09213 0.00664 0.09375 C 0.00755 0.09676 0.00664 0.10185 0.00847 0.10301 C 0.01693 0.10741 0.0125 0.10555 0.02982 0.10602 L 0.11328 0.10741 L 0.14245 0.11065 L 0.29453 0.10903 L 0.37318 0.10741 C 0.375 0.10694 0.37708 0.10671 0.37891 0.10602 C 0.37995 0.10555 0.38177 0.1044 0.38177 0.10463 L 0.38177 0.1044 " pathEditMode="relative" rAng="0" ptsTypes="AAAAAAAAAAAAAAAA">
                                      <p:cBhvr>
                                        <p:cTn id="14" dur="2000" fill="hold"/>
                                        <p:tgtEl>
                                          <p:spTgt spid="11"/>
                                        </p:tgtEl>
                                        <p:attrNameLst>
                                          <p:attrName>ppt_x</p:attrName>
                                          <p:attrName>ppt_y</p:attrName>
                                        </p:attrNameLst>
                                      </p:cBhvr>
                                      <p:rCtr x="19089" y="5532"/>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0" presetClass="path" presetSubtype="0" accel="50000" decel="50000" fill="hold" nodeType="afterEffect">
                                  <p:stCondLst>
                                    <p:cond delay="0"/>
                                  </p:stCondLst>
                                  <p:childTnLst>
                                    <p:animMotion origin="layout" path="M -4.16667E-6 2.96296E-6 L -4.16667E-6 0.00023 C -0.00039 0.00046 -0.00742 0.00555 -0.00924 0.00902 C -0.01041 0.01111 -0.01171 0.01713 -0.01224 0.01967 C -0.01211 0.02268 -0.01263 0.02615 -0.01158 0.0287 C -0.01054 0.03171 -0.00859 0.03287 -0.0069 0.03472 C -0.00208 0.0412 -0.00742 0.03449 -0.00143 0.04097 C -0.00013 0.04236 0.00105 0.04421 0.00248 0.04537 C 0.00599 0.04861 0.00795 0.04884 0.01172 0.05 C 0.01316 0.05092 0.01433 0.05231 0.01576 0.05301 C 0.01745 0.05393 0.01928 0.0544 0.02123 0.05463 C 0.03685 0.05555 0.05248 0.05555 0.0681 0.05602 C 0.07618 0.05764 0.08399 0.05949 0.09219 0.05902 C 0.09987 0.05879 0.10743 0.05717 0.11485 0.05602 C 0.11745 0.05578 0.12019 0.05463 0.12279 0.05463 L 0.29844 0.05301 L 0.33438 0.05162 C 0.35586 0.05 0.33477 0.05 0.33985 0.05 L 0.33985 0.05023 " pathEditMode="relative" rAng="0" ptsTypes="AAAAAAAAAAAAAAAAAAA">
                                      <p:cBhvr>
                                        <p:cTn id="21" dur="2000" fill="hold"/>
                                        <p:tgtEl>
                                          <p:spTgt spid="12"/>
                                        </p:tgtEl>
                                        <p:attrNameLst>
                                          <p:attrName>ppt_x</p:attrName>
                                          <p:attrName>ppt_y</p:attrName>
                                        </p:attrNameLst>
                                      </p:cBhvr>
                                      <p:rCtr x="16602" y="2940"/>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4.375E-6 4.81481E-6 L -0.11641 0.18958 " pathEditMode="relative" rAng="0" ptsTypes="AA">
                                      <p:cBhvr>
                                        <p:cTn id="34" dur="2000" fill="hold"/>
                                        <p:tgtEl>
                                          <p:spTgt spid="14"/>
                                        </p:tgtEl>
                                        <p:attrNameLst>
                                          <p:attrName>ppt_x</p:attrName>
                                          <p:attrName>ppt_y</p:attrName>
                                        </p:attrNameLst>
                                      </p:cBhvr>
                                      <p:rCtr x="-6667" y="10903"/>
                                    </p:animMotion>
                                  </p:childTnLst>
                                </p:cTn>
                              </p:par>
                              <p:par>
                                <p:cTn id="35" presetID="42" presetClass="path" presetSubtype="0" accel="50000" decel="50000" fill="hold" nodeType="withEffect">
                                  <p:stCondLst>
                                    <p:cond delay="0"/>
                                  </p:stCondLst>
                                  <p:childTnLst>
                                    <p:animMotion origin="layout" path="M 0 2.59259E-6 L 0.07604 0.19745 " pathEditMode="relative" rAng="0" ptsTypes="AA">
                                      <p:cBhvr>
                                        <p:cTn id="36" dur="2000" fill="hold"/>
                                        <p:tgtEl>
                                          <p:spTgt spid="13"/>
                                        </p:tgtEl>
                                        <p:attrNameLst>
                                          <p:attrName>ppt_x</p:attrName>
                                          <p:attrName>ppt_y</p:attrName>
                                        </p:attrNameLst>
                                      </p:cBhvr>
                                      <p:rCtr x="3802" y="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今日的漏洞將為明日的攻擊揭開序幕</a:t>
            </a:r>
          </a:p>
        </p:txBody>
      </p:sp>
      <p:pic>
        <p:nvPicPr>
          <p:cNvPr id="6" name="內容版面配置區 5"/>
          <p:cNvPicPr>
            <a:picLocks noGrp="1" noChangeAspect="1"/>
          </p:cNvPicPr>
          <p:nvPr>
            <p:ph idx="1"/>
          </p:nvPr>
        </p:nvPicPr>
        <p:blipFill>
          <a:blip r:embed="rId2"/>
          <a:stretch>
            <a:fillRect/>
          </a:stretch>
        </p:blipFill>
        <p:spPr>
          <a:xfrm>
            <a:off x="1150220" y="785103"/>
            <a:ext cx="6467042" cy="5124450"/>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a:t>
            </a:fld>
            <a:endParaRPr lang="en-US" altLang="zh-TW"/>
          </a:p>
        </p:txBody>
      </p:sp>
      <p:sp>
        <p:nvSpPr>
          <p:cNvPr id="8" name="爆炸 1 7"/>
          <p:cNvSpPr/>
          <p:nvPr/>
        </p:nvSpPr>
        <p:spPr bwMode="auto">
          <a:xfrm rot="1071360">
            <a:off x="5645352" y="730327"/>
            <a:ext cx="3510679" cy="1642348"/>
          </a:xfrm>
          <a:prstGeom prst="irregularSeal1">
            <a:avLst/>
          </a:prstGeom>
          <a:solidFill>
            <a:srgbClr val="FFFF00"/>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r>
              <a:rPr lang="en-US" altLang="zh-TW" b="1" dirty="0"/>
              <a:t> 400GB</a:t>
            </a:r>
            <a:r>
              <a:rPr lang="zh-TW" altLang="en-US" b="1" dirty="0"/>
              <a:t>機密資料外洩  </a:t>
            </a:r>
            <a:r>
              <a:rPr lang="en-US" altLang="zh-TW" b="1" dirty="0"/>
              <a:t>Hacking Team</a:t>
            </a:r>
            <a:endParaRPr kumimoji="0" lang="zh-TW" altLang="en-US" sz="1600" b="0" i="0" u="none" strike="noStrike" cap="none" normalizeH="0" baseline="0" dirty="0">
              <a:ln>
                <a:noFill/>
              </a:ln>
              <a:solidFill>
                <a:schemeClr val="bg2"/>
              </a:solidFill>
              <a:effectLst/>
              <a:latin typeface="Arial" charset="0"/>
              <a:ea typeface="標楷體" pitchFamily="65" charset="-120"/>
              <a:cs typeface="Arial" charset="0"/>
            </a:endParaRPr>
          </a:p>
        </p:txBody>
      </p:sp>
      <p:sp>
        <p:nvSpPr>
          <p:cNvPr id="9" name="矩形 8"/>
          <p:cNvSpPr/>
          <p:nvPr/>
        </p:nvSpPr>
        <p:spPr>
          <a:xfrm>
            <a:off x="902870" y="2685608"/>
            <a:ext cx="7447046" cy="132343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l"/>
            <a:r>
              <a:rPr lang="zh-TW" altLang="en-US" b="1" dirty="0">
                <a:solidFill>
                  <a:srgbClr val="FF0000"/>
                </a:solidFill>
              </a:rPr>
              <a:t>事件摘要</a:t>
            </a:r>
            <a:r>
              <a:rPr lang="zh-TW" altLang="en-US" b="1" dirty="0">
                <a:solidFill>
                  <a:srgbClr val="FFFFFF"/>
                </a:solidFill>
              </a:rPr>
              <a:t> </a:t>
            </a:r>
            <a:r>
              <a:rPr lang="zh-TW" altLang="en-US" dirty="0"/>
              <a:t>  </a:t>
            </a:r>
            <a:r>
              <a:rPr lang="en-US" altLang="zh-TW" dirty="0"/>
              <a:t>2015 </a:t>
            </a:r>
            <a:r>
              <a:rPr lang="zh-TW" altLang="en-US" dirty="0"/>
              <a:t>年</a:t>
            </a:r>
            <a:r>
              <a:rPr lang="en-US" altLang="zh-TW" dirty="0"/>
              <a:t>7</a:t>
            </a:r>
            <a:r>
              <a:rPr lang="zh-TW" altLang="en-US" dirty="0"/>
              <a:t>月，專門協助各國政府執行監控任務並開發間諜軟體的義大利公司</a:t>
            </a:r>
            <a:r>
              <a:rPr lang="en-US" altLang="zh-TW" dirty="0"/>
              <a:t>Hacking Team</a:t>
            </a:r>
            <a:r>
              <a:rPr lang="zh-TW" altLang="en-US" dirty="0"/>
              <a:t>遭駭，外洩了</a:t>
            </a:r>
            <a:r>
              <a:rPr lang="en-US" altLang="zh-TW" dirty="0"/>
              <a:t>400GB</a:t>
            </a:r>
            <a:r>
              <a:rPr lang="zh-TW" altLang="en-US" dirty="0"/>
              <a:t>內部機密資料，內有該公司長期蒐集如微軟、</a:t>
            </a:r>
            <a:r>
              <a:rPr lang="en-US" altLang="zh-TW" dirty="0"/>
              <a:t>Adobe</a:t>
            </a:r>
            <a:r>
              <a:rPr lang="zh-TW" altLang="en-US" dirty="0"/>
              <a:t>或是其他系統的零時差漏洞，也有與各國政府往來電子郵件，也包括了美 國、歐洲或聯合國所列的黑名單國家或極權國家，其中也有來自臺灣詢價往來郵件。</a:t>
            </a:r>
          </a:p>
        </p:txBody>
      </p:sp>
      <p:sp>
        <p:nvSpPr>
          <p:cNvPr id="10" name="矩形 9"/>
          <p:cNvSpPr/>
          <p:nvPr/>
        </p:nvSpPr>
        <p:spPr>
          <a:xfrm>
            <a:off x="930677" y="5505024"/>
            <a:ext cx="7591425" cy="830997"/>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l"/>
            <a:r>
              <a:rPr lang="zh-TW" altLang="en-US" b="1" dirty="0">
                <a:solidFill>
                  <a:srgbClr val="0070C0"/>
                </a:solidFill>
              </a:rPr>
              <a:t>主要影響</a:t>
            </a:r>
            <a:r>
              <a:rPr lang="zh-TW" altLang="en-US" b="1" dirty="0">
                <a:solidFill>
                  <a:srgbClr val="FFFFFF"/>
                </a:solidFill>
              </a:rPr>
              <a:t> </a:t>
            </a:r>
            <a:r>
              <a:rPr lang="zh-TW" altLang="en-US" dirty="0"/>
              <a:t> 外洩資料包括了多項零時差漏洞，成了其他駭客發動攻擊的強大數位軍火庫，也促使微軟、</a:t>
            </a:r>
            <a:r>
              <a:rPr lang="en-US" altLang="zh-TW" dirty="0"/>
              <a:t>Adobe</a:t>
            </a:r>
            <a:r>
              <a:rPr lang="zh-TW" altLang="en-US" dirty="0"/>
              <a:t>等公司緊急修補被公開的零時差漏洞。多國政府向</a:t>
            </a:r>
            <a:r>
              <a:rPr lang="en-US" altLang="zh-TW" dirty="0"/>
              <a:t>Hacking Team</a:t>
            </a:r>
            <a:r>
              <a:rPr lang="zh-TW" altLang="en-US" dirty="0"/>
              <a:t>購買監控工具的交易因此曝光，也造成了各國內政局不安。</a:t>
            </a:r>
          </a:p>
        </p:txBody>
      </p:sp>
    </p:spTree>
    <p:extLst>
      <p:ext uri="{BB962C8B-B14F-4D97-AF65-F5344CB8AC3E}">
        <p14:creationId xmlns:p14="http://schemas.microsoft.com/office/powerpoint/2010/main" val="37851407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一銀</a:t>
            </a:r>
            <a:r>
              <a:rPr lang="en-US" altLang="zh-TW" dirty="0"/>
              <a:t>ATM</a:t>
            </a:r>
            <a:r>
              <a:rPr lang="zh-TW" altLang="en-US" dirty="0"/>
              <a:t>遭駭事件大剖析</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90</a:t>
            </a:fld>
            <a:endParaRPr lang="en-US" altLang="zh-TW"/>
          </a:p>
        </p:txBody>
      </p:sp>
      <p:sp>
        <p:nvSpPr>
          <p:cNvPr id="6" name="矩形 5"/>
          <p:cNvSpPr/>
          <p:nvPr/>
        </p:nvSpPr>
        <p:spPr>
          <a:xfrm>
            <a:off x="280990" y="4614862"/>
            <a:ext cx="8367712" cy="1631216"/>
          </a:xfrm>
          <a:prstGeom prst="rect">
            <a:avLst/>
          </a:prstGeom>
        </p:spPr>
        <p:txBody>
          <a:bodyPr wrap="square">
            <a:spAutoFit/>
          </a:bodyPr>
          <a:lstStyle/>
          <a:p>
            <a:pPr algn="l"/>
            <a:r>
              <a:rPr lang="zh-TW" altLang="en-US" sz="2000" dirty="0">
                <a:latin typeface="+mn-ea"/>
                <a:ea typeface="+mn-ea"/>
              </a:rPr>
              <a:t>這是臺灣金融史上第一次，東歐駭客集團暗中駭入臺灣大型銀行的</a:t>
            </a:r>
            <a:r>
              <a:rPr lang="en-US" altLang="zh-TW" sz="2000" dirty="0">
                <a:latin typeface="+mn-ea"/>
                <a:ea typeface="+mn-ea"/>
              </a:rPr>
              <a:t>41</a:t>
            </a:r>
            <a:r>
              <a:rPr lang="zh-TW" altLang="en-US" sz="2000" dirty="0">
                <a:latin typeface="+mn-ea"/>
                <a:ea typeface="+mn-ea"/>
              </a:rPr>
              <a:t>臺</a:t>
            </a:r>
            <a:r>
              <a:rPr lang="en-US" altLang="zh-TW" sz="2000" dirty="0">
                <a:latin typeface="+mn-ea"/>
                <a:ea typeface="+mn-ea"/>
              </a:rPr>
              <a:t>ATM</a:t>
            </a:r>
            <a:r>
              <a:rPr lang="zh-TW" altLang="en-US" sz="2000" dirty="0">
                <a:latin typeface="+mn-ea"/>
                <a:ea typeface="+mn-ea"/>
              </a:rPr>
              <a:t>，從倫敦一臺電話錄音伺服器，橫跨</a:t>
            </a:r>
            <a:r>
              <a:rPr lang="en-US" altLang="zh-TW" sz="2000" dirty="0">
                <a:latin typeface="+mn-ea"/>
                <a:ea typeface="+mn-ea"/>
              </a:rPr>
              <a:t>1</a:t>
            </a:r>
            <a:r>
              <a:rPr lang="zh-TW" altLang="en-US" sz="2000" dirty="0">
                <a:latin typeface="+mn-ea"/>
                <a:ea typeface="+mn-ea"/>
              </a:rPr>
              <a:t>萬公里，遠端遙控北中兩地</a:t>
            </a:r>
            <a:r>
              <a:rPr lang="en-US" altLang="zh-TW" sz="2000" dirty="0">
                <a:latin typeface="+mn-ea"/>
                <a:ea typeface="+mn-ea"/>
              </a:rPr>
              <a:t>22</a:t>
            </a:r>
            <a:r>
              <a:rPr lang="zh-TW" altLang="en-US" sz="2000" dirty="0">
                <a:latin typeface="+mn-ea"/>
                <a:ea typeface="+mn-ea"/>
              </a:rPr>
              <a:t>家一銀分行的 </a:t>
            </a:r>
            <a:r>
              <a:rPr lang="en-US" altLang="zh-TW" sz="2000" dirty="0">
                <a:latin typeface="+mn-ea"/>
                <a:ea typeface="+mn-ea"/>
              </a:rPr>
              <a:t>41</a:t>
            </a:r>
            <a:r>
              <a:rPr lang="zh-TW" altLang="en-US" sz="2000" dirty="0">
                <a:latin typeface="+mn-ea"/>
                <a:ea typeface="+mn-ea"/>
              </a:rPr>
              <a:t>臺</a:t>
            </a:r>
            <a:r>
              <a:rPr lang="en-US" altLang="zh-TW" sz="2000" dirty="0">
                <a:latin typeface="+mn-ea"/>
                <a:ea typeface="+mn-ea"/>
              </a:rPr>
              <a:t>ATM</a:t>
            </a:r>
            <a:r>
              <a:rPr lang="zh-TW" altLang="en-US" sz="2000" dirty="0">
                <a:latin typeface="+mn-ea"/>
                <a:ea typeface="+mn-ea"/>
              </a:rPr>
              <a:t>，還派出十多名車手兵分多路，神不知鬼不覺地盜領</a:t>
            </a:r>
            <a:r>
              <a:rPr lang="en-US" altLang="zh-TW" sz="2000" dirty="0">
                <a:latin typeface="+mn-ea"/>
                <a:ea typeface="+mn-ea"/>
              </a:rPr>
              <a:t>8,327</a:t>
            </a:r>
            <a:r>
              <a:rPr lang="zh-TW" altLang="en-US" sz="2000" dirty="0">
                <a:latin typeface="+mn-ea"/>
                <a:ea typeface="+mn-ea"/>
              </a:rPr>
              <a:t>萬多元。但是，為何向來是資安優等生的第一銀行，事前一點跡象都沒有察覺？</a:t>
            </a:r>
          </a:p>
        </p:txBody>
      </p:sp>
      <p:pic>
        <p:nvPicPr>
          <p:cNvPr id="3076" name="Picture 4" descr="http://static4.ithome.com.tw/sites/default/files/styles/picture_size_large/public/field/image/774_feng_mian_2_zhu_wen_-960.png?itok=g_PAzIkj"/>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046" y="861645"/>
            <a:ext cx="82296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899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91</a:t>
            </a:fld>
            <a:endParaRPr lang="en-US" altLang="zh-TW"/>
          </a:p>
        </p:txBody>
      </p:sp>
      <p:pic>
        <p:nvPicPr>
          <p:cNvPr id="6146" name="Picture 2" descr="http://myfun.gamedb.com.tw/userimg/40129/image/20121123/135365361787551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 y="1291431"/>
            <a:ext cx="8727485" cy="48577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farm8.staticflickr.com/7326/14012760280_1fa07e6c7a_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 y="1297780"/>
            <a:ext cx="8727485" cy="51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63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8"/>
                                        </p:tgtEl>
                                      </p:cBhvr>
                                    </p:animEffect>
                                    <p:set>
                                      <p:cBhvr>
                                        <p:cTn id="7" dur="1" fill="hold">
                                          <p:stCondLst>
                                            <p:cond delay="499"/>
                                          </p:stCondLst>
                                        </p:cTn>
                                        <p:tgtEl>
                                          <p:spTgt spid="6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92</a:t>
            </a:fld>
            <a:endParaRPr lang="en-US" altLang="zh-TW"/>
          </a:p>
        </p:txBody>
      </p:sp>
      <p:pic>
        <p:nvPicPr>
          <p:cNvPr id="4098" name="Picture 2" descr="http://static4.ithome.com.tw/sites/default/files/files/774%20%E5%B0%81%E9%9D%A22%20(%E4%B8%BB%E6%96%87)-600-1-1500X739-V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6" y="1473995"/>
            <a:ext cx="9014278" cy="444103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rot="20811881">
            <a:off x="182129" y="3005031"/>
            <a:ext cx="8802411" cy="830997"/>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r>
              <a:rPr lang="zh-TW" altLang="en-US" sz="4800" b="1" dirty="0"/>
              <a:t>如果你是一銀，防得住駭客嗎？</a:t>
            </a:r>
          </a:p>
        </p:txBody>
      </p:sp>
    </p:spTree>
    <p:extLst>
      <p:ext uri="{BB962C8B-B14F-4D97-AF65-F5344CB8AC3E}">
        <p14:creationId xmlns:p14="http://schemas.microsoft.com/office/powerpoint/2010/main" val="310002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93</a:t>
            </a:fld>
            <a:endParaRPr lang="en-US" altLang="zh-TW"/>
          </a:p>
        </p:txBody>
      </p:sp>
      <p:pic>
        <p:nvPicPr>
          <p:cNvPr id="6" name="內容版面配置區 5"/>
          <p:cNvPicPr>
            <a:picLocks noGrp="1" noChangeAspect="1"/>
          </p:cNvPicPr>
          <p:nvPr>
            <p:ph idx="1"/>
          </p:nvPr>
        </p:nvPicPr>
        <p:blipFill>
          <a:blip r:embed="rId2"/>
          <a:stretch>
            <a:fillRect/>
          </a:stretch>
        </p:blipFill>
        <p:spPr>
          <a:xfrm>
            <a:off x="223713" y="1021806"/>
            <a:ext cx="4409547" cy="2478632"/>
          </a:xfrm>
          <a:prstGeom prst="rect">
            <a:avLst/>
          </a:prstGeom>
        </p:spPr>
      </p:pic>
      <p:pic>
        <p:nvPicPr>
          <p:cNvPr id="7" name="圖片 6"/>
          <p:cNvPicPr>
            <a:picLocks noChangeAspect="1"/>
          </p:cNvPicPr>
          <p:nvPr/>
        </p:nvPicPr>
        <p:blipFill>
          <a:blip r:embed="rId3"/>
          <a:stretch>
            <a:fillRect/>
          </a:stretch>
        </p:blipFill>
        <p:spPr>
          <a:xfrm>
            <a:off x="4773061" y="1021806"/>
            <a:ext cx="4105237" cy="2478632"/>
          </a:xfrm>
          <a:prstGeom prst="rect">
            <a:avLst/>
          </a:prstGeom>
        </p:spPr>
      </p:pic>
      <p:pic>
        <p:nvPicPr>
          <p:cNvPr id="8" name="圖片 7"/>
          <p:cNvPicPr>
            <a:picLocks noChangeAspect="1"/>
          </p:cNvPicPr>
          <p:nvPr/>
        </p:nvPicPr>
        <p:blipFill>
          <a:blip r:embed="rId4"/>
          <a:stretch>
            <a:fillRect/>
          </a:stretch>
        </p:blipFill>
        <p:spPr>
          <a:xfrm>
            <a:off x="2509838" y="2573595"/>
            <a:ext cx="4649798" cy="2106598"/>
          </a:xfrm>
          <a:prstGeom prst="rect">
            <a:avLst/>
          </a:prstGeom>
        </p:spPr>
      </p:pic>
      <p:pic>
        <p:nvPicPr>
          <p:cNvPr id="9" name="圖片 8"/>
          <p:cNvPicPr>
            <a:picLocks noChangeAspect="1"/>
          </p:cNvPicPr>
          <p:nvPr/>
        </p:nvPicPr>
        <p:blipFill>
          <a:blip r:embed="rId5"/>
          <a:stretch>
            <a:fillRect/>
          </a:stretch>
        </p:blipFill>
        <p:spPr>
          <a:xfrm>
            <a:off x="190375" y="3810230"/>
            <a:ext cx="5755001" cy="2483994"/>
          </a:xfrm>
          <a:prstGeom prst="rect">
            <a:avLst/>
          </a:prstGeom>
        </p:spPr>
      </p:pic>
      <p:pic>
        <p:nvPicPr>
          <p:cNvPr id="10" name="圖片 9"/>
          <p:cNvPicPr>
            <a:picLocks noChangeAspect="1"/>
          </p:cNvPicPr>
          <p:nvPr/>
        </p:nvPicPr>
        <p:blipFill>
          <a:blip r:embed="rId6"/>
          <a:stretch>
            <a:fillRect/>
          </a:stretch>
        </p:blipFill>
        <p:spPr>
          <a:xfrm>
            <a:off x="4106545" y="3626894"/>
            <a:ext cx="4983927" cy="2804225"/>
          </a:xfrm>
          <a:prstGeom prst="rect">
            <a:avLst/>
          </a:prstGeom>
        </p:spPr>
      </p:pic>
    </p:spTree>
    <p:extLst>
      <p:ext uri="{BB962C8B-B14F-4D97-AF65-F5344CB8AC3E}">
        <p14:creationId xmlns:p14="http://schemas.microsoft.com/office/powerpoint/2010/main" val="34892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6" name="內容版面配置區 5"/>
          <p:cNvPicPr>
            <a:picLocks noGrp="1" noChangeAspect="1"/>
          </p:cNvPicPr>
          <p:nvPr>
            <p:ph idx="1"/>
          </p:nvPr>
        </p:nvPicPr>
        <p:blipFill>
          <a:blip r:embed="rId2"/>
          <a:stretch>
            <a:fillRect/>
          </a:stretch>
        </p:blipFill>
        <p:spPr>
          <a:xfrm>
            <a:off x="379919" y="938213"/>
            <a:ext cx="8341516" cy="5405439"/>
          </a:xfrm>
          <a:prstGeom prst="rect">
            <a:avLst/>
          </a:prstGeo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94</a:t>
            </a:fld>
            <a:endParaRPr lang="en-US" altLang="zh-TW"/>
          </a:p>
        </p:txBody>
      </p:sp>
      <p:cxnSp>
        <p:nvCxnSpPr>
          <p:cNvPr id="8" name="直線接點 7"/>
          <p:cNvCxnSpPr/>
          <p:nvPr/>
        </p:nvCxnSpPr>
        <p:spPr bwMode="auto">
          <a:xfrm flipV="1">
            <a:off x="2886075" y="1671638"/>
            <a:ext cx="3729038" cy="1"/>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10" name="圖片 9"/>
          <p:cNvPicPr>
            <a:picLocks noChangeAspect="1"/>
          </p:cNvPicPr>
          <p:nvPr/>
        </p:nvPicPr>
        <p:blipFill>
          <a:blip r:embed="rId3"/>
          <a:stretch>
            <a:fillRect/>
          </a:stretch>
        </p:blipFill>
        <p:spPr>
          <a:xfrm>
            <a:off x="2748220" y="1900121"/>
            <a:ext cx="5973215" cy="4486394"/>
          </a:xfrm>
          <a:prstGeom prst="rect">
            <a:avLst/>
          </a:prstGeom>
        </p:spPr>
      </p:pic>
    </p:spTree>
    <p:extLst>
      <p:ext uri="{BB962C8B-B14F-4D97-AF65-F5344CB8AC3E}">
        <p14:creationId xmlns:p14="http://schemas.microsoft.com/office/powerpoint/2010/main" val="34739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該如何因應</a:t>
            </a:r>
            <a:r>
              <a:rPr lang="en-US" altLang="zh-TW" dirty="0"/>
              <a:t>?</a:t>
            </a: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95</a:t>
            </a:fld>
            <a:endParaRPr lang="en-US" altLang="zh-TW"/>
          </a:p>
        </p:txBody>
      </p:sp>
      <p:pic>
        <p:nvPicPr>
          <p:cNvPr id="6" name="內容版面配置區 5"/>
          <p:cNvPicPr>
            <a:picLocks noGrp="1" noChangeAspect="1"/>
          </p:cNvPicPr>
          <p:nvPr>
            <p:ph idx="1"/>
          </p:nvPr>
        </p:nvPicPr>
        <p:blipFill>
          <a:blip r:embed="rId2"/>
          <a:stretch>
            <a:fillRect/>
          </a:stretch>
        </p:blipFill>
        <p:spPr>
          <a:xfrm>
            <a:off x="1671638" y="895350"/>
            <a:ext cx="5608035" cy="5124450"/>
          </a:xfrm>
          <a:prstGeom prst="rect">
            <a:avLst/>
          </a:prstGeom>
        </p:spPr>
      </p:pic>
    </p:spTree>
    <p:extLst>
      <p:ext uri="{BB962C8B-B14F-4D97-AF65-F5344CB8AC3E}">
        <p14:creationId xmlns:p14="http://schemas.microsoft.com/office/powerpoint/2010/main" val="23226961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路由器</a:t>
            </a:r>
            <a:r>
              <a:rPr lang="en-US" altLang="zh-TW" dirty="0"/>
              <a:t>/AP</a:t>
            </a:r>
            <a:r>
              <a:rPr lang="zh-TW" altLang="en-US" dirty="0"/>
              <a:t>失守</a:t>
            </a:r>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950" y="1137630"/>
            <a:ext cx="8229600" cy="4639890"/>
          </a:xfr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96</a:t>
            </a:fld>
            <a:endParaRPr lang="en-US" altLang="zh-TW"/>
          </a:p>
        </p:txBody>
      </p:sp>
    </p:spTree>
    <p:extLst>
      <p:ext uri="{BB962C8B-B14F-4D97-AF65-F5344CB8AC3E}">
        <p14:creationId xmlns:p14="http://schemas.microsoft.com/office/powerpoint/2010/main" val="2524286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免費的</a:t>
            </a:r>
            <a:r>
              <a:rPr lang="en-US" altLang="zh-TW" dirty="0"/>
              <a:t>WIFI…</a:t>
            </a:r>
            <a:r>
              <a:rPr lang="zh-TW" altLang="en-US" dirty="0"/>
              <a:t>最貴</a:t>
            </a:r>
            <a:r>
              <a:rPr lang="en-US" altLang="zh-TW" dirty="0"/>
              <a:t>…</a:t>
            </a:r>
            <a:endParaRPr lang="zh-TW" altLang="en-US" dirty="0"/>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97</a:t>
            </a:fld>
            <a:endParaRPr lang="en-US" altLang="zh-TW"/>
          </a:p>
        </p:txBody>
      </p:sp>
      <p:pic>
        <p:nvPicPr>
          <p:cNvPr id="2052" name="Picture 4" descr="Wi fi Mobile with fo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950" y="1307592"/>
            <a:ext cx="8229600" cy="4299966"/>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a:stretch>
            <a:fillRect/>
          </a:stretch>
        </p:blipFill>
        <p:spPr>
          <a:xfrm>
            <a:off x="247136" y="1145507"/>
            <a:ext cx="8640000" cy="4624135"/>
          </a:xfrm>
          <a:prstGeom prst="rect">
            <a:avLst/>
          </a:prstGeom>
        </p:spPr>
      </p:pic>
    </p:spTree>
    <p:extLst>
      <p:ext uri="{BB962C8B-B14F-4D97-AF65-F5344CB8AC3E}">
        <p14:creationId xmlns:p14="http://schemas.microsoft.com/office/powerpoint/2010/main" val="3856785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n-ea"/>
              </a:rPr>
              <a:t>在公共場所不要做的</a:t>
            </a:r>
            <a:r>
              <a:rPr lang="en-US" altLang="zh-TW" dirty="0">
                <a:latin typeface="+mn-ea"/>
              </a:rPr>
              <a:t>7</a:t>
            </a:r>
            <a:r>
              <a:rPr lang="zh-TW" altLang="en-US" dirty="0">
                <a:latin typeface="+mn-ea"/>
              </a:rPr>
              <a:t>件事</a:t>
            </a:r>
            <a:endParaRPr lang="zh-TW" altLang="en-US" dirty="0"/>
          </a:p>
        </p:txBody>
      </p:sp>
      <p:sp>
        <p:nvSpPr>
          <p:cNvPr id="3" name="內容版面配置區 2"/>
          <p:cNvSpPr>
            <a:spLocks noGrp="1"/>
          </p:cNvSpPr>
          <p:nvPr>
            <p:ph idx="1"/>
          </p:nvPr>
        </p:nvSpPr>
        <p:spPr/>
        <p:txBody>
          <a:bodyPr/>
          <a:lstStyle/>
          <a:p>
            <a:pPr>
              <a:buFont typeface="Wingdings" panose="05000000000000000000" pitchFamily="2" charset="2"/>
              <a:buChar char="Ø"/>
            </a:pPr>
            <a:r>
              <a:rPr lang="zh-TW" altLang="en-US" sz="1800" dirty="0">
                <a:latin typeface="+mn-ea"/>
              </a:rPr>
              <a:t>不要讓你的設備如手機、電腦離身，即使離開座位片刻也要帶著它。或許覺得只是離開座位一下子，但駭客有可能就在這段時間，在設備上安裝一個鍵盤記錄器。</a:t>
            </a:r>
          </a:p>
          <a:p>
            <a:pPr>
              <a:buFont typeface="Wingdings" panose="05000000000000000000" pitchFamily="2" charset="2"/>
              <a:buChar char="Ø"/>
            </a:pPr>
            <a:r>
              <a:rPr lang="zh-TW" altLang="en-US" sz="1800" dirty="0">
                <a:latin typeface="+mn-ea"/>
              </a:rPr>
              <a:t>不要通過電子郵件發送敏感或重大的資訊。</a:t>
            </a:r>
          </a:p>
          <a:p>
            <a:pPr>
              <a:buFont typeface="Wingdings" panose="05000000000000000000" pitchFamily="2" charset="2"/>
              <a:buChar char="Ø"/>
            </a:pPr>
            <a:r>
              <a:rPr lang="zh-TW" altLang="en-US" sz="1800" dirty="0">
                <a:latin typeface="+mn-ea"/>
              </a:rPr>
              <a:t>當電腦開始尋找連接網路時，不要讓它隨波逐流地選擇第一個，要查看有無其它選擇。</a:t>
            </a:r>
          </a:p>
          <a:p>
            <a:pPr>
              <a:buFont typeface="Wingdings" panose="05000000000000000000" pitchFamily="2" charset="2"/>
              <a:buChar char="Ø"/>
            </a:pPr>
            <a:r>
              <a:rPr lang="zh-TW" altLang="en-US" sz="1800" dirty="0">
                <a:latin typeface="+mn-ea"/>
              </a:rPr>
              <a:t>不要在電腦上共享文件。</a:t>
            </a:r>
          </a:p>
          <a:p>
            <a:pPr>
              <a:buFont typeface="Wingdings" panose="05000000000000000000" pitchFamily="2" charset="2"/>
              <a:buChar char="Ø"/>
            </a:pPr>
            <a:r>
              <a:rPr lang="zh-TW" altLang="en-US" sz="1800" dirty="0">
                <a:latin typeface="+mn-ea"/>
              </a:rPr>
              <a:t>不使用無線網卡（或沒有連網需要）時，要記得關閉無線網絡連接功能，以避免電腦（或手機）會去自動搜索任何可以連接到的</a:t>
            </a:r>
            <a:r>
              <a:rPr lang="en-US" altLang="zh-TW" sz="1800" dirty="0" err="1">
                <a:latin typeface="+mn-ea"/>
              </a:rPr>
              <a:t>WiFi</a:t>
            </a:r>
            <a:r>
              <a:rPr lang="zh-TW" altLang="en-US" sz="1800" dirty="0">
                <a:latin typeface="+mn-ea"/>
              </a:rPr>
              <a:t>。許多設備會自動連接到已知的「可信」</a:t>
            </a:r>
            <a:r>
              <a:rPr lang="en-US" altLang="zh-TW" sz="1800" dirty="0" err="1">
                <a:latin typeface="+mn-ea"/>
              </a:rPr>
              <a:t>WiFi</a:t>
            </a:r>
            <a:r>
              <a:rPr lang="zh-TW" altLang="en-US" sz="1800" dirty="0">
                <a:latin typeface="+mn-ea"/>
              </a:rPr>
              <a:t>，事實上，這樣的動作很容易遭到駭客攻擊。</a:t>
            </a:r>
          </a:p>
          <a:p>
            <a:pPr>
              <a:buFont typeface="Wingdings" panose="05000000000000000000" pitchFamily="2" charset="2"/>
              <a:buChar char="Ø"/>
            </a:pPr>
            <a:r>
              <a:rPr lang="zh-TW" altLang="en-US" sz="1800" dirty="0">
                <a:latin typeface="+mn-ea"/>
              </a:rPr>
              <a:t>不要執行付費、繳費、轉帳等與銀行有關的動作或其它任何涉及個人資訊的敏感活動。</a:t>
            </a:r>
          </a:p>
          <a:p>
            <a:pPr>
              <a:buFont typeface="Wingdings" panose="05000000000000000000" pitchFamily="2" charset="2"/>
              <a:buChar char="Ø"/>
            </a:pPr>
            <a:r>
              <a:rPr lang="zh-TW" altLang="en-US" sz="1800" dirty="0">
                <a:latin typeface="+mn-ea"/>
              </a:rPr>
              <a:t>不要隨意置放設備，讓附近的人看到屏幕。</a:t>
            </a:r>
          </a:p>
        </p:txBody>
      </p:sp>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98</a:t>
            </a:fld>
            <a:endParaRPr lang="en-US" altLang="zh-TW"/>
          </a:p>
        </p:txBody>
      </p:sp>
      <p:pic>
        <p:nvPicPr>
          <p:cNvPr id="3074" name="Picture 2" descr="http://cc.tvbs.com.tw/news3.0/tvbs/news/life/images/2016/05/04/CH55_Clean_10M_20160504_18-30-01.mp4_20160504_184703.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2" y="960010"/>
            <a:ext cx="8788783" cy="493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影音播放器爆漏洞</a:t>
            </a:r>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950" y="1191771"/>
            <a:ext cx="8229600" cy="4531607"/>
          </a:xfrm>
        </p:spPr>
      </p:pic>
      <p:sp>
        <p:nvSpPr>
          <p:cNvPr id="4" name="日期版面配置區 3"/>
          <p:cNvSpPr>
            <a:spLocks noGrp="1"/>
          </p:cNvSpPr>
          <p:nvPr>
            <p:ph type="dt" sz="half" idx="10"/>
          </p:nvPr>
        </p:nvSpPr>
        <p:spPr/>
        <p:txBody>
          <a:bodyPr/>
          <a:lstStyle/>
          <a:p>
            <a:pPr>
              <a:defRPr/>
            </a:pPr>
            <a:fld id="{1F0C8AE5-8852-4041-A22A-3D68A8343FC5}" type="datetime1">
              <a:rPr lang="zh-TW" altLang="en-US" smtClean="0"/>
              <a:pPr>
                <a:defRPr/>
              </a:pPr>
              <a:t>2017/6/26</a:t>
            </a:fld>
            <a:endParaRPr lang="en-US" altLang="zh-TW"/>
          </a:p>
        </p:txBody>
      </p:sp>
      <p:sp>
        <p:nvSpPr>
          <p:cNvPr id="5" name="投影片編號版面配置區 4"/>
          <p:cNvSpPr>
            <a:spLocks noGrp="1"/>
          </p:cNvSpPr>
          <p:nvPr>
            <p:ph type="sldNum" sz="quarter" idx="11"/>
          </p:nvPr>
        </p:nvSpPr>
        <p:spPr/>
        <p:txBody>
          <a:bodyPr/>
          <a:lstStyle/>
          <a:p>
            <a:pPr>
              <a:defRPr/>
            </a:pPr>
            <a:fld id="{BC0951A4-6510-442A-960A-AD606CD78217}" type="slidenum">
              <a:rPr lang="zh-TW" altLang="en-US" smtClean="0"/>
              <a:pPr>
                <a:defRPr/>
              </a:pPr>
              <a:t>99</a:t>
            </a:fld>
            <a:endParaRPr lang="en-US" altLang="zh-TW"/>
          </a:p>
        </p:txBody>
      </p:sp>
    </p:spTree>
    <p:extLst>
      <p:ext uri="{BB962C8B-B14F-4D97-AF65-F5344CB8AC3E}">
        <p14:creationId xmlns:p14="http://schemas.microsoft.com/office/powerpoint/2010/main" val="1637988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PM_SLIDE_ROLE" val="jpmPage"/>
</p:tagLst>
</file>

<file path=ppt/tags/tag2.xml><?xml version="1.0" encoding="utf-8"?>
<p:tagLst xmlns:a="http://schemas.openxmlformats.org/drawingml/2006/main" xmlns:r="http://schemas.openxmlformats.org/officeDocument/2006/relationships" xmlns:p="http://schemas.openxmlformats.org/presentationml/2006/main">
  <p:tag name="JPM_SLIDE_ROLE" val="jpmPage"/>
</p:tagLst>
</file>

<file path=ppt/tags/tag3.xml><?xml version="1.0" encoding="utf-8"?>
<p:tagLst xmlns:a="http://schemas.openxmlformats.org/drawingml/2006/main" xmlns:r="http://schemas.openxmlformats.org/officeDocument/2006/relationships" xmlns:p="http://schemas.openxmlformats.org/presentationml/2006/main">
  <p:tag name="JPM_SLIDE_ROLE" val="jpmPage"/>
</p:tagLst>
</file>

<file path=ppt/theme/theme1.xml><?xml version="1.0" encoding="utf-8"?>
<a:theme xmlns:a="http://schemas.openxmlformats.org/drawingml/2006/main" name="TM_Corporate_Template">
  <a:themeElements>
    <a:clrScheme name="TM_Corporate_Template 15">
      <a:dk1>
        <a:srgbClr val="5F5F5F"/>
      </a:dk1>
      <a:lt1>
        <a:srgbClr val="FFFFFF"/>
      </a:lt1>
      <a:dk2>
        <a:srgbClr val="5F5F5F"/>
      </a:dk2>
      <a:lt2>
        <a:srgbClr val="808080"/>
      </a:lt2>
      <a:accent1>
        <a:srgbClr val="5786BC"/>
      </a:accent1>
      <a:accent2>
        <a:srgbClr val="FF0000"/>
      </a:accent2>
      <a:accent3>
        <a:srgbClr val="FFFFFF"/>
      </a:accent3>
      <a:accent4>
        <a:srgbClr val="505050"/>
      </a:accent4>
      <a:accent5>
        <a:srgbClr val="B4C3DA"/>
      </a:accent5>
      <a:accent6>
        <a:srgbClr val="E70000"/>
      </a:accent6>
      <a:hlink>
        <a:srgbClr val="CC0000"/>
      </a:hlink>
      <a:folHlink>
        <a:srgbClr val="8FC4EE"/>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1D1D1"/>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2"/>
            </a:solidFill>
            <a:effectLst/>
            <a:latin typeface="Arial" charset="0"/>
            <a:ea typeface="標楷體" pitchFamily="65" charset="-120"/>
            <a:cs typeface="Arial" charset="0"/>
          </a:defRPr>
        </a:defPPr>
      </a:lstStyle>
    </a:spDef>
    <a:lnDef>
      <a:spPr bwMode="auto">
        <a:xfrm>
          <a:off x="0" y="0"/>
          <a:ext cx="1" cy="1"/>
        </a:xfrm>
        <a:custGeom>
          <a:avLst/>
          <a:gdLst/>
          <a:ahLst/>
          <a:cxnLst/>
          <a:rect l="0" t="0" r="0" b="0"/>
          <a:pathLst/>
        </a:custGeom>
        <a:solidFill>
          <a:srgbClr val="D1D1D1"/>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2"/>
            </a:solidFill>
            <a:effectLst/>
            <a:latin typeface="Arial" charset="0"/>
            <a:ea typeface="標楷體" pitchFamily="65" charset="-120"/>
            <a:cs typeface="Arial" charset="0"/>
          </a:defRPr>
        </a:defPPr>
      </a:lstStyle>
    </a:lnDef>
  </a:objectDefaults>
  <a:extraClrSchemeLst>
    <a:extraClrScheme>
      <a:clrScheme name="TM_Corporat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M_Corporat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M_Corporat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M_Corporat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M_Corporat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M_Corporat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M_Corporate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M_Corporat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M_Corporat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M_Corporat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M_Corporat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M_Corporat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M_Corporate_Template 13">
        <a:dk1>
          <a:srgbClr val="5F5F5F"/>
        </a:dk1>
        <a:lt1>
          <a:srgbClr val="FFFFFF"/>
        </a:lt1>
        <a:dk2>
          <a:srgbClr val="5F5F5F"/>
        </a:dk2>
        <a:lt2>
          <a:srgbClr val="808080"/>
        </a:lt2>
        <a:accent1>
          <a:srgbClr val="BBE0E3"/>
        </a:accent1>
        <a:accent2>
          <a:srgbClr val="FF0000"/>
        </a:accent2>
        <a:accent3>
          <a:srgbClr val="FFFFFF"/>
        </a:accent3>
        <a:accent4>
          <a:srgbClr val="505050"/>
        </a:accent4>
        <a:accent5>
          <a:srgbClr val="DAEDEF"/>
        </a:accent5>
        <a:accent6>
          <a:srgbClr val="E70000"/>
        </a:accent6>
        <a:hlink>
          <a:srgbClr val="CC0000"/>
        </a:hlink>
        <a:folHlink>
          <a:srgbClr val="99CC00"/>
        </a:folHlink>
      </a:clrScheme>
      <a:clrMap bg1="lt1" tx1="dk1" bg2="lt2" tx2="dk2" accent1="accent1" accent2="accent2" accent3="accent3" accent4="accent4" accent5="accent5" accent6="accent6" hlink="hlink" folHlink="folHlink"/>
    </a:extraClrScheme>
    <a:extraClrScheme>
      <a:clrScheme name="TM_Corporate_Template 14">
        <a:dk1>
          <a:srgbClr val="5F5F5F"/>
        </a:dk1>
        <a:lt1>
          <a:srgbClr val="FFFFFF"/>
        </a:lt1>
        <a:dk2>
          <a:srgbClr val="5F5F5F"/>
        </a:dk2>
        <a:lt2>
          <a:srgbClr val="808080"/>
        </a:lt2>
        <a:accent1>
          <a:srgbClr val="5786BC"/>
        </a:accent1>
        <a:accent2>
          <a:srgbClr val="FF0000"/>
        </a:accent2>
        <a:accent3>
          <a:srgbClr val="FFFFFF"/>
        </a:accent3>
        <a:accent4>
          <a:srgbClr val="505050"/>
        </a:accent4>
        <a:accent5>
          <a:srgbClr val="B4C3DA"/>
        </a:accent5>
        <a:accent6>
          <a:srgbClr val="E70000"/>
        </a:accent6>
        <a:hlink>
          <a:srgbClr val="CC0000"/>
        </a:hlink>
        <a:folHlink>
          <a:srgbClr val="99CC00"/>
        </a:folHlink>
      </a:clrScheme>
      <a:clrMap bg1="lt1" tx1="dk1" bg2="lt2" tx2="dk2" accent1="accent1" accent2="accent2" accent3="accent3" accent4="accent4" accent5="accent5" accent6="accent6" hlink="hlink" folHlink="folHlink"/>
    </a:extraClrScheme>
    <a:extraClrScheme>
      <a:clrScheme name="TM_Corporate_Template 15">
        <a:dk1>
          <a:srgbClr val="5F5F5F"/>
        </a:dk1>
        <a:lt1>
          <a:srgbClr val="FFFFFF"/>
        </a:lt1>
        <a:dk2>
          <a:srgbClr val="5F5F5F"/>
        </a:dk2>
        <a:lt2>
          <a:srgbClr val="808080"/>
        </a:lt2>
        <a:accent1>
          <a:srgbClr val="5786BC"/>
        </a:accent1>
        <a:accent2>
          <a:srgbClr val="FF0000"/>
        </a:accent2>
        <a:accent3>
          <a:srgbClr val="FFFFFF"/>
        </a:accent3>
        <a:accent4>
          <a:srgbClr val="505050"/>
        </a:accent4>
        <a:accent5>
          <a:srgbClr val="B4C3DA"/>
        </a:accent5>
        <a:accent6>
          <a:srgbClr val="E70000"/>
        </a:accent6>
        <a:hlink>
          <a:srgbClr val="CC0000"/>
        </a:hlink>
        <a:folHlink>
          <a:srgbClr val="8FC4E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1D1D1"/>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2"/>
            </a:solidFill>
            <a:effectLst/>
            <a:latin typeface="Arial" charset="0"/>
            <a:ea typeface="標楷體" pitchFamily="65" charset="-120"/>
            <a:cs typeface="Arial" charset="0"/>
          </a:defRPr>
        </a:defPPr>
      </a:lstStyle>
    </a:spDef>
    <a:lnDef>
      <a:spPr bwMode="auto">
        <a:xfrm>
          <a:off x="0" y="0"/>
          <a:ext cx="1" cy="1"/>
        </a:xfrm>
        <a:custGeom>
          <a:avLst/>
          <a:gdLst/>
          <a:ahLst/>
          <a:cxnLst/>
          <a:rect l="0" t="0" r="0" b="0"/>
          <a:pathLst/>
        </a:custGeom>
        <a:solidFill>
          <a:srgbClr val="D1D1D1"/>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2"/>
            </a:solidFill>
            <a:effectLst/>
            <a:latin typeface="Arial" charset="0"/>
            <a:ea typeface="標楷體" pitchFamily="65" charset="-120"/>
            <a:cs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5F5F5F"/>
        </a:dk1>
        <a:lt1>
          <a:srgbClr val="FFFFFF"/>
        </a:lt1>
        <a:dk2>
          <a:srgbClr val="5F5F5F"/>
        </a:dk2>
        <a:lt2>
          <a:srgbClr val="808080"/>
        </a:lt2>
        <a:accent1>
          <a:srgbClr val="BBE0E3"/>
        </a:accent1>
        <a:accent2>
          <a:srgbClr val="FF0000"/>
        </a:accent2>
        <a:accent3>
          <a:srgbClr val="FFFFFF"/>
        </a:accent3>
        <a:accent4>
          <a:srgbClr val="505050"/>
        </a:accent4>
        <a:accent5>
          <a:srgbClr val="DAEDEF"/>
        </a:accent5>
        <a:accent6>
          <a:srgbClr val="E70000"/>
        </a:accent6>
        <a:hlink>
          <a:srgbClr val="CC0000"/>
        </a:hlink>
        <a:folHlink>
          <a:srgbClr val="99CC00"/>
        </a:folHlink>
      </a:clrScheme>
      <a:clrMap bg1="lt1" tx1="dk1" bg2="lt2" tx2="dk2" accent1="accent1" accent2="accent2" accent3="accent3" accent4="accent4" accent5="accent5" accent6="accent6" hlink="hlink" folHlink="folHlink"/>
    </a:extraClrScheme>
    <a:extraClrScheme>
      <a:clrScheme name="1_Custom Design 14">
        <a:dk1>
          <a:srgbClr val="5F5F5F"/>
        </a:dk1>
        <a:lt1>
          <a:srgbClr val="FFFFFF"/>
        </a:lt1>
        <a:dk2>
          <a:srgbClr val="5F5F5F"/>
        </a:dk2>
        <a:lt2>
          <a:srgbClr val="808080"/>
        </a:lt2>
        <a:accent1>
          <a:srgbClr val="5786BC"/>
        </a:accent1>
        <a:accent2>
          <a:srgbClr val="FF0000"/>
        </a:accent2>
        <a:accent3>
          <a:srgbClr val="FFFFFF"/>
        </a:accent3>
        <a:accent4>
          <a:srgbClr val="505050"/>
        </a:accent4>
        <a:accent5>
          <a:srgbClr val="B4C3DA"/>
        </a:accent5>
        <a:accent6>
          <a:srgbClr val="E70000"/>
        </a:accent6>
        <a:hlink>
          <a:srgbClr val="CC0000"/>
        </a:hlink>
        <a:folHlink>
          <a:srgbClr val="99CC00"/>
        </a:folHlink>
      </a:clrScheme>
      <a:clrMap bg1="lt1" tx1="dk1" bg2="lt2" tx2="dk2" accent1="accent1" accent2="accent2" accent3="accent3" accent4="accent4" accent5="accent5" accent6="accent6" hlink="hlink" folHlink="folHlink"/>
    </a:extraClrScheme>
    <a:extraClrScheme>
      <a:clrScheme name="1_Custom Design 15">
        <a:dk1>
          <a:srgbClr val="5F5F5F"/>
        </a:dk1>
        <a:lt1>
          <a:srgbClr val="FFFFFF"/>
        </a:lt1>
        <a:dk2>
          <a:srgbClr val="5F5F5F"/>
        </a:dk2>
        <a:lt2>
          <a:srgbClr val="808080"/>
        </a:lt2>
        <a:accent1>
          <a:srgbClr val="5786BC"/>
        </a:accent1>
        <a:accent2>
          <a:srgbClr val="FF0000"/>
        </a:accent2>
        <a:accent3>
          <a:srgbClr val="FFFFFF"/>
        </a:accent3>
        <a:accent4>
          <a:srgbClr val="505050"/>
        </a:accent4>
        <a:accent5>
          <a:srgbClr val="B4C3DA"/>
        </a:accent5>
        <a:accent6>
          <a:srgbClr val="E70000"/>
        </a:accent6>
        <a:hlink>
          <a:srgbClr val="CC0000"/>
        </a:hlink>
        <a:folHlink>
          <a:srgbClr val="8FC4E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RP_PPT_TMPLT_2013">
  <a:themeElements>
    <a:clrScheme name="Trend Micro">
      <a:dk1>
        <a:srgbClr val="636466"/>
      </a:dk1>
      <a:lt1>
        <a:srgbClr val="FFFFFF"/>
      </a:lt1>
      <a:dk2>
        <a:srgbClr val="D20F30"/>
      </a:dk2>
      <a:lt2>
        <a:srgbClr val="767779"/>
      </a:lt2>
      <a:accent1>
        <a:srgbClr val="1A608A"/>
      </a:accent1>
      <a:accent2>
        <a:srgbClr val="F6AE2F"/>
      </a:accent2>
      <a:accent3>
        <a:srgbClr val="C8CACB"/>
      </a:accent3>
      <a:accent4>
        <a:srgbClr val="671317"/>
      </a:accent4>
      <a:accent5>
        <a:srgbClr val="48894A"/>
      </a:accent5>
      <a:accent6>
        <a:srgbClr val="5A093B"/>
      </a:accent6>
      <a:hlink>
        <a:srgbClr val="CC0000"/>
      </a:hlink>
      <a:folHlink>
        <a:srgbClr val="A0A1A3"/>
      </a:folHlink>
    </a:clrScheme>
    <a:fontScheme name="TM_Corporate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M_Corporate_Template 1">
        <a:dk1>
          <a:srgbClr val="58595B"/>
        </a:dk1>
        <a:lt1>
          <a:srgbClr val="FFFFFF"/>
        </a:lt1>
        <a:dk2>
          <a:srgbClr val="CC0000"/>
        </a:dk2>
        <a:lt2>
          <a:srgbClr val="7B7C7F"/>
        </a:lt2>
        <a:accent1>
          <a:srgbClr val="5091CD"/>
        </a:accent1>
        <a:accent2>
          <a:srgbClr val="E8AE4A"/>
        </a:accent2>
        <a:accent3>
          <a:srgbClr val="FFFFFF"/>
        </a:accent3>
        <a:accent4>
          <a:srgbClr val="4A4B4C"/>
        </a:accent4>
        <a:accent5>
          <a:srgbClr val="B3C7E3"/>
        </a:accent5>
        <a:accent6>
          <a:srgbClr val="D29D42"/>
        </a:accent6>
        <a:hlink>
          <a:srgbClr val="FF0000"/>
        </a:hlink>
        <a:folHlink>
          <a:srgbClr val="96005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M_Corporat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TM_Corporate_Template</Template>
  <TotalTime>39739</TotalTime>
  <Words>5324</Words>
  <Application>Microsoft Office PowerPoint</Application>
  <PresentationFormat>Letter 紙張 (8.5x11 英吋)</PresentationFormat>
  <Paragraphs>1090</Paragraphs>
  <Slides>126</Slides>
  <Notes>21</Notes>
  <HiddenSlides>9</HiddenSlides>
  <MMClips>0</MMClips>
  <ScaleCrop>false</ScaleCrop>
  <HeadingPairs>
    <vt:vector size="8" baseType="variant">
      <vt:variant>
        <vt:lpstr>使用字型</vt:lpstr>
      </vt:variant>
      <vt:variant>
        <vt:i4>21</vt:i4>
      </vt:variant>
      <vt:variant>
        <vt:lpstr>佈景主題</vt:lpstr>
      </vt:variant>
      <vt:variant>
        <vt:i4>3</vt:i4>
      </vt:variant>
      <vt:variant>
        <vt:lpstr>內嵌 OLE 伺服程式</vt:lpstr>
      </vt:variant>
      <vt:variant>
        <vt:i4>1</vt:i4>
      </vt:variant>
      <vt:variant>
        <vt:lpstr>投影片標題</vt:lpstr>
      </vt:variant>
      <vt:variant>
        <vt:i4>126</vt:i4>
      </vt:variant>
    </vt:vector>
  </HeadingPairs>
  <TitlesOfParts>
    <vt:vector size="151" baseType="lpstr">
      <vt:lpstr>微软雅黑</vt:lpstr>
      <vt:lpstr>MS Mincho</vt:lpstr>
      <vt:lpstr>ＭＳ Ｐゴシック</vt:lpstr>
      <vt:lpstr>ＭＳ Ｐゴシック</vt:lpstr>
      <vt:lpstr>黑体</vt:lpstr>
      <vt:lpstr>TrendSansMedium</vt:lpstr>
      <vt:lpstr>華康新儷粗黑</vt:lpstr>
      <vt:lpstr>華康儷粗黑(P)</vt:lpstr>
      <vt:lpstr>微軟正黑體</vt:lpstr>
      <vt:lpstr>新細明體</vt:lpstr>
      <vt:lpstr>標楷體</vt:lpstr>
      <vt:lpstr>Arial</vt:lpstr>
      <vt:lpstr>Arial</vt:lpstr>
      <vt:lpstr>Calibri</vt:lpstr>
      <vt:lpstr>Candara</vt:lpstr>
      <vt:lpstr>Garamond</vt:lpstr>
      <vt:lpstr>Tahoma</vt:lpstr>
      <vt:lpstr>Times</vt:lpstr>
      <vt:lpstr>Times New Roman</vt:lpstr>
      <vt:lpstr>Wide Latin</vt:lpstr>
      <vt:lpstr>Wingdings</vt:lpstr>
      <vt:lpstr>TM_Corporate_Template</vt:lpstr>
      <vt:lpstr>1_Custom Design</vt:lpstr>
      <vt:lpstr>CORP_PPT_TMPLT_2013</vt:lpstr>
      <vt:lpstr>CorelDRAW</vt:lpstr>
      <vt:lpstr>2017  資安威脅趨勢及攻擊案例分享</vt:lpstr>
      <vt:lpstr>Agenda</vt:lpstr>
      <vt:lpstr>美國聯邦調查局局長:企業只有兩種….</vt:lpstr>
      <vt:lpstr>企業IT資安投資金額… </vt:lpstr>
      <vt:lpstr>企業資安防護信心度? </vt:lpstr>
      <vt:lpstr>2017資安防護需求調查</vt:lpstr>
      <vt:lpstr>資安未來攻擊趨勢</vt:lpstr>
      <vt:lpstr>Agenda</vt:lpstr>
      <vt:lpstr>今日的漏洞將為明日的攻擊揭開序幕</vt:lpstr>
      <vt:lpstr>HackingTeam資料外洩: 有如一座滿是系統漏洞的寶藏</vt:lpstr>
      <vt:lpstr>PowerPoint 簡報</vt:lpstr>
      <vt:lpstr>PowerPoint 簡報</vt:lpstr>
      <vt:lpstr>小結</vt:lpstr>
      <vt:lpstr>Agenda</vt:lpstr>
      <vt:lpstr>PowerPoint 簡報</vt:lpstr>
      <vt:lpstr>PowerPoint 簡報</vt:lpstr>
      <vt:lpstr>台灣各產業面臨嚴峻的駭客入侵資安威脅</vt:lpstr>
      <vt:lpstr>PowerPoint 簡報</vt:lpstr>
      <vt:lpstr>目標式持續威脅攻擊示意圖</vt:lpstr>
      <vt:lpstr>Hacking Methodology</vt:lpstr>
      <vt:lpstr>PowerPoint 簡報</vt:lpstr>
      <vt:lpstr>APT入侵最有效也最簡單的方式-社交工程電子郵件</vt:lpstr>
      <vt:lpstr>PowerPoint 簡報</vt:lpstr>
      <vt:lpstr>PowerPoint 簡報</vt:lpstr>
      <vt:lpstr>PowerPoint 簡報</vt:lpstr>
      <vt:lpstr>傳統防禦機制失靈</vt:lpstr>
      <vt:lpstr>PowerPoint 簡報</vt:lpstr>
      <vt:lpstr>由於APT低調隱密 將近50%以上的受害組織毫無查覺</vt:lpstr>
      <vt:lpstr>APT攻擊具有「誅九族」的特性</vt:lpstr>
      <vt:lpstr>一日APT，終生APT</vt:lpstr>
      <vt:lpstr>PowerPoint 簡報</vt:lpstr>
      <vt:lpstr>程式修補的延遲</vt:lpstr>
      <vt:lpstr>缺乏應變機制</vt:lpstr>
      <vt:lpstr>APT 防禦的現況與挑戰(Cont)</vt:lpstr>
      <vt:lpstr>小結</vt:lpstr>
      <vt:lpstr>Agenda</vt:lpstr>
      <vt:lpstr>未來的隱憂 - IOT Security</vt:lpstr>
      <vt:lpstr>最新攻擊突顯iOS和Android 平台現有問題</vt:lpstr>
      <vt:lpstr>危機來自第三方 Xcode 工具</vt:lpstr>
      <vt:lpstr>It’s Happening – Around You</vt:lpstr>
      <vt:lpstr>物聯網生態系統面臨的挑戰</vt:lpstr>
      <vt:lpstr>PC Security vs. IoT Security</vt:lpstr>
      <vt:lpstr>IoT World – More attack surfaces for hackers</vt:lpstr>
      <vt:lpstr>Full Range IoT Security Solution Overview</vt:lpstr>
      <vt:lpstr>PowerPoint 簡報</vt:lpstr>
      <vt:lpstr>黑色產業鏈</vt:lpstr>
      <vt:lpstr>PowerPoint 簡報</vt:lpstr>
      <vt:lpstr>未來資安預測</vt:lpstr>
      <vt:lpstr>Agenda</vt:lpstr>
      <vt:lpstr>PowerPoint 簡報</vt:lpstr>
      <vt:lpstr>PowerPoint 簡報</vt:lpstr>
      <vt:lpstr>勒索軟體：恐嚇取財手法十年進化史</vt:lpstr>
      <vt:lpstr>2006年:起源 </vt:lpstr>
      <vt:lpstr>2011年:實驗摸索階段 </vt:lpstr>
      <vt:lpstr>2012年:青春期-血氣方剛的恐嚇伎倆 </vt:lpstr>
      <vt:lpstr>2013年:更爐火純青的加密手法 </vt:lpstr>
      <vt:lpstr>2014-2015年:更多元的支付方式</vt:lpstr>
      <vt:lpstr>PowerPoint 簡報</vt:lpstr>
      <vt:lpstr>勒索軟體的特性(1) ：把你的檔案當作人質  “加密”</vt:lpstr>
      <vt:lpstr>勒索軟體的特性(2) ：文件無法自行解密</vt:lpstr>
      <vt:lpstr>勒索軟體的特性(3) ：被加密文件將無法使用 </vt:lpstr>
      <vt:lpstr>勒索軟體的特性(4) ：勒索付錢才給解密鑰匙</vt:lpstr>
      <vt:lpstr>勒索軟體的散播途徑</vt:lpstr>
      <vt:lpstr>PowerPoint 簡報</vt:lpstr>
      <vt:lpstr>惡意郵件攻擊案例</vt:lpstr>
      <vt:lpstr>RTLO手法</vt:lpstr>
      <vt:lpstr>網頁掛馬攻擊統計</vt:lpstr>
      <vt:lpstr>網頁掛馬攻擊流程</vt:lpstr>
      <vt:lpstr>網頁掛馬攻擊行為分析</vt:lpstr>
      <vt:lpstr>台灣網站掛馬攻擊 追蹤發現</vt:lpstr>
      <vt:lpstr>漏洞攻擊套件 (Exploit Kit)</vt:lpstr>
      <vt:lpstr>萬惡深淵: 廣告進行掛馬攻擊</vt:lpstr>
      <vt:lpstr>台灣的廣告攻擊案例</vt:lpstr>
      <vt:lpstr>PowerPoint 簡報</vt:lpstr>
      <vt:lpstr>為什麼駭客選擇惡意廣告</vt:lpstr>
      <vt:lpstr>駭客攻擊奏效的關鍵</vt:lpstr>
      <vt:lpstr>勒索軟體行為 Live Demo 當你進入了被掛馬的網站</vt:lpstr>
      <vt:lpstr>PowerPoint 簡報</vt:lpstr>
      <vt:lpstr>PowerPoint 簡報</vt:lpstr>
      <vt:lpstr>PowerPoint 簡報</vt:lpstr>
      <vt:lpstr>PowerPoint 簡報</vt:lpstr>
      <vt:lpstr>PowerPoint 簡報</vt:lpstr>
      <vt:lpstr>被勒索當下即時處置</vt:lpstr>
      <vt:lpstr>PowerPoint 簡報</vt:lpstr>
      <vt:lpstr>後續處置事項</vt:lpstr>
      <vt:lpstr>PowerPoint 簡報</vt:lpstr>
      <vt:lpstr>Agenda</vt:lpstr>
      <vt:lpstr>勒索軟體攻擊新型態</vt:lpstr>
      <vt:lpstr>勒索攻擊再進化</vt:lpstr>
      <vt:lpstr>一銀ATM遭駭事件大剖析</vt:lpstr>
      <vt:lpstr>PowerPoint 簡報</vt:lpstr>
      <vt:lpstr>PowerPoint 簡報</vt:lpstr>
      <vt:lpstr>PowerPoint 簡報</vt:lpstr>
      <vt:lpstr>PowerPoint 簡報</vt:lpstr>
      <vt:lpstr>該如何因應?</vt:lpstr>
      <vt:lpstr>路由器/AP失守</vt:lpstr>
      <vt:lpstr>免費的WIFI…最貴…</vt:lpstr>
      <vt:lpstr>在公共場所不要做的7件事</vt:lpstr>
      <vt:lpstr>影音播放器爆漏洞</vt:lpstr>
      <vt:lpstr>30萬多益考生注意 小心駭客詐騙找上門</vt:lpstr>
      <vt:lpstr>PowerPoint 簡報</vt:lpstr>
      <vt:lpstr>真假難辦的釣魚網站</vt:lpstr>
      <vt:lpstr>PowerPoint 簡報</vt:lpstr>
      <vt:lpstr>如何因應?</vt:lpstr>
      <vt:lpstr>你還在用相同帳密四處去嗎?</vt:lpstr>
      <vt:lpstr>PowerPoint 簡報</vt:lpstr>
      <vt:lpstr>PowerPoint 簡報</vt:lpstr>
      <vt:lpstr>Agenda</vt:lpstr>
      <vt:lpstr>如何面對不可預期的威脅?</vt:lpstr>
      <vt:lpstr>PowerPoint 簡報</vt:lpstr>
      <vt:lpstr>還有…</vt:lpstr>
      <vt:lpstr>趨勢科技免費釋出勒索軟體解密工具</vt:lpstr>
      <vt:lpstr>採購家用智慧型裝置時應注意的安全考量</vt:lpstr>
      <vt:lpstr>個人電腦安全概念</vt:lpstr>
      <vt:lpstr>Windows 設定篇</vt:lpstr>
      <vt:lpstr>Windows 設定篇</vt:lpstr>
      <vt:lpstr>Windows 設定篇</vt:lpstr>
      <vt:lpstr>顯示「檔案副檔名」</vt:lpstr>
      <vt:lpstr>顯示「詳細資料」</vt:lpstr>
      <vt:lpstr>防範社交工程郵件重點</vt:lpstr>
      <vt:lpstr>如何在上網瀏覽時保持安全?</vt:lpstr>
      <vt:lpstr>趨勢科技免費工具 – 網頁威脅防禦</vt:lpstr>
      <vt:lpstr>PowerPoint 簡報</vt:lpstr>
      <vt:lpstr>安全達人(完全免費，提供宅急便詐騙簡訊防護、手機防毒)</vt:lpstr>
      <vt:lpstr>PowerPoint 簡報</vt:lpstr>
      <vt:lpstr>PowerPoint 簡報</vt:lpstr>
    </vt:vector>
  </TitlesOfParts>
  <Manager>Scott Lee</Manager>
  <Company>Trend Micro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TMS Assessment Report</dc:title>
  <dc:creator>Victor Huang</dc:creator>
  <cp:lastModifiedBy>Ken Lin [林威邑]</cp:lastModifiedBy>
  <cp:revision>2198</cp:revision>
  <dcterms:created xsi:type="dcterms:W3CDTF">2003-11-18T18:46:35Z</dcterms:created>
  <dcterms:modified xsi:type="dcterms:W3CDTF">2017-06-26T04:00:02Z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raft_version">
    <vt:lpwstr>1.0</vt:lpwstr>
  </property>
</Properties>
</file>